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3" r:id="rId4"/>
    <p:sldId id="260" r:id="rId5"/>
    <p:sldId id="268" r:id="rId6"/>
    <p:sldId id="267" r:id="rId7"/>
    <p:sldId id="271" r:id="rId8"/>
    <p:sldId id="272" r:id="rId9"/>
    <p:sldId id="269" r:id="rId10"/>
    <p:sldId id="270" r:id="rId11"/>
    <p:sldId id="265" r:id="rId12"/>
    <p:sldId id="266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8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" y="0"/>
            <a:ext cx="9143999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5" rIns="91428" bIns="45715" anchor="ctr"/>
          <a:lstStyle/>
          <a:p>
            <a:pPr algn="ctr">
              <a:spcAft>
                <a:spcPct val="60000"/>
              </a:spcAft>
              <a:defRPr/>
            </a:pPr>
            <a:r>
              <a:rPr lang="uk-UA" b="1" dirty="0" smtClean="0">
                <a:latin typeface="Times New Roman" pitchFamily="18" charset="0"/>
              </a:rPr>
              <a:t>МИКОЛАЇВСЬКИЙ НАЦІОНАЛЬНИЙ УНІВЕРСИТЕТ</a:t>
            </a:r>
            <a:br>
              <a:rPr lang="uk-UA" b="1" dirty="0" smtClean="0">
                <a:latin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</a:rPr>
              <a:t>ІМ. В.О. СУХОМЛИНСЬКОГО</a:t>
            </a:r>
            <a:br>
              <a:rPr lang="uk-UA" b="1" dirty="0" smtClean="0">
                <a:latin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</a:rPr>
              <a:t>КАФЕДРА ВІЙСЬКОВОЇ ПІДГОТОВКИ</a:t>
            </a:r>
            <a:r>
              <a:rPr lang="uk-UA" b="1" dirty="0" smtClean="0">
                <a:latin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</a:rPr>
            </a:br>
            <a:r>
              <a:rPr lang="uk-UA" b="1" dirty="0" smtClean="0">
                <a:solidFill>
                  <a:srgbClr val="3D59E5"/>
                </a:solidFill>
                <a:latin typeface="Times New Roman" pitchFamily="18" charset="0"/>
              </a:rPr>
              <a:t/>
            </a:r>
            <a:br>
              <a:rPr lang="uk-UA" b="1" dirty="0" smtClean="0">
                <a:solidFill>
                  <a:srgbClr val="3D59E5"/>
                </a:solidFill>
                <a:latin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</a:rPr>
              <a:t>НАВЧАЛЬНА ДИСЦИПЛІНА </a:t>
            </a:r>
            <a:r>
              <a:rPr lang="uk-UA" b="1" dirty="0" smtClean="0">
                <a:solidFill>
                  <a:srgbClr val="1A0349"/>
                </a:solidFill>
                <a:latin typeface="Times New Roman" pitchFamily="18" charset="0"/>
              </a:rPr>
              <a:t/>
            </a:r>
            <a:br>
              <a:rPr lang="uk-UA" b="1" dirty="0" smtClean="0">
                <a:solidFill>
                  <a:srgbClr val="1A0349"/>
                </a:solidFill>
                <a:latin typeface="Times New Roman" pitchFamily="18" charset="0"/>
              </a:rPr>
            </a:br>
            <a:r>
              <a:rPr lang="uk-UA" sz="2400" b="1" dirty="0" smtClean="0">
                <a:solidFill>
                  <a:srgbClr val="008000"/>
                </a:solidFill>
                <a:latin typeface="Times New Roman" pitchFamily="18" charset="0"/>
              </a:rPr>
              <a:t>ВІЙСЬКОВА ТОПОГРАФІЯ</a:t>
            </a:r>
            <a:endParaRPr lang="uk-UA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4942599"/>
            <a:ext cx="9905660" cy="49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2" rIns="92064" bIns="46032">
            <a:spAutoFit/>
          </a:bodyPr>
          <a:lstStyle/>
          <a:p>
            <a:pPr defTabSz="761294"/>
            <a:endParaRPr lang="ru-RU" sz="2600" b="1" dirty="0">
              <a:latin typeface="Arial" charset="0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4942599"/>
            <a:ext cx="9905660" cy="49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2" rIns="92064" bIns="46032">
            <a:spAutoFit/>
          </a:bodyPr>
          <a:lstStyle/>
          <a:p>
            <a:pPr defTabSz="761294"/>
            <a:endParaRPr lang="ru-RU" sz="2600" b="1" dirty="0">
              <a:latin typeface="Arial" charset="0"/>
            </a:endParaRP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179512" y="3460698"/>
            <a:ext cx="8964488" cy="107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5" rIns="91428" bIns="45715" anchor="ctr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2.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опографічні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карти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аерофотознімки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вимірювання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них.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3: (</a:t>
            </a:r>
            <a:r>
              <a:rPr lang="ru-RU" sz="22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практичне</a:t>
            </a:r>
            <a:r>
              <a:rPr lang="ru-RU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Вимірювання за топографічною картою. </a:t>
            </a:r>
            <a:endParaRPr lang="ru-RU" sz="2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0088" y="1628800"/>
            <a:ext cx="450391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43204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4664"/>
            <a:ext cx="745985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77048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66168" y="6193849"/>
            <a:ext cx="5611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Комбінації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варіанти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поправок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напрямку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76470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x-none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Графічний спосіб</a:t>
            </a:r>
            <a:r>
              <a:rPr lang="x-none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переходу заснований на використанні схеми полярних осей для даної карти, яка знаходиться внизу карти ліворуч від лінійного масштабу.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3416300"/>
          <a:ext cx="6096000" cy="254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3336176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Приклад: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Дирекційний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дорівнює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138°,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дорівнює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магнітний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азимут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рисунку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чітко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видно,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менше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ДК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величину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градусній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мірі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дорівнює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8°36' = 9°.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Звідси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138° - 9° = 129°.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048672" cy="321297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394122"/>
            <a:ext cx="9144000" cy="289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65" tIns="40083" rIns="80165" bIns="40083" anchor="ctr">
            <a:spAutoFit/>
          </a:bodyPr>
          <a:lstStyle/>
          <a:p>
            <a:pPr indent="400827" algn="just" eaLnBrk="0" hangingPunct="0">
              <a:defRPr/>
            </a:pP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Абсолютна висота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точки місцевості над середнім рівнем Балтійського моря.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00827" algn="just" eaLnBrk="0" hangingPunct="0">
              <a:defRPr/>
            </a:pPr>
            <a:r>
              <a:rPr lang="uk-UA" i="1" dirty="0">
                <a:latin typeface="Times New Roman" pitchFamily="18" charset="0"/>
                <a:cs typeface="Times New Roman" pitchFamily="18" charset="0"/>
              </a:rPr>
              <a:t>Підписи абсолютних висот на карті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називаються </a:t>
            </a:r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позначками (відмітками)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а у випадку, коли підписана вершина гори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висотами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підписи висот рівнів води називаються </a:t>
            </a:r>
            <a:r>
              <a:rPr lang="uk-UA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урізами</a:t>
            </a:r>
            <a:r>
              <a:rPr lang="uk-UA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води</a:t>
            </a:r>
            <a:r>
              <a:rPr lang="uk-UA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00827" algn="just">
              <a:defRPr/>
            </a:pPr>
            <a:r>
              <a:rPr lang="uk-UA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Командна висота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- височина (не обов'язково найвища), з якої відкривається найкращий огляд навколишньої місцевості з великою дальністю і широким сектором огляду, підписується більшим шрифтом (цифрами), ніж інші висоти.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00827" algn="just">
              <a:defRPr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Відносна висота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- різниця абсолютних висот (позначок). </a:t>
            </a:r>
          </a:p>
          <a:p>
            <a:pPr indent="400827" algn="just">
              <a:defRPr/>
            </a:pPr>
            <a:endParaRPr lang="uk-UA" sz="2100" dirty="0">
              <a:latin typeface="Times New Roman" pitchFamily="18" charset="0"/>
              <a:cs typeface="Times New Roman" pitchFamily="18" charset="0"/>
            </a:endParaRPr>
          </a:p>
          <a:p>
            <a:pPr indent="400827" algn="just" eaLnBrk="0" hangingPunct="0">
              <a:defRPr/>
            </a:pP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068960"/>
            <a:ext cx="3275856" cy="1804498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pPr algn="just">
              <a:defRPr/>
            </a:pPr>
            <a:r>
              <a:rPr lang="uk-UA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Визначення за картою </a:t>
            </a:r>
            <a:r>
              <a:rPr lang="uk-UA" sz="1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взаємовидимості</a:t>
            </a:r>
            <a:r>
              <a:rPr lang="uk-UA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між точками місцевості виконують: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uk-UA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співставленням висот точок;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побудовою трикутника;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uk-UA" sz="16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побудовою вертикального профілю.</a:t>
            </a:r>
            <a:endParaRPr lang="ru-RU" sz="1600" dirty="0">
              <a:solidFill>
                <a:srgbClr val="008000"/>
              </a:solidFill>
            </a:endParaRPr>
          </a:p>
        </p:txBody>
      </p:sp>
      <p:pic>
        <p:nvPicPr>
          <p:cNvPr id="717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7" y="3212976"/>
            <a:ext cx="597205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517232"/>
            <a:ext cx="3131840" cy="727280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pPr indent="158661" eaLnBrk="0" hangingPunct="0">
              <a:defRPr/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Рис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видимості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точок</a:t>
            </a:r>
            <a:r>
              <a:rPr lang="ru-RU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58661" eaLnBrk="0" hangingPunct="0">
              <a:defRPr/>
            </a:pPr>
            <a:r>
              <a:rPr lang="uk-UA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б - співставленням висот точок</a:t>
            </a:r>
            <a:r>
              <a:rPr lang="uk-UA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158661" eaLnBrk="0" hangingPunct="0">
              <a:defRPr/>
            </a:pPr>
            <a:r>
              <a:rPr lang="uk-UA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побудовою трикутника</a:t>
            </a:r>
            <a:endParaRPr lang="uk-UA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Прямоугольник 5"/>
          <p:cNvSpPr>
            <a:spLocks noChangeArrowheads="1"/>
          </p:cNvSpPr>
          <p:nvPr/>
        </p:nvSpPr>
        <p:spPr bwMode="auto">
          <a:xfrm>
            <a:off x="539552" y="0"/>
            <a:ext cx="7056784" cy="35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карті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висот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точок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взаємного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перевищення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Овал 6"/>
          <p:cNvSpPr/>
          <p:nvPr/>
        </p:nvSpPr>
        <p:spPr>
          <a:xfrm>
            <a:off x="0" y="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5608636" cy="357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164336"/>
            <a:ext cx="5616624" cy="269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2916305" y="0"/>
            <a:ext cx="3772628" cy="35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65" tIns="40083" rIns="80165" bIns="40083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Побудова вертикального профілю.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"/>
            <a:ext cx="8566984" cy="85689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</a:rPr>
              <a:t>Завдання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на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самостійну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підготовку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908720"/>
            <a:ext cx="9144000" cy="423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65" tIns="40083" rIns="80165" bIns="40083">
            <a:spAutoFit/>
          </a:bodyPr>
          <a:lstStyle/>
          <a:p>
            <a:pPr marL="300620" indent="-300620">
              <a:defRPr/>
            </a:pPr>
            <a:r>
              <a:rPr lang="uk-UA" sz="2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Підготуватися </a:t>
            </a:r>
            <a:r>
              <a:rPr lang="uk-UA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до контрольного опитування </a:t>
            </a:r>
            <a:r>
              <a:rPr lang="uk-UA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 темою 2/3</a:t>
            </a:r>
            <a:r>
              <a:rPr lang="uk-UA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1. Що таке чисельний 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лінійниий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масштаб і де він указується на карті?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2. Що таке величина масштабу і де вона вказується на карті?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3. Чому дорівнює графічна точність для карт масштабів 1:25 000, 1:50 000, 1:100 000, 1:200 000?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4. Якими способами вимірюються відстані на карті? Який із цих способів найточніший?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5. Які напрямки на північ можна провести з кожної точки, дайте характеристику?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6. Види кутів і їх характеристика.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Перехід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дирекційного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кута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магнітного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азимута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навпаки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8. Способи  визначення по карті висот точок та їх взаємного перевищення.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00620" indent="-300620">
              <a:defRPr/>
            </a:pPr>
            <a:endParaRPr lang="uk-UA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00620" indent="-300620">
              <a:defRPr/>
            </a:pPr>
            <a:endParaRPr lang="uk-UA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568870" y="0"/>
            <a:ext cx="8121664" cy="155104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DE9E9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1"/>
            </a:solidFill>
            <a:round/>
            <a:headEnd/>
            <a:tailEnd type="none" w="sm" len="sm"/>
          </a:ln>
          <a:effectLst>
            <a:outerShdw dist="89803" dir="2700000" algn="ctr" rotWithShape="0">
              <a:srgbClr val="009900"/>
            </a:outerShdw>
          </a:effectLst>
        </p:spPr>
        <p:txBody>
          <a:bodyPr lIns="80165" tIns="40083" rIns="80165" bIns="40083" anchor="ctr"/>
          <a:lstStyle/>
          <a:p>
            <a:pPr marL="19485" indent="-19485" algn="ctr">
              <a:spcAft>
                <a:spcPts val="526"/>
              </a:spcAft>
              <a:defRPr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Навчальні питання: 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Вимірювання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кутів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відстане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й.                                                               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висот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точок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взаємного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перевищення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222660" y="5085184"/>
            <a:ext cx="8736695" cy="177281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DE9E9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 type="none" w="sm" len="sm"/>
          </a:ln>
          <a:effectLst>
            <a:outerShdw dist="89803" dir="2700000" algn="ctr" rotWithShape="0">
              <a:srgbClr val="009900"/>
            </a:outerShdw>
          </a:effectLst>
        </p:spPr>
        <p:txBody>
          <a:bodyPr lIns="80165" tIns="40083" rIns="80165" bIns="40083"/>
          <a:lstStyle/>
          <a:p>
            <a:pPr algn="ctr">
              <a:defRPr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Література</a:t>
            </a:r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Шмаль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С.Г.,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Міхно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О.Г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“Військова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топографія”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Київ, 2012, с.190-192, 179-183.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Артамонов Б.Б.,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Штангрет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В.П. „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Топографія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2013, с.124-129, 82-86,144-146.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Бизов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Б.Е. и др. “Военная топография”, Воениздат, 1980, с.54-58, 70-81, 95-101.</a:t>
            </a:r>
            <a:r>
              <a:rPr lang="uk-UA" dirty="0">
                <a:solidFill>
                  <a:srgbClr val="000000"/>
                </a:solidFill>
                <a:latin typeface="+mj-lt"/>
              </a:rPr>
              <a:t>.</a:t>
            </a:r>
            <a:r>
              <a:rPr lang="uk-UA" dirty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endParaRPr lang="ru-RU" dirty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indent="417528">
              <a:lnSpc>
                <a:spcPct val="90000"/>
              </a:lnSpc>
              <a:defRPr/>
            </a:pPr>
            <a:endParaRPr lang="uk-UA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417528">
              <a:defRPr/>
            </a:pPr>
            <a:endParaRPr lang="uk-UA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417528">
              <a:defRPr/>
            </a:pPr>
            <a:endParaRPr lang="uk-UA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417528">
              <a:defRPr/>
            </a:pPr>
            <a:endParaRPr lang="uk-UA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4272" y="1633132"/>
            <a:ext cx="7544649" cy="3281825"/>
          </a:xfrm>
          <a:prstGeom prst="rect">
            <a:avLst/>
          </a:prstGeom>
        </p:spPr>
        <p:txBody>
          <a:bodyPr lIns="80165" tIns="40083" rIns="80165" bIns="40083">
            <a:spAutoFit/>
          </a:bodyPr>
          <a:lstStyle/>
          <a:p>
            <a:pPr>
              <a:defRPr/>
            </a:pP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нати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– 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пособи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кутів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відстаней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топографічною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картою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– від чого залежить точність вимірювання відстаней на карті та як робити поправки до виміряної відстані;</a:t>
            </a:r>
          </a:p>
          <a:p>
            <a:pPr>
              <a:defRPr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- знати способи  визначення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 карті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висот точок та їх взаємного перевищення.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uk-UA" sz="1600" b="1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вміти: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– користуватись лінійкою, циркулем-вимірювачем, курвіметром під час вимірювання прямих і звивистих ліній на карті, офіцерською лінійкою при визначенні кутів на карті;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– визначати  поправку  довжини маршруту залежно від масштабу карти та типу рельєфу;</a:t>
            </a:r>
          </a:p>
          <a:p>
            <a:pPr>
              <a:defRPr/>
            </a:pPr>
            <a:r>
              <a:rPr lang="ru-RU" sz="16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визначати 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карті</a:t>
            </a:r>
            <a:r>
              <a:rPr lang="ru-RU" sz="16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висоти</a:t>
            </a:r>
            <a:r>
              <a:rPr lang="ru-RU" sz="16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точок</a:t>
            </a:r>
            <a:r>
              <a:rPr lang="ru-RU" sz="16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взаємного</a:t>
            </a:r>
            <a:r>
              <a:rPr lang="ru-RU" sz="16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перевищення</a:t>
            </a:r>
            <a:r>
              <a:rPr lang="ru-RU" sz="16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202"/>
          <p:cNvSpPr/>
          <p:nvPr/>
        </p:nvSpPr>
        <p:spPr>
          <a:xfrm>
            <a:off x="251520" y="548680"/>
            <a:ext cx="8643014" cy="3240360"/>
          </a:xfrm>
          <a:prstGeom prst="roundRect">
            <a:avLst>
              <a:gd name="adj" fmla="val 1027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58" tIns="49229" rIns="98458" bIns="49229" anchor="ctr"/>
          <a:lstStyle/>
          <a:p>
            <a:pPr algn="just">
              <a:defRPr/>
            </a:pP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Контрольне опитування:</a:t>
            </a:r>
          </a:p>
          <a:p>
            <a:pPr algn="just">
              <a:defRPr/>
            </a:pPr>
            <a:endParaRPr lang="uk-UA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Спеціальні карти, розподіл на групи.</a:t>
            </a:r>
          </a:p>
          <a:p>
            <a:pPr marL="342900" indent="-342900" algn="just">
              <a:buFontTx/>
              <a:buAutoNum type="arabicPeriod"/>
              <a:defRPr/>
            </a:pPr>
            <a:endParaRPr lang="uk-UA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  <a:defRPr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Масштаби топографічних карт.</a:t>
            </a:r>
          </a:p>
          <a:p>
            <a:pPr marL="342900" indent="-342900" algn="just">
              <a:buAutoNum type="arabicPeriod"/>
              <a:defRPr/>
            </a:pPr>
            <a:endParaRPr lang="uk-UA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  <a:defRPr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Розграфлення і номенклатура топографічних карт.</a:t>
            </a:r>
          </a:p>
          <a:p>
            <a:pPr marL="342900" indent="-342900" algn="just">
              <a:buAutoNum type="arabicPeriod"/>
              <a:defRPr/>
            </a:pPr>
            <a:endParaRPr lang="uk-UA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  <a:defRPr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Позначення рельєфу на топографічних картах.</a:t>
            </a:r>
          </a:p>
          <a:p>
            <a:pPr marL="342900" indent="-342900" algn="just">
              <a:buAutoNum type="arabicPeriod"/>
              <a:defRPr/>
            </a:pP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1202"/>
          <p:cNvSpPr/>
          <p:nvPr/>
        </p:nvSpPr>
        <p:spPr>
          <a:xfrm>
            <a:off x="237596" y="1134839"/>
            <a:ext cx="8643014" cy="1286055"/>
          </a:xfrm>
          <a:prstGeom prst="roundRect">
            <a:avLst>
              <a:gd name="adj" fmla="val 1027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58" tIns="49229" rIns="98458" bIns="49229" anchor="ctr"/>
          <a:lstStyle/>
          <a:p>
            <a:pPr algn="just">
              <a:defRPr/>
            </a:pPr>
            <a:r>
              <a:rPr lang="uk-UA" dirty="0"/>
              <a:t>Для вимірювання відстаней за картою необхідно мати такі прилади: лінійку, циркуль-вимірник, курвіметр. Крім того, потрібно пам'ятати положення головної точки поза масштабних умовних знаків  і таблицю поправок у довжину маршруту.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202" name="Скругленный прямоугольник 1201"/>
          <p:cNvSpPr/>
          <p:nvPr/>
        </p:nvSpPr>
        <p:spPr>
          <a:xfrm>
            <a:off x="313625" y="283710"/>
            <a:ext cx="8461085" cy="64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58" tIns="49229" rIns="98458" bIns="49229" anchor="ctr"/>
          <a:lstStyle/>
          <a:p>
            <a:pPr algn="ctr">
              <a:defRPr/>
            </a:pPr>
            <a:r>
              <a:rPr lang="uk-UA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Способи визначення відстаней за картою.</a:t>
            </a:r>
          </a:p>
        </p:txBody>
      </p:sp>
      <p:pic>
        <p:nvPicPr>
          <p:cNvPr id="4101" name="Picture 5" descr="D:\документы\документы слава\Сканированные картинки\курвимет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79846">
            <a:off x="6368089" y="3718447"/>
            <a:ext cx="2304242" cy="156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D:\документы\документы слава\Сканированные картинки\циркул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63260">
            <a:off x="3786581" y="3045920"/>
            <a:ext cx="1657731" cy="280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D:\документы\документы слава\Сканированные картинки\уго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807" y="2973913"/>
            <a:ext cx="2508999" cy="266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1202"/>
          <p:cNvSpPr/>
          <p:nvPr/>
        </p:nvSpPr>
        <p:spPr>
          <a:xfrm>
            <a:off x="251520" y="1124744"/>
            <a:ext cx="8643014" cy="1286055"/>
          </a:xfrm>
          <a:prstGeom prst="roundRect">
            <a:avLst>
              <a:gd name="adj" fmla="val 1027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58" tIns="49229" rIns="98458" bIns="49229" anchor="ctr"/>
          <a:lstStyle/>
          <a:p>
            <a:pPr algn="just">
              <a:defRPr/>
            </a:pPr>
            <a:r>
              <a:rPr lang="uk-UA" b="1" i="1" dirty="0">
                <a:solidFill>
                  <a:srgbClr val="FFFF00"/>
                </a:solidFill>
              </a:rPr>
              <a:t>Лінійкою</a:t>
            </a:r>
            <a:r>
              <a:rPr lang="uk-UA" dirty="0"/>
              <a:t> необхідно виміряти відстань між об'єктами в сантиметрах і помножити число сантиметрів на величину масштабу.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105" name="Picture 9" descr="D:\документы\документы слава\источники\ТОПОГРАФИЯ\Украина (топографическая)\L-36\L-36-028.jpg"/>
          <p:cNvPicPr>
            <a:picLocks noChangeAspect="1" noChangeArrowheads="1"/>
          </p:cNvPicPr>
          <p:nvPr/>
        </p:nvPicPr>
        <p:blipFill>
          <a:blip r:embed="rId5" cstate="print"/>
          <a:srcRect l="2451" t="57318" r="2460" b="835"/>
          <a:stretch>
            <a:fillRect/>
          </a:stretch>
        </p:blipFill>
        <p:spPr bwMode="auto">
          <a:xfrm>
            <a:off x="237595" y="2582191"/>
            <a:ext cx="8629437" cy="419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D:\документы\документы слава\Сканированные картинки\линейк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743213">
            <a:off x="4081197" y="3996420"/>
            <a:ext cx="2014803" cy="260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 rot="10800000">
            <a:off x="4229185" y="4275810"/>
            <a:ext cx="1862742" cy="16129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734988" y="6211373"/>
            <a:ext cx="1748697" cy="2419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202"/>
          <p:cNvSpPr/>
          <p:nvPr/>
        </p:nvSpPr>
        <p:spPr>
          <a:xfrm>
            <a:off x="251520" y="1124744"/>
            <a:ext cx="8643014" cy="1286055"/>
          </a:xfrm>
          <a:prstGeom prst="roundRect">
            <a:avLst>
              <a:gd name="adj" fmla="val 1027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58" tIns="49229" rIns="98458" bIns="49229" anchor="ctr"/>
          <a:lstStyle/>
          <a:p>
            <a:pPr algn="just">
              <a:defRPr/>
            </a:pPr>
            <a:r>
              <a:rPr lang="ru-RU" b="1" i="1" dirty="0">
                <a:solidFill>
                  <a:srgbClr val="FFFF00"/>
                </a:solidFill>
              </a:rPr>
              <a:t>Циркулем</a:t>
            </a:r>
            <a:r>
              <a:rPr lang="ru-RU" b="1" i="1" dirty="0"/>
              <a:t> </a:t>
            </a:r>
            <a:r>
              <a:rPr lang="ru-RU" dirty="0" err="1"/>
              <a:t>вимірюються</a:t>
            </a:r>
            <a:r>
              <a:rPr lang="ru-RU" dirty="0"/>
              <a:t> </a:t>
            </a:r>
            <a:r>
              <a:rPr lang="ru-RU" dirty="0" err="1"/>
              <a:t>короткі</a:t>
            </a:r>
            <a:r>
              <a:rPr lang="ru-RU" dirty="0"/>
              <a:t> </a:t>
            </a:r>
            <a:r>
              <a:rPr lang="ru-RU" dirty="0" err="1"/>
              <a:t>відстані</a:t>
            </a:r>
            <a:r>
              <a:rPr lang="ru-RU" dirty="0"/>
              <a:t>.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лінійного</a:t>
            </a:r>
            <a:r>
              <a:rPr lang="ru-RU" dirty="0"/>
              <a:t> масштабу </a:t>
            </a:r>
            <a:r>
              <a:rPr lang="ru-RU" dirty="0" err="1"/>
              <a:t>виключає</a:t>
            </a:r>
            <a:r>
              <a:rPr lang="ru-RU" dirty="0"/>
              <a:t> </a:t>
            </a:r>
            <a:r>
              <a:rPr lang="ru-RU" dirty="0" err="1"/>
              <a:t>арифметичні</a:t>
            </a:r>
            <a:r>
              <a:rPr lang="ru-RU" dirty="0"/>
              <a:t> </a:t>
            </a:r>
            <a:r>
              <a:rPr lang="ru-RU" dirty="0" err="1"/>
              <a:t>розрахунки</a:t>
            </a:r>
            <a:r>
              <a:rPr lang="ru-RU" dirty="0"/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2176367" y="5525861"/>
            <a:ext cx="190076" cy="2016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3202776" y="5525861"/>
            <a:ext cx="190076" cy="2016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9" name="Picture 13" descr="D:\документы\документы слава\Сканированные картинки\циркул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88317">
            <a:off x="2263259" y="3542772"/>
            <a:ext cx="1349538" cy="228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кругленный прямоугольник 20"/>
          <p:cNvSpPr/>
          <p:nvPr/>
        </p:nvSpPr>
        <p:spPr>
          <a:xfrm>
            <a:off x="3658958" y="6412994"/>
            <a:ext cx="1748697" cy="2822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кругленный прямоугольник 1202"/>
          <p:cNvSpPr/>
          <p:nvPr/>
        </p:nvSpPr>
        <p:spPr>
          <a:xfrm>
            <a:off x="251520" y="1124744"/>
            <a:ext cx="8643014" cy="1286055"/>
          </a:xfrm>
          <a:prstGeom prst="roundRect">
            <a:avLst>
              <a:gd name="adj" fmla="val 1027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58" tIns="49229" rIns="98458" bIns="49229" anchor="ctr"/>
          <a:lstStyle/>
          <a:p>
            <a:pPr algn="just">
              <a:defRPr/>
            </a:pPr>
            <a:r>
              <a:rPr lang="uk-UA" b="1" i="1" dirty="0">
                <a:solidFill>
                  <a:srgbClr val="FFFF00"/>
                </a:solidFill>
              </a:rPr>
              <a:t>Курвіметром</a:t>
            </a:r>
            <a:r>
              <a:rPr lang="uk-UA" dirty="0"/>
              <a:t> вимірюють тільки звивисті лінії. Обертанням колеса курвіметра стрілку встановлюють на нульову поділку, а потім колесом проводять по вимірюваній лінії зліва направо або знизу вгору: отриманий відлік у сантиметрах множать на величину масштабу даної карти. 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110" name="Picture 14" descr="D:\документы\документы слава\Сканированные картинки\курвиметр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5897" y="4679051"/>
            <a:ext cx="765734" cy="118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Овал 28"/>
          <p:cNvSpPr>
            <a:spLocks noChangeAspect="1"/>
          </p:cNvSpPr>
          <p:nvPr/>
        </p:nvSpPr>
        <p:spPr>
          <a:xfrm>
            <a:off x="5977882" y="5767806"/>
            <a:ext cx="190076" cy="2016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вал 29"/>
          <p:cNvSpPr>
            <a:spLocks noChangeAspect="1"/>
          </p:cNvSpPr>
          <p:nvPr/>
        </p:nvSpPr>
        <p:spPr>
          <a:xfrm>
            <a:off x="4761397" y="3227379"/>
            <a:ext cx="190076" cy="2016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34988" y="6211373"/>
            <a:ext cx="1748697" cy="2419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290413" y="5645392"/>
            <a:ext cx="1026409" cy="14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лилиния 23"/>
          <p:cNvSpPr/>
          <p:nvPr/>
        </p:nvSpPr>
        <p:spPr>
          <a:xfrm>
            <a:off x="4836070" y="3220178"/>
            <a:ext cx="1242281" cy="2649878"/>
          </a:xfrm>
          <a:custGeom>
            <a:avLst/>
            <a:gdLst>
              <a:gd name="connsiteX0" fmla="*/ 1453563 w 1453563"/>
              <a:gd name="connsiteY0" fmla="*/ 2949388 h 2949388"/>
              <a:gd name="connsiteX1" fmla="*/ 1199990 w 1453563"/>
              <a:gd name="connsiteY1" fmla="*/ 2734235 h 2949388"/>
              <a:gd name="connsiteX2" fmla="*/ 516111 w 1453563"/>
              <a:gd name="connsiteY2" fmla="*/ 1942780 h 2949388"/>
              <a:gd name="connsiteX3" fmla="*/ 393166 w 1453563"/>
              <a:gd name="connsiteY3" fmla="*/ 1865940 h 2949388"/>
              <a:gd name="connsiteX4" fmla="*/ 101173 w 1453563"/>
              <a:gd name="connsiteY4" fmla="*/ 283029 h 2949388"/>
              <a:gd name="connsiteX5" fmla="*/ 16649 w 1453563"/>
              <a:gd name="connsiteY5" fmla="*/ 167768 h 2949388"/>
              <a:gd name="connsiteX6" fmla="*/ 1281 w 1453563"/>
              <a:gd name="connsiteY6" fmla="*/ 160084 h 2949388"/>
              <a:gd name="connsiteX0" fmla="*/ 1453563 w 1453563"/>
              <a:gd name="connsiteY0" fmla="*/ 2920019 h 2920019"/>
              <a:gd name="connsiteX1" fmla="*/ 1199990 w 1453563"/>
              <a:gd name="connsiteY1" fmla="*/ 2704866 h 2920019"/>
              <a:gd name="connsiteX2" fmla="*/ 516111 w 1453563"/>
              <a:gd name="connsiteY2" fmla="*/ 1913411 h 2920019"/>
              <a:gd name="connsiteX3" fmla="*/ 393166 w 1453563"/>
              <a:gd name="connsiteY3" fmla="*/ 1660358 h 2920019"/>
              <a:gd name="connsiteX4" fmla="*/ 101173 w 1453563"/>
              <a:gd name="connsiteY4" fmla="*/ 253660 h 2920019"/>
              <a:gd name="connsiteX5" fmla="*/ 16649 w 1453563"/>
              <a:gd name="connsiteY5" fmla="*/ 138399 h 2920019"/>
              <a:gd name="connsiteX6" fmla="*/ 1281 w 1453563"/>
              <a:gd name="connsiteY6" fmla="*/ 130715 h 2920019"/>
              <a:gd name="connsiteX0" fmla="*/ 1453563 w 1453563"/>
              <a:gd name="connsiteY0" fmla="*/ 2920019 h 2920019"/>
              <a:gd name="connsiteX1" fmla="*/ 1199990 w 1453563"/>
              <a:gd name="connsiteY1" fmla="*/ 2704866 h 2920019"/>
              <a:gd name="connsiteX2" fmla="*/ 516111 w 1453563"/>
              <a:gd name="connsiteY2" fmla="*/ 1913411 h 2920019"/>
              <a:gd name="connsiteX3" fmla="*/ 465621 w 1453563"/>
              <a:gd name="connsiteY3" fmla="*/ 1851714 h 2920019"/>
              <a:gd name="connsiteX4" fmla="*/ 393166 w 1453563"/>
              <a:gd name="connsiteY4" fmla="*/ 1660358 h 2920019"/>
              <a:gd name="connsiteX5" fmla="*/ 101173 w 1453563"/>
              <a:gd name="connsiteY5" fmla="*/ 253660 h 2920019"/>
              <a:gd name="connsiteX6" fmla="*/ 16649 w 1453563"/>
              <a:gd name="connsiteY6" fmla="*/ 138399 h 2920019"/>
              <a:gd name="connsiteX7" fmla="*/ 1281 w 1453563"/>
              <a:gd name="connsiteY7" fmla="*/ 130715 h 292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3563" h="2920019">
                <a:moveTo>
                  <a:pt x="1453563" y="2920019"/>
                </a:moveTo>
                <a:cubicBezTo>
                  <a:pt x="1404897" y="2896326"/>
                  <a:pt x="1356232" y="2872634"/>
                  <a:pt x="1199990" y="2704866"/>
                </a:cubicBezTo>
                <a:cubicBezTo>
                  <a:pt x="1043748" y="2537098"/>
                  <a:pt x="638506" y="2055603"/>
                  <a:pt x="516111" y="1913411"/>
                </a:cubicBezTo>
                <a:cubicBezTo>
                  <a:pt x="393716" y="1771219"/>
                  <a:pt x="486112" y="1893889"/>
                  <a:pt x="465621" y="1851714"/>
                </a:cubicBezTo>
                <a:cubicBezTo>
                  <a:pt x="445130" y="1809539"/>
                  <a:pt x="453907" y="1926700"/>
                  <a:pt x="393166" y="1660358"/>
                </a:cubicBezTo>
                <a:cubicBezTo>
                  <a:pt x="332425" y="1394016"/>
                  <a:pt x="163926" y="507320"/>
                  <a:pt x="101173" y="253660"/>
                </a:cubicBezTo>
                <a:cubicBezTo>
                  <a:pt x="38420" y="0"/>
                  <a:pt x="33298" y="158890"/>
                  <a:pt x="16649" y="138399"/>
                </a:cubicBezTo>
                <a:cubicBezTo>
                  <a:pt x="0" y="117908"/>
                  <a:pt x="640" y="124311"/>
                  <a:pt x="1281" y="13071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89E-6 4.22003E-7 L 0.18941 0.14277 " pathEditMode="relative" ptsTypes="AA">
                                      <p:cBhvr>
                                        <p:cTn id="46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3 0.02227 C -0.00698 0.00084 -0.05641 -0.0792 -0.07348 -0.10588 C -0.09055 -0.13257 -0.09129 -0.12647 -0.09604 -0.13803 C -0.10079 -0.14958 -0.09871 -0.15147 -0.10197 -0.17584 C -0.10524 -0.20021 -0.11207 -0.26009 -0.11533 -0.28383 C -0.1186 -0.30757 -0.11815 -0.3063 -0.12127 -0.31828 C -0.12439 -0.33025 -0.13107 -0.34832 -0.13374 -0.3563 " pathEditMode="relative" rAng="0" ptsTypes="aaaaaaa">
                                      <p:cBhvr>
                                        <p:cTn id="74" dur="5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8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7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80928"/>
            <a:ext cx="662473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Довідник ВТ_Страница_0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76917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7687" y="476672"/>
            <a:ext cx="6056313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852936"/>
            <a:ext cx="5220072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58" y="2852936"/>
            <a:ext cx="2903058" cy="17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>
            <a:off x="2987824" y="3573016"/>
            <a:ext cx="936104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5085184"/>
            <a:ext cx="648836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131840" y="0"/>
            <a:ext cx="3009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Похибки вимірювання: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980728"/>
            <a:ext cx="30090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Графічна точність карти та допустима помилка вимірювання: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2492896"/>
            <a:ext cx="3009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Кут нахилу рельєфу: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4725144"/>
            <a:ext cx="3009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Тип рельєфу:</a:t>
            </a:r>
            <a:endParaRPr lang="ru-RU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202"/>
          <p:cNvSpPr/>
          <p:nvPr/>
        </p:nvSpPr>
        <p:spPr>
          <a:xfrm>
            <a:off x="323528" y="836712"/>
            <a:ext cx="8496944" cy="2376264"/>
          </a:xfrm>
          <a:prstGeom prst="roundRect">
            <a:avLst>
              <a:gd name="adj" fmla="val 10277"/>
            </a:avLst>
          </a:prstGeom>
          <a:solidFill>
            <a:schemeClr val="tx2">
              <a:alpha val="9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58" tIns="49229" rIns="98458" bIns="49229" anchor="ctr"/>
          <a:lstStyle/>
          <a:p>
            <a:pPr algn="just"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 кожній точці місцевості можна провести </a:t>
            </a:r>
            <a:r>
              <a:rPr lang="uk-UA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три напрями на північ:</a:t>
            </a:r>
          </a:p>
          <a:p>
            <a:pPr algn="just">
              <a:defRPr/>
            </a:pP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істинний географічний меридіан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покаже на північний географічний полюс;</a:t>
            </a:r>
          </a:p>
          <a:p>
            <a:pPr algn="just">
              <a:defRPr/>
            </a:pP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uk-UA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магнітний меридіан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покаже на північний магнітний полюс;</a:t>
            </a:r>
          </a:p>
          <a:p>
            <a:pPr algn="just">
              <a:defRPr/>
            </a:pPr>
            <a:r>
              <a:rPr lang="uk-UA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uk-UA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вертикальна лінія кілометрової сітки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- на північний географічний полюс за осьовим меридіаном зони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0"/>
            <a:ext cx="8461085" cy="64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58" tIns="49229" rIns="98458" bIns="49229" anchor="ctr"/>
          <a:lstStyle/>
          <a:p>
            <a:pPr algn="ctr">
              <a:defRPr/>
            </a:pPr>
            <a:r>
              <a:rPr lang="uk-UA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Визначення </a:t>
            </a:r>
            <a:r>
              <a:rPr lang="uk-UA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дирекційних</a:t>
            </a:r>
            <a:r>
              <a:rPr lang="uk-UA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кутів і азимутів.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50527"/>
            <a:ext cx="5616624" cy="360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commons/thumb/d/d1/Division_of_the_Earth_into_Gauss-Krueger_zones_-_Net.svg/450px-Division_of_the_Earth_into_Gauss-Krueger_zones_-_Net.sv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78488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409609"/>
            <a:ext cx="4320480" cy="244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509120"/>
            <a:ext cx="3528629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5" y="4509120"/>
            <a:ext cx="313316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395536" y="0"/>
            <a:ext cx="8461085" cy="64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58" tIns="49229" rIns="98458" bIns="49229" anchor="ctr"/>
          <a:lstStyle/>
          <a:p>
            <a:pPr algn="ctr">
              <a:defRPr/>
            </a:pPr>
            <a:r>
              <a:rPr lang="uk-UA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Визначення </a:t>
            </a:r>
            <a:r>
              <a:rPr lang="uk-UA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дирекційних</a:t>
            </a:r>
            <a:r>
              <a:rPr lang="uk-UA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кутів і азимутів.</a:t>
            </a:r>
          </a:p>
        </p:txBody>
      </p:sp>
      <p:sp>
        <p:nvSpPr>
          <p:cNvPr id="7" name="Скругленный прямоугольник 1202"/>
          <p:cNvSpPr/>
          <p:nvPr/>
        </p:nvSpPr>
        <p:spPr>
          <a:xfrm>
            <a:off x="500986" y="548680"/>
            <a:ext cx="8643014" cy="3960440"/>
          </a:xfrm>
          <a:prstGeom prst="roundRect">
            <a:avLst>
              <a:gd name="adj" fmla="val 10277"/>
            </a:avLst>
          </a:prstGeom>
          <a:solidFill>
            <a:schemeClr val="tx2">
              <a:alpha val="9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58" tIns="49229" rIns="98458" bIns="49229" anchor="ctr"/>
          <a:lstStyle/>
          <a:p>
            <a:pPr algn="just">
              <a:defRPr/>
            </a:pPr>
            <a:r>
              <a:rPr lang="uk-UA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Істинний </a:t>
            </a:r>
            <a:r>
              <a:rPr lang="uk-UA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меридіан</a:t>
            </a:r>
            <a:r>
              <a:rPr lang="uk-UA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N)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- лінія перетину поверхні Землі площиною, проведеною через дану точку і земну вісь.</a:t>
            </a:r>
          </a:p>
          <a:p>
            <a:pPr algn="just">
              <a:defRPr/>
            </a:pPr>
            <a:r>
              <a:rPr lang="uk-UA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Магнітний </a:t>
            </a:r>
            <a:r>
              <a:rPr lang="uk-UA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меридіан</a:t>
            </a:r>
            <a: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(M)</a:t>
            </a:r>
            <a:r>
              <a:rPr lang="uk-UA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- напрям силових ліній магнітного поля Землі в даній точці - показує стрілка компасу.</a:t>
            </a:r>
          </a:p>
          <a:p>
            <a:pPr algn="just">
              <a:defRPr/>
            </a:pPr>
            <a:r>
              <a:rPr lang="uk-UA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Вертикальна </a:t>
            </a:r>
            <a:r>
              <a:rPr lang="uk-UA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лінія координатної сітки</a:t>
            </a:r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(X)</a:t>
            </a:r>
            <a:r>
              <a:rPr lang="uk-UA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- лінія, паралельна осьовому меридіану зони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 залежності від того, який напрям прийнято за початковий, розрізняють три види кутів: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uk-UA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істинний азимут (</a:t>
            </a:r>
            <a:r>
              <a:rPr lang="uk-UA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Аі</a:t>
            </a:r>
            <a:r>
              <a:rPr lang="uk-UA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defRPr/>
            </a:pPr>
            <a:r>
              <a:rPr lang="uk-UA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магнітний азимут (</a:t>
            </a:r>
            <a:r>
              <a:rPr lang="uk-UA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uk-UA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b="1" i="1" dirty="0" smtClean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uk-UA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дирекційний</a:t>
            </a:r>
            <a:r>
              <a:rPr lang="uk-UA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кут (а) або </a:t>
            </a:r>
            <a:r>
              <a:rPr lang="uk-UA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Дк</a:t>
            </a:r>
            <a:r>
              <a:rPr lang="uk-UA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Азимут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перекручене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арабське "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ас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сумут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" (шляхи,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напрями), що вимірюється завжди за ходом годинникової стрілки від північного напряму полярної осі до напряму на ціль і складає від 0°до 360°.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904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47</cp:revision>
  <dcterms:created xsi:type="dcterms:W3CDTF">2017-01-25T10:36:47Z</dcterms:created>
  <dcterms:modified xsi:type="dcterms:W3CDTF">2019-03-18T08:03:09Z</dcterms:modified>
</cp:coreProperties>
</file>