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65" r:id="rId4"/>
    <p:sldId id="284" r:id="rId5"/>
    <p:sldId id="267" r:id="rId6"/>
    <p:sldId id="287" r:id="rId7"/>
    <p:sldId id="279" r:id="rId8"/>
    <p:sldId id="282" r:id="rId9"/>
    <p:sldId id="280" r:id="rId10"/>
    <p:sldId id="281" r:id="rId11"/>
    <p:sldId id="268" r:id="rId12"/>
    <p:sldId id="283" r:id="rId13"/>
    <p:sldId id="269" r:id="rId14"/>
    <p:sldId id="286" r:id="rId15"/>
    <p:sldId id="270" r:id="rId16"/>
    <p:sldId id="288" r:id="rId17"/>
    <p:sldId id="271" r:id="rId18"/>
    <p:sldId id="272" r:id="rId19"/>
    <p:sldId id="273" r:id="rId20"/>
    <p:sldId id="274" r:id="rId21"/>
    <p:sldId id="275" r:id="rId22"/>
    <p:sldId id="276" r:id="rId23"/>
    <p:sldId id="285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A2F"/>
    <a:srgbClr val="008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90" d="100"/>
          <a:sy n="90" d="100"/>
        </p:scale>
        <p:origin x="-576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06620-44F4-4980-8CE9-F268BB64046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4494-5D00-4FB7-80C4-4C089D422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duotone>
              <a:prstClr val="black"/>
              <a:schemeClr val="accent3">
                <a:tint val="45000"/>
                <a:satMod val="400000"/>
              </a:schemeClr>
            </a:duotone>
            <a:lum bright="-12000" contrast="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" y="0"/>
            <a:ext cx="9143999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5" rIns="91428" bIns="45715" anchor="ctr"/>
          <a:lstStyle/>
          <a:p>
            <a:pPr algn="ctr">
              <a:spcAft>
                <a:spcPct val="60000"/>
              </a:spcAft>
              <a:defRPr/>
            </a:pPr>
            <a:r>
              <a:rPr lang="uk-UA" b="1" dirty="0" smtClean="0">
                <a:latin typeface="Times New Roman" pitchFamily="18" charset="0"/>
              </a:rPr>
              <a:t>МИКОЛАЇВСЬКИЙ НАЦІОНАЛЬНИЙ УНІВЕРСИТЕТ</a:t>
            </a:r>
            <a:br>
              <a:rPr lang="uk-UA" b="1" dirty="0" smtClean="0">
                <a:latin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</a:rPr>
              <a:t>ІМ. В.О. СУХОМЛИНСЬКОГО</a:t>
            </a:r>
            <a:br>
              <a:rPr lang="uk-UA" b="1" dirty="0" smtClean="0">
                <a:latin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</a:rPr>
              <a:t>КАФЕДРА ВІЙСЬКОВОЇ ПІДГОТОВКИ</a:t>
            </a:r>
            <a:r>
              <a:rPr lang="uk-UA" b="1" dirty="0" smtClean="0">
                <a:latin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</a:rPr>
            </a:br>
            <a:r>
              <a:rPr lang="uk-UA" b="1" dirty="0" smtClean="0">
                <a:solidFill>
                  <a:srgbClr val="3D59E5"/>
                </a:solidFill>
                <a:latin typeface="Times New Roman" pitchFamily="18" charset="0"/>
              </a:rPr>
              <a:t/>
            </a:r>
            <a:br>
              <a:rPr lang="uk-UA" b="1" dirty="0" smtClean="0">
                <a:solidFill>
                  <a:srgbClr val="3D59E5"/>
                </a:solidFill>
                <a:latin typeface="Times New Roman" pitchFamily="18" charset="0"/>
              </a:rPr>
            </a:br>
            <a:r>
              <a:rPr lang="uk-UA" b="1" dirty="0" smtClean="0">
                <a:solidFill>
                  <a:srgbClr val="3D59E5"/>
                </a:solidFill>
                <a:latin typeface="Times New Roman" pitchFamily="18" charset="0"/>
              </a:rPr>
              <a:t>НАВЧАЛЬНА ДИСЦИПЛІНА</a:t>
            </a:r>
            <a:r>
              <a:rPr lang="uk-UA" b="1" dirty="0" smtClean="0">
                <a:solidFill>
                  <a:srgbClr val="1A0349"/>
                </a:solidFill>
                <a:latin typeface="Times New Roman" pitchFamily="18" charset="0"/>
              </a:rPr>
              <a:t> </a:t>
            </a:r>
            <a:br>
              <a:rPr lang="uk-UA" b="1" dirty="0" smtClean="0">
                <a:solidFill>
                  <a:srgbClr val="1A0349"/>
                </a:solidFill>
                <a:latin typeface="Times New Roman" pitchFamily="18" charset="0"/>
              </a:rPr>
            </a:br>
            <a:r>
              <a:rPr lang="uk-UA" b="1" dirty="0" smtClean="0">
                <a:solidFill>
                  <a:srgbClr val="459F54"/>
                </a:solidFill>
                <a:latin typeface="Times New Roman" pitchFamily="18" charset="0"/>
              </a:rPr>
              <a:t>ВІЙСЬКОВА ТОПОГРАФІЯ</a:t>
            </a:r>
            <a:endParaRPr lang="uk-UA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4942599"/>
            <a:ext cx="9905660" cy="49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2" rIns="92064" bIns="46032">
            <a:spAutoFit/>
          </a:bodyPr>
          <a:lstStyle/>
          <a:p>
            <a:pPr defTabSz="761294"/>
            <a:endParaRPr lang="ru-RU" sz="2600" b="1" dirty="0">
              <a:latin typeface="Arial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942599"/>
            <a:ext cx="9905660" cy="49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2" rIns="92064" bIns="46032">
            <a:spAutoFit/>
          </a:bodyPr>
          <a:lstStyle/>
          <a:p>
            <a:pPr defTabSz="761294"/>
            <a:endParaRPr lang="ru-RU" sz="2600" b="1" dirty="0">
              <a:latin typeface="Arial" charset="0"/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251520" y="3337589"/>
            <a:ext cx="8892480" cy="13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5" rIns="91428" bIns="45715" anchor="ctr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2.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опографічні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аерофотознімки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вимірювання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них.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Заняття 5. </a:t>
            </a:r>
            <a:r>
              <a:rPr lang="uk-UA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(практичне)</a:t>
            </a:r>
            <a:r>
              <a:rPr lang="uk-UA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/>
              <a:t> </a:t>
            </a:r>
            <a:r>
              <a:rPr lang="ru-RU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аерофотознімків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вимірювання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на них. (Н-Вт-№10).</a:t>
            </a:r>
          </a:p>
          <a:p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истратор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трелка вправо 2"/>
          <p:cNvSpPr/>
          <p:nvPr/>
        </p:nvSpPr>
        <p:spPr>
          <a:xfrm>
            <a:off x="4643438" y="5286388"/>
            <a:ext cx="36004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643446"/>
            <a:ext cx="383211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Перспективне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фотографування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розвідці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сильно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прикритих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ППО,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вивченні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перешкод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гідротехнічних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гірських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маршрутів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противника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x-none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Перспективне аерофотографування</a:t>
            </a:r>
            <a:r>
              <a:rPr lang="x-none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виконується </a:t>
            </a:r>
            <a:r>
              <a:rPr lang="x-none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нахиленому положенні оптичної осі АФА відносно прямовисної лінії на кут більший, ніж 4°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(рис.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Масштаб перспективного аерознімка змінний: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b="1" i="1" smtClean="0">
                <a:latin typeface="Times New Roman" pitchFamily="18" charset="0"/>
                <a:cs typeface="Times New Roman" pitchFamily="18" charset="0"/>
              </a:rPr>
              <a:t>передній план - великий, а потім він поступово зменшується до заднього плану.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Ці знімки наочні і легше читаються, тому що на них об'єкти місцевості зображені в звичному вигляді, але </a:t>
            </a:r>
            <a:r>
              <a:rPr lang="x-none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проводити виміри за такими знімками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x-none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уже складно із-за спотворень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 перспективного зображення і за рельєф місцевості.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x-none" b="1" i="1" smtClean="0">
                <a:latin typeface="Times New Roman" pitchFamily="18" charset="0"/>
                <a:cs typeface="Times New Roman" pitchFamily="18" charset="0"/>
              </a:rPr>
              <a:t>Спотворення перспективного зображення виникають через нахил оптичної осі АФА</a:t>
            </a:r>
            <a:r>
              <a:rPr lang="x-none" i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Однакові між собою на місцевості і на плановому знімку відрізки АО і ОВ на перспективному знімку (рис.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) стають різними.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Із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-за нерівностей земної поверхні на аерознімку виникають </a:t>
            </a:r>
            <a:r>
              <a:rPr lang="x-none" b="1" smtClean="0">
                <a:latin typeface="Times New Roman" pitchFamily="18" charset="0"/>
                <a:cs typeface="Times New Roman" pitchFamily="18" charset="0"/>
              </a:rPr>
              <a:t>лінійні спотворення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за рельєф. При позитивних формах рельєфу відстані збільшуються, при негативних - зменшуються 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рис. в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___________________</a:t>
            </a:r>
            <a:endParaRPr kumimoji="0" lang="uk-U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В=_________________</a:t>
            </a:r>
            <a:endParaRPr kumimoji="0" lang="uk-U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L=_________________</a:t>
            </a:r>
            <a:endParaRPr kumimoji="0" lang="uk-U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X=_________________</a:t>
            </a:r>
            <a:endParaRPr kumimoji="0" lang="uk-U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Y=_________________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___________________</a:t>
            </a:r>
            <a:endParaRPr kumimoji="0" lang="uk-U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В=_________________</a:t>
            </a:r>
            <a:endParaRPr kumimoji="0" lang="uk-U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L=_________________</a:t>
            </a:r>
            <a:endParaRPr kumimoji="0" lang="uk-U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X=_________________</a:t>
            </a:r>
            <a:endParaRPr kumimoji="0" lang="uk-U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Y=_________________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Администратор\Desktop\image0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354454"/>
            <a:ext cx="4786314" cy="2503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аерофотознім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507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-4734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Панорамне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аерофотографування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виконується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спеціальними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панорамними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АФА,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фотографування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оптична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вісь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об'єктива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повертається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площині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перпендикулярній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напряму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польоту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Панорамне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фотографування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забезпечує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захват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місцевості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фотографується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горизонту до горизонту.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центральній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частині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панорамного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аерознімка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зображення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місцевості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планове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по краях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 часом доби -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денне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і нічне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Нічне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аерофотографування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виконується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штучному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освітленні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місцевості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допомогою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піротехнічних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освітлювальних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засобів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бомб,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патронів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електричних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літакових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освітлювальних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пристроїв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(АОП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фотоматералами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обробки знімків:</a:t>
            </a:r>
          </a:p>
          <a:p>
            <a:pPr algn="just"/>
            <a:r>
              <a:rPr lang="x-none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Чорно-біле аерофотографування</a:t>
            </a:r>
            <a:r>
              <a:rPr lang="x-none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виконується на аерофотоплівку, яка має один </a:t>
            </a:r>
            <a:r>
              <a:rPr lang="x-none" b="1" i="1" smtClean="0">
                <a:latin typeface="Times New Roman" pitchFamily="18" charset="0"/>
                <a:cs typeface="Times New Roman" pitchFamily="18" charset="0"/>
              </a:rPr>
              <a:t>емульсійний світлочутливий шар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, створений з використанням світлочутливих кристалів галогеніду срібла (А§Вг, А§С1, А§Л).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x-none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Кольорове аерофотографування</a:t>
            </a:r>
            <a:r>
              <a:rPr lang="x-none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проводиться на плівку, яка складається із </a:t>
            </a:r>
            <a:r>
              <a:rPr lang="x-none" b="1" i="1" smtClean="0">
                <a:latin typeface="Times New Roman" pitchFamily="18" charset="0"/>
                <a:cs typeface="Times New Roman" pitchFamily="18" charset="0"/>
              </a:rPr>
              <a:t>трьох емульсійнопоєднаних шарів.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При зйомці на кожний шар діють промені певної частини видимого спектра (синій, зелений, червоний), поєднання трьох основних кольорів дає будь-який кольоровий відтінок. У результаті на аерознімку об'єкти місцевості зображуються в натуральному кольорі.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71175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34752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Спектрозональне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аерофотографування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одночасно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декількох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зонах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електромагнітного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спектра.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одним АФА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аерофотоплівку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емульсійних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чутливий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певної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спектра. </a:t>
            </a:r>
          </a:p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Особливо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характерним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виходить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зображення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об'єктів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інфрачервоних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променях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техніка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пофарбована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навколишньої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місцевості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покрита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маскувальною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сіткою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для ока невидима, а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аерознімку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отриманому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інфрачервоній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спектра буде добре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проглядатись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496"/>
            <a:ext cx="5907821" cy="371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45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147A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способом знімання:</a:t>
            </a:r>
            <a:endParaRPr lang="ru-RU" sz="2000" b="1" dirty="0" smtClean="0">
              <a:solidFill>
                <a:srgbClr val="147A2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4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solidFill>
                  <a:srgbClr val="147A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Поодиноке</a:t>
            </a:r>
            <a:r>
              <a:rPr lang="ru-RU" b="1" i="1" dirty="0" smtClean="0">
                <a:solidFill>
                  <a:srgbClr val="147A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147A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аерофотографування</a:t>
            </a:r>
            <a:r>
              <a:rPr lang="ru-RU" b="1" dirty="0" smtClean="0">
                <a:solidFill>
                  <a:srgbClr val="147A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розвідки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окремих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цілей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(як правило,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вночі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b="1" i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4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solidFill>
                  <a:srgbClr val="147A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Маршрутне</a:t>
            </a:r>
            <a:r>
              <a:rPr lang="ru-RU" b="1" i="1" dirty="0" smtClean="0">
                <a:solidFill>
                  <a:srgbClr val="147A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переважно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перекриттями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знімками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маршруті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поздовжнє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20%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більше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4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solidFill>
                  <a:srgbClr val="147A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Площинне</a:t>
            </a:r>
            <a:r>
              <a:rPr lang="ru-RU" b="1" i="1" dirty="0" smtClean="0">
                <a:solidFill>
                  <a:srgbClr val="147A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147A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фотографування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перекриттями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знімками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маршруті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поздовжнє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20%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більше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маршрутами (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поперечне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30-40 %.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истратор\Desktop\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836685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0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Визначення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прямокутних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координат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об’єктів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цілей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за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аерофотознімком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0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482189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виявлених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аерознімках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картою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перенесення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одним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розглянуті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вище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великій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кількості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цілей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знімку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будують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координатну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сітку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нею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визначають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прямокутні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цілей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сітку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аерознімку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такому порядку (рис.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916832"/>
            <a:ext cx="227647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16832"/>
            <a:ext cx="23939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429309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знімку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карті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вибирають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чотири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однойменні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чітко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виражені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точ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в, с,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А, В, С,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утворюють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чотирикутник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з'єднують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Точки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перетину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ліній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кілометрової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сітки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сторонами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чотирикутника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(точки 1, 2, 3, 4, 5, 6, 7, 8)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переносять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знімок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перенесення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послідовно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вимірюють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відрізки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А1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А8, В2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ВЗ, С4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С5, Б6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Б7,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переводять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масштаб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аерознімка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відкладають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знімку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той же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Перенесені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точки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з'єднують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попарно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6, 2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5, 3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8, 4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кілометрової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сітки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аерознімку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підписують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 само, як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50141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Масштаб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знімка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відміну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нестандартний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 само, як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картою,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неможливо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аерознімком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допомогою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лінійки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міліметровими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поділками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см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якої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відповідає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км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місцевості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визначення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точки А (рис.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накладають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лінійку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знімок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так:</a:t>
            </a: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нульовий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штрих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торкався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горизонтальної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лінії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сітки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лежить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нижче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точки 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штрих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позначкою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см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торкався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верхньої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одночасно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край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лінійки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повинен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проходити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дану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точку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Відлік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лінійці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точки А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міліметрах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помножений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10,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довжину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відрізка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віссю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 у метрах.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84984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4716016" y="3356992"/>
            <a:ext cx="64807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347864" y="4941168"/>
            <a:ext cx="576064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987824" y="5301208"/>
            <a:ext cx="64807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285992"/>
            <a:ext cx="3240360" cy="295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332656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45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Координату </a:t>
            </a:r>
            <a:r>
              <a:rPr lang="ru-RU" b="1" i="1" dirty="0" smtClean="0">
                <a:solidFill>
                  <a:srgbClr val="FF0000"/>
                </a:solidFill>
              </a:rPr>
              <a:t>У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визначають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аналогічно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(рис.б),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лінійку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прикладають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так:</a:t>
            </a:r>
          </a:p>
          <a:p>
            <a:pPr lvl="0" indent="4445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45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нульовий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штрих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знаходився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вертикальній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лінії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розташованій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ліворуч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точки 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indent="4445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штрих,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відповідає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см,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торкався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вертикальної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лінії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яка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знаходиться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праворуч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точки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indent="4445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край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лінійки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проходив через точку А. </a:t>
            </a:r>
          </a:p>
          <a:p>
            <a:pPr lvl="0" indent="44450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відстань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координатними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см (масштаб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знімка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1:10 000),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20-сантиметровою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лінійкою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 описано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вище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результат,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отриманий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лінійці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ділять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навпіл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929190" y="2857496"/>
            <a:ext cx="64807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357554" y="3643314"/>
            <a:ext cx="64807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786050" y="4286256"/>
            <a:ext cx="64807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11560" y="0"/>
            <a:ext cx="8121664" cy="173968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DE9E9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1"/>
            </a:solidFill>
            <a:round/>
            <a:headEnd/>
            <a:tailEnd type="none" w="sm" len="sm"/>
          </a:ln>
          <a:effectLst>
            <a:outerShdw dist="89803" dir="2700000" algn="ctr" rotWithShape="0">
              <a:srgbClr val="009900"/>
            </a:outerShdw>
          </a:effectLst>
        </p:spPr>
        <p:txBody>
          <a:bodyPr lIns="80165" tIns="40083" rIns="80165" bIns="40083" anchor="ctr"/>
          <a:lstStyle/>
          <a:p>
            <a:pPr marL="19485" indent="-19485" algn="ctr">
              <a:spcAft>
                <a:spcPts val="526"/>
              </a:spcAft>
              <a:defRPr/>
            </a:pPr>
            <a:endParaRPr lang="uk-UA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485" indent="-19485" algn="ctr">
              <a:spcAft>
                <a:spcPts val="526"/>
              </a:spcAft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Навчальні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питання: 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аерофотознімків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прямокутних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координат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аерофотознімком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Перенесення об’єктів (цілей) з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аерофотознімка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карту.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79512" y="4509120"/>
            <a:ext cx="8736695" cy="200037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DE9E9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 type="none" w="sm" len="sm"/>
          </a:ln>
          <a:effectLst>
            <a:outerShdw dist="89803" dir="2700000" algn="ctr" rotWithShape="0">
              <a:srgbClr val="009900"/>
            </a:outerShdw>
          </a:effectLst>
        </p:spPr>
        <p:txBody>
          <a:bodyPr lIns="80165" tIns="40083" rIns="80165" bIns="40083"/>
          <a:lstStyle/>
          <a:p>
            <a:pPr indent="417528">
              <a:lnSpc>
                <a:spcPct val="90000"/>
              </a:lnSpc>
              <a:defRPr/>
            </a:pP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Шмаль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С.Г.,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Міхно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О.Г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“Військова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топографія”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Київ, 2012, с.224-252.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Артамонов Б.Б.,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Штангрет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В.П. „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Топографія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2013, с.201-212.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Бизов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Б.Е. и др. “Военная топография”, Воениздат, 1980, с.196-224.</a:t>
            </a:r>
          </a:p>
          <a:p>
            <a:pPr indent="417528">
              <a:lnSpc>
                <a:spcPct val="90000"/>
              </a:lnSpc>
              <a:defRPr/>
            </a:pPr>
            <a:endParaRPr lang="uk-UA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417528">
              <a:defRPr/>
            </a:pPr>
            <a:endParaRPr lang="uk-UA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417528">
              <a:defRPr/>
            </a:pPr>
            <a:endParaRPr lang="uk-UA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417528">
              <a:defRPr/>
            </a:pPr>
            <a:endParaRPr lang="uk-UA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16832"/>
            <a:ext cx="7544649" cy="2573939"/>
          </a:xfrm>
          <a:prstGeom prst="rect">
            <a:avLst/>
          </a:prstGeom>
        </p:spPr>
        <p:txBody>
          <a:bodyPr lIns="80165" tIns="40083" rIns="80165" bIns="40083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нати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призначенням, видами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аерофотознімків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порядок визначення прямокутних координат об’єктів (цілей) за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аерофотознімком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порядок перенесення об’єктів (цілей) з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аерофотознімка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карту.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вміти: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визначати прямокутні координати об’єктів (цілей) за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аерофотознімком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перенесити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об’єкти (цілі) з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аерофотознімка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карту.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425570"/>
            <a:ext cx="91440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Об'єкти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планового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аерознімка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карту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переносять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окомірно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допомогою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пропорційного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циркуля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пропорційного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масштабу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засічкою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сіткою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77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Окомірно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коли не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великої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точності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карта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знімок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багато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спільних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контурів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Пропорційний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циркуль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.1) призначений для зменшення або збільшення виміряних відстаней. Коефіцієнт пропорційності циркуля встановлюють пересуванням повзунка вздовж ніжок у складеному вигляді, а при відомому зменшенні - за індексами.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177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x-none" sz="1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Пропорційний масштаб</a:t>
            </a:r>
            <a:r>
              <a:rPr lang="x-none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(рис.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) використовують за відсутності пропорційного циркуля.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Для побудови пропорційного масштабу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778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 i="1" smtClean="0">
                <a:latin typeface="Times New Roman" pitchFamily="18" charset="0"/>
                <a:cs typeface="Times New Roman" pitchFamily="18" charset="0"/>
              </a:rPr>
              <a:t>вибирають на аерознімку і на карті </a:t>
            </a:r>
            <a:r>
              <a:rPr lang="x-none" sz="1600" b="1" i="1" smtClean="0">
                <a:latin typeface="Times New Roman" pitchFamily="18" charset="0"/>
                <a:cs typeface="Times New Roman" pitchFamily="18" charset="0"/>
              </a:rPr>
              <a:t>дві спільні точки</a:t>
            </a:r>
            <a:r>
              <a:rPr lang="x-none" sz="1600" i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1600" b="1" i="1" smtClean="0">
                <a:latin typeface="Times New Roman" pitchFamily="18" charset="0"/>
                <a:cs typeface="Times New Roman" pitchFamily="18" charset="0"/>
              </a:rPr>
              <a:t>вимірюють на знімку відстань між ними (АВ) і відкладають її на папері.</a:t>
            </a:r>
            <a:r>
              <a:rPr lang="x-none" sz="1600" i="1" smtClean="0">
                <a:latin typeface="Times New Roman" pitchFamily="18" charset="0"/>
                <a:cs typeface="Times New Roman" pitchFamily="18" charset="0"/>
              </a:rPr>
              <a:t> Цей же відрізок відмірюють на карті і відкладають від точки В у напрямку, перпендикулярному до лінії АВ; </a:t>
            </a:r>
            <a:endParaRPr lang="uk-UA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x-none" sz="1600" b="1" i="1" smtClean="0">
                <a:latin typeface="Times New Roman" pitchFamily="18" charset="0"/>
                <a:cs typeface="Times New Roman" pitchFamily="18" charset="0"/>
              </a:rPr>
              <a:t>отриману точку В' з'єднують прямою з точкою А і проводять </a:t>
            </a:r>
            <a:r>
              <a:rPr lang="x-none" sz="1600" b="1" i="1" smtClean="0">
                <a:latin typeface="Times New Roman" pitchFamily="18" charset="0"/>
                <a:cs typeface="Times New Roman" pitchFamily="18" charset="0"/>
              </a:rPr>
              <a:t>лінії, паралельні </a:t>
            </a:r>
            <a:r>
              <a:rPr lang="x-none" sz="1600" b="1" i="1" smtClean="0">
                <a:latin typeface="Times New Roman" pitchFamily="18" charset="0"/>
                <a:cs typeface="Times New Roman" pitchFamily="18" charset="0"/>
              </a:rPr>
              <a:t>ВВ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sz="16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 i="1" smtClean="0">
                <a:latin typeface="Times New Roman" pitchFamily="18" charset="0"/>
                <a:cs typeface="Times New Roman" pitchFamily="18" charset="0"/>
              </a:rPr>
              <a:t>На аерознімку відмірюють відрізок АС і відкладають його від точки А по лінії АВ. В отриманій точці С повертають циркуль-вимірник паралельно лінії АВ) відрізок СС' буде відповідати відстані на карті.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0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0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Перенесення об’єктів (цілей) з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аерофотознімка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карту.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437112"/>
            <a:ext cx="234548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9516" y="4429132"/>
            <a:ext cx="566735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9245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Засічка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(рис.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-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з найбільш точних способів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перенесення цілей з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аерознімка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карту.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Біля цілі вибирають два об'єкти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які чітко розпізнаються і на знімку, і на карті. На знімку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вимірюють відрізки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ас і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переводять їх у масштаб карти за пропорційним масштабом.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карті проводять дуги радіусом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АС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одержують положення цілі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Для контролю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засічку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виконують і з третьої точки. Кути між напрямками на об'єкт, який переноситься, повинні бути в межах 30-150°, а відстані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ас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якомога коротші.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3672408" cy="341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64904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21821"/>
            <a:ext cx="89634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0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Перенесення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цілей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сіткою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перенести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об'єктів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аерознімок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карта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мало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спільних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контурів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знімку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вибираються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3-4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спільні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точки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з'єднуються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прямими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сторону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отриманих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подібних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фігур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ділять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точки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з'єднують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Таким чином,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знімку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побудовані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сітки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бажаної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густоти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клітинками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переносять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(рис.).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52936"/>
            <a:ext cx="3096344" cy="306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80928"/>
            <a:ext cx="31683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и по запросу аерофотознім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71480"/>
            <a:ext cx="4523964" cy="3392973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977562"/>
            <a:ext cx="4357718" cy="28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"/>
            <a:ext cx="8566984" cy="8568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Довідковий матеріал: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8566984" cy="85689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</a:rPr>
              <a:t>Завдання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на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самостійну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підготовку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908720"/>
            <a:ext cx="9144000" cy="362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65" tIns="40083" rIns="80165" bIns="40083">
            <a:spAutoFit/>
          </a:bodyPr>
          <a:lstStyle/>
          <a:p>
            <a:pPr marL="300620" indent="-300620">
              <a:defRPr/>
            </a:pPr>
            <a:r>
              <a:rPr lang="uk-UA" sz="2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Підготуватися </a:t>
            </a:r>
            <a:r>
              <a:rPr lang="uk-UA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 контрольного опитування </a:t>
            </a:r>
            <a:r>
              <a:rPr lang="uk-UA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 темою </a:t>
            </a:r>
            <a:r>
              <a:rPr lang="uk-UA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2/5.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САМОСТІЙНА РОБОТА:</a:t>
            </a:r>
          </a:p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2, заняття 6.</a:t>
            </a: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Карти іноземних армій, перехід від координатної сітки карт іноземних армій до координатної сітки карт Збройних Сил України.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робочих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зошит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ах для самостійних робіт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реферату, </a:t>
            </a:r>
          </a:p>
          <a:p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5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сторінок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00620" indent="-300620">
              <a:defRPr/>
            </a:pPr>
            <a:endParaRPr lang="uk-UA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00620" indent="-300620">
              <a:defRPr/>
            </a:pPr>
            <a:endParaRPr lang="uk-UA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Аерофотографування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фотографування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апаратів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літаків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вертольотів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повітряних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куль 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безпілотних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апаратів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Аерознімки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 мають широке застосування у військах і </a:t>
            </a:r>
            <a:r>
              <a:rPr lang="x-none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призначенні для вирішення </a:t>
            </a:r>
            <a:r>
              <a:rPr lang="x-none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Розвідка місць розташування противника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(виявлення угруповань і пересування військ, його вогневих засобів, бойової техніки, оборонних споруд, тощо).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Розвідка </a:t>
            </a:r>
            <a:r>
              <a:rPr lang="x-none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суттєвих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змін у районах бойових дій (наприклад, у населених пунктах зі значними руйнуваннями, або зруйнуванні великих гідротехнічних об'єктів).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Складання (оновлення) топографічних карт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та інших топографічних документів.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за діями своїх військ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(виявлення результатів ураження цілей авіацією, артилерією, перевірка якості маскування своїх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перевірка достовірності доповідей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Топогеодезична підготовка позицій і визначення координат цілей.</a:t>
            </a: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Орієнтування на місцевості, виявлення перешкод і шляхів їх обходу.</a:t>
            </a: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22530" name="Picture 2" descr="Картинки по запросу аерофотознімок панора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80824"/>
            <a:ext cx="5812128" cy="337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и по запросу аерофотознім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14936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 ВИДИ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АЕРОФОТОГРАФУВАННЯ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0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положенням оптичної осі АФА: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Планове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аерофотографування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найбільш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виконується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такому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АФА, коли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оптична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вісь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момент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фотографування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співпадає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прямовисною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лінією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відхиляється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неї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невеликий кут - не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x-none" smtClean="0">
                <a:latin typeface="Times New Roman" pitchFamily="18" charset="0"/>
                <a:cs typeface="Times New Roman" pitchFamily="18" charset="0"/>
              </a:rPr>
              <a:t>Плановий аерознімок на </a:t>
            </a:r>
            <a:r>
              <a:rPr lang="x-none" b="1" i="1" smtClean="0">
                <a:latin typeface="Times New Roman" pitchFamily="18" charset="0"/>
                <a:cs typeface="Times New Roman" pitchFamily="18" charset="0"/>
              </a:rPr>
              <a:t>рівнинній або горбистій місцевості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являє собою </a:t>
            </a:r>
            <a:r>
              <a:rPr lang="x-none" b="1" i="1" smtClean="0">
                <a:latin typeface="Times New Roman" pitchFamily="18" charset="0"/>
                <a:cs typeface="Times New Roman" pitchFamily="18" charset="0"/>
              </a:rPr>
              <a:t>фотографічний план місцевості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, який легко ототожнювати з картою. Він має постійний масштаб і дозволяє визначати порівняно точно місцезнаходження, конфігурацію і дійсні розміри об'єктів, а також може бути використаний для вимірювання відстаней, кутів і площ.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214686"/>
            <a:ext cx="1806859" cy="14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Администратор\Desktop\image0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9390" y="3212976"/>
            <a:ext cx="5894610" cy="3645024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image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659806"/>
            <a:ext cx="2786082" cy="2198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49638850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3131840" y="3356992"/>
            <a:ext cx="57606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57999"/>
          </a:xfrm>
          <a:prstGeom prst="rect">
            <a:avLst/>
          </a:prstGeom>
          <a:noFill/>
        </p:spPr>
      </p:pic>
      <p:sp>
        <p:nvSpPr>
          <p:cNvPr id="3" name="Стрелка вправо 2"/>
          <p:cNvSpPr/>
          <p:nvPr/>
        </p:nvSpPr>
        <p:spPr>
          <a:xfrm>
            <a:off x="4355976" y="4077072"/>
            <a:ext cx="57606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Администратор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трелка вправо 2"/>
          <p:cNvSpPr/>
          <p:nvPr/>
        </p:nvSpPr>
        <p:spPr>
          <a:xfrm>
            <a:off x="4716016" y="5284108"/>
            <a:ext cx="50405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1766</Words>
  <Application>Microsoft Office PowerPoint</Application>
  <PresentationFormat>Экран (4:3)</PresentationFormat>
  <Paragraphs>124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Виталий</cp:lastModifiedBy>
  <cp:revision>52</cp:revision>
  <dcterms:created xsi:type="dcterms:W3CDTF">2017-01-25T10:36:47Z</dcterms:created>
  <dcterms:modified xsi:type="dcterms:W3CDTF">2019-03-31T17:44:21Z</dcterms:modified>
</cp:coreProperties>
</file>