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2"/>
  </p:sldMasterIdLst>
  <p:notesMasterIdLst>
    <p:notesMasterId r:id="rId86"/>
  </p:notesMasterIdLst>
  <p:handoutMasterIdLst>
    <p:handoutMasterId r:id="rId87"/>
  </p:handoutMasterIdLst>
  <p:sldIdLst>
    <p:sldId id="256"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30F"/>
    <a:srgbClr val="CC9900"/>
  </p:clrMru>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p:cViewPr>
        <p:scale>
          <a:sx n="55" d="100"/>
          <a:sy n="55" d="100"/>
        </p:scale>
        <p:origin x="-1560" y="-276"/>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smtClean="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1/12/2018</a:t>
            </a:fld>
            <a:endParaRPr lang="en-US" smtClean="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smtClean="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smtClean="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smtClean="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1/12/2018</a:t>
            </a:fld>
            <a:endParaRPr lang="en-US" smtClean="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smtClean="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smtClean="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ru-RU" smtClean="0"/>
              <a:t>Образец заголовка</a:t>
            </a:r>
            <a:endParaRPr lang="en-US"/>
          </a:p>
        </p:txBody>
      </p:sp>
      <p:sp>
        <p:nvSpPr>
          <p:cNvPr id="10" name="Date Placeholder 9"/>
          <p:cNvSpPr>
            <a:spLocks noGrp="1"/>
          </p:cNvSpPr>
          <p:nvPr>
            <p:ph type="dt" sz="half" idx="10"/>
          </p:nvPr>
        </p:nvSpPr>
        <p:spPr/>
        <p:txBody>
          <a:bodyPr/>
          <a:lstStyle/>
          <a:p>
            <a:fld id="{5C14FD69-4A85-4715-A222-ABB225B63BC6}" type="datetimeFigureOut">
              <a:rPr lang="en-US" smtClean="0"/>
              <a:pPr/>
              <a:t>1/12/2018</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Заголовок и текст">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8" name="Date Placeholder 7"/>
          <p:cNvSpPr>
            <a:spLocks noGrp="1"/>
          </p:cNvSpPr>
          <p:nvPr>
            <p:ph type="dt" sz="half" idx="10"/>
          </p:nvPr>
        </p:nvSpPr>
        <p:spPr/>
        <p:txBody>
          <a:bodyPr/>
          <a:lstStyle/>
          <a:p>
            <a:fld id="{5C14FD69-4A85-4715-A222-ABB225B63BC6}" type="datetimeFigureOut">
              <a:rPr lang="en-US" smtClean="0"/>
              <a:pPr/>
              <a:t>1/12/2018</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7" name="Date Placeholder 6"/>
          <p:cNvSpPr>
            <a:spLocks noGrp="1"/>
          </p:cNvSpPr>
          <p:nvPr>
            <p:ph type="dt" sz="half" idx="10"/>
          </p:nvPr>
        </p:nvSpPr>
        <p:spPr/>
        <p:txBody>
          <a:bodyPr/>
          <a:lstStyle/>
          <a:p>
            <a:fld id="{5C14FD69-4A85-4715-A222-ABB225B63BC6}" type="datetimeFigureOut">
              <a:rPr lang="en-US" smtClean="0"/>
              <a:pPr/>
              <a:t>1/12/2018</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1/12/2018</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Заголовок и текст в две колонки">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Rectangle 11"/>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10" name="Date Placeholder 9"/>
          <p:cNvSpPr>
            <a:spLocks noGrp="1"/>
          </p:cNvSpPr>
          <p:nvPr>
            <p:ph type="dt" sz="half" idx="10"/>
          </p:nvPr>
        </p:nvSpPr>
        <p:spPr/>
        <p:txBody>
          <a:bodyPr/>
          <a:lstStyle/>
          <a:p>
            <a:fld id="{5C14FD69-4A85-4715-A222-ABB225B63BC6}" type="datetimeFigureOut">
              <a:rPr lang="en-US" smtClean="0"/>
              <a:pPr/>
              <a:t>1/12/2018</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8" name="Date Placeholder 7"/>
          <p:cNvSpPr>
            <a:spLocks noGrp="1"/>
          </p:cNvSpPr>
          <p:nvPr>
            <p:ph type="dt" sz="half" idx="10"/>
          </p:nvPr>
        </p:nvSpPr>
        <p:spPr/>
        <p:txBody>
          <a:bodyPr/>
          <a:lstStyle/>
          <a:p>
            <a:fld id="{5C14FD69-4A85-4715-A222-ABB225B63BC6}" type="datetimeFigureOut">
              <a:rPr lang="en-US" smtClean="0"/>
              <a:pPr/>
              <a:t>1/12/2018</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7" name="Rectangle 17"/>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9" name="Date Placeholder 8"/>
          <p:cNvSpPr>
            <a:spLocks noGrp="1"/>
          </p:cNvSpPr>
          <p:nvPr>
            <p:ph type="dt" sz="half" idx="10"/>
          </p:nvPr>
        </p:nvSpPr>
        <p:spPr/>
        <p:txBody>
          <a:bodyPr/>
          <a:lstStyle/>
          <a:p>
            <a:fld id="{5C14FD69-4A85-4715-A222-ABB225B63BC6}" type="datetimeFigureOut">
              <a:rPr lang="en-US" smtClean="0"/>
              <a:pPr/>
              <a:t>1/12/2018</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cstate="print">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cstate="print"/>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en-US"/>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1/12/2018</a:t>
            </a:fld>
            <a:endParaRPr lang="en-US" sz="1000" dirty="0" smtClean="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smtClean="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algn="ctr">
              <a:lnSpc>
                <a:spcPct val="70000"/>
              </a:lnSpc>
            </a:pPr>
            <a:r>
              <a:rPr lang="uk-UA" sz="2400" b="1" dirty="0" smtClean="0">
                <a:solidFill>
                  <a:schemeClr val="tx2"/>
                </a:solidFill>
                <a:effectLst>
                  <a:outerShdw blurRad="38100" dist="38100" dir="2700000" algn="tl">
                    <a:srgbClr val="FFFFFF"/>
                  </a:outerShdw>
                </a:effectLst>
              </a:rPr>
              <a:t>викладач - </a:t>
            </a:r>
            <a:r>
              <a:rPr lang="uk-UA" sz="2400" b="1" dirty="0" smtClean="0">
                <a:solidFill>
                  <a:schemeClr val="tx2"/>
                </a:solidFill>
                <a:latin typeface="Times New Roman" pitchFamily="18" charset="0"/>
              </a:rPr>
              <a:t>полковник </a:t>
            </a:r>
          </a:p>
          <a:p>
            <a:pPr algn="ctr">
              <a:lnSpc>
                <a:spcPct val="70000"/>
              </a:lnSpc>
            </a:pPr>
            <a:r>
              <a:rPr lang="uk-UA" sz="2400" b="1" dirty="0" err="1" smtClean="0">
                <a:solidFill>
                  <a:schemeClr val="tx2"/>
                </a:solidFill>
                <a:latin typeface="Times New Roman" pitchFamily="18" charset="0"/>
              </a:rPr>
              <a:t>Бахтін</a:t>
            </a:r>
            <a:r>
              <a:rPr lang="uk-UA" sz="2400" b="1" dirty="0" smtClean="0">
                <a:solidFill>
                  <a:schemeClr val="tx2"/>
                </a:solidFill>
                <a:latin typeface="Times New Roman" pitchFamily="18" charset="0"/>
              </a:rPr>
              <a:t> Анатолій Михайлович </a:t>
            </a:r>
          </a:p>
          <a:p>
            <a:endParaRPr lang="ru-RU" dirty="0"/>
          </a:p>
        </p:txBody>
      </p:sp>
      <p:sp>
        <p:nvSpPr>
          <p:cNvPr id="3" name="Title 2"/>
          <p:cNvSpPr>
            <a:spLocks noGrp="1"/>
          </p:cNvSpPr>
          <p:nvPr>
            <p:ph type="ctrTitle"/>
          </p:nvPr>
        </p:nvSpPr>
        <p:spPr/>
        <p:txBody>
          <a:bodyPr>
            <a:normAutofit/>
          </a:bodyPr>
          <a:lstStyle/>
          <a:p>
            <a:r>
              <a:rPr lang="uk-UA" sz="4800" b="1" noProof="0" dirty="0" smtClean="0">
                <a:solidFill>
                  <a:schemeClr val="tx2"/>
                </a:solidFill>
                <a:latin typeface="Arial" pitchFamily="34" charset="0"/>
                <a:cs typeface="Arial" pitchFamily="34" charset="0"/>
              </a:rPr>
              <a:t>ВІЙСЬКОВА ІСТОРІЯ</a:t>
            </a:r>
            <a:endParaRPr lang="ru-RU" sz="4800" b="1" noProof="0" dirty="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6048672"/>
          </a:xfrm>
        </p:spPr>
        <p:txBody>
          <a:bodyPr>
            <a:normAutofit fontScale="92500"/>
          </a:bodyPr>
          <a:lstStyle/>
          <a:p>
            <a:pPr lvl="0">
              <a:buNone/>
            </a:pPr>
            <a:r>
              <a:rPr lang="uk-UA" sz="3200" b="1" i="1" dirty="0" smtClean="0">
                <a:solidFill>
                  <a:schemeClr val="tx2">
                    <a:lumMod val="75000"/>
                  </a:schemeClr>
                </a:solidFill>
              </a:rPr>
              <a:t>Теорія військового навчання та виховання:</a:t>
            </a:r>
            <a:r>
              <a:rPr lang="uk-UA" sz="3200" dirty="0" smtClean="0">
                <a:solidFill>
                  <a:schemeClr val="tx2">
                    <a:lumMod val="75000"/>
                  </a:schemeClr>
                </a:solidFill>
              </a:rPr>
              <a:t> розробляє форми і методи оперативної бойової та ідеологічної підготовки</a:t>
            </a:r>
            <a:endParaRPr lang="ru-RU" sz="3200" dirty="0" smtClean="0">
              <a:solidFill>
                <a:schemeClr val="tx2">
                  <a:lumMod val="75000"/>
                </a:schemeClr>
              </a:solidFill>
            </a:endParaRPr>
          </a:p>
          <a:p>
            <a:pPr lvl="0">
              <a:buNone/>
            </a:pPr>
            <a:r>
              <a:rPr lang="uk-UA" sz="3200" b="1" i="1" dirty="0" smtClean="0">
                <a:solidFill>
                  <a:schemeClr val="tx2">
                    <a:lumMod val="75000"/>
                  </a:schemeClr>
                </a:solidFill>
              </a:rPr>
              <a:t>Теорія військової економічної та господарської діяльності Збройних Сил:</a:t>
            </a:r>
            <a:r>
              <a:rPr lang="uk-UA" sz="3200" dirty="0" smtClean="0">
                <a:solidFill>
                  <a:schemeClr val="tx2">
                    <a:lumMod val="75000"/>
                  </a:schemeClr>
                </a:solidFill>
              </a:rPr>
              <a:t> досліджує накопичення і використання матеріальних засобів для оборони держави.</a:t>
            </a:r>
            <a:endParaRPr lang="ru-RU" sz="3200" dirty="0" smtClean="0">
              <a:solidFill>
                <a:schemeClr val="tx2">
                  <a:lumMod val="75000"/>
                </a:schemeClr>
              </a:solidFill>
            </a:endParaRPr>
          </a:p>
          <a:p>
            <a:pPr lvl="0">
              <a:buNone/>
            </a:pPr>
            <a:r>
              <a:rPr lang="uk-UA" sz="3200" b="1" i="1" dirty="0" smtClean="0">
                <a:solidFill>
                  <a:schemeClr val="tx2">
                    <a:lumMod val="75000"/>
                  </a:schemeClr>
                </a:solidFill>
              </a:rPr>
              <a:t>Теорія управління ЗС:</a:t>
            </a:r>
            <a:r>
              <a:rPr lang="uk-UA" sz="3200" dirty="0" smtClean="0">
                <a:solidFill>
                  <a:schemeClr val="tx2">
                    <a:lumMod val="75000"/>
                  </a:schemeClr>
                </a:solidFill>
              </a:rPr>
              <a:t> досліджує закономірності принципи і методи роботи командування, штабів і ідеологічної роботи  по управлінню військами при підготовці і веденні операції, а також діяльністю військ в мирний і воєнний час.</a:t>
            </a:r>
            <a:endParaRPr lang="ru-RU" sz="3200" dirty="0" smtClean="0">
              <a:solidFill>
                <a:schemeClr val="tx2">
                  <a:lumMod val="75000"/>
                </a:schemeClr>
              </a:solidFill>
            </a:endParaRP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a:buNone/>
            </a:pPr>
            <a:r>
              <a:rPr lang="uk-UA" b="1" i="1" dirty="0" smtClean="0"/>
              <a:t> </a:t>
            </a:r>
            <a:endParaRPr lang="uk-UA" b="1" i="1" dirty="0" smtClean="0">
              <a:solidFill>
                <a:schemeClr val="tx2">
                  <a:lumMod val="75000"/>
                </a:schemeClr>
              </a:solidFill>
            </a:endParaRPr>
          </a:p>
          <a:p>
            <a:pPr>
              <a:lnSpc>
                <a:spcPct val="150000"/>
              </a:lnSpc>
            </a:pPr>
            <a:r>
              <a:rPr lang="uk-UA" b="1" dirty="0" smtClean="0">
                <a:solidFill>
                  <a:schemeClr val="tx2">
                    <a:lumMod val="75000"/>
                  </a:schemeClr>
                </a:solidFill>
              </a:rPr>
              <a:t>ВІЙСЬКОВА ІСТОРІЯ</a:t>
            </a:r>
          </a:p>
          <a:p>
            <a:pPr>
              <a:lnSpc>
                <a:spcPct val="150000"/>
              </a:lnSpc>
            </a:pPr>
            <a:r>
              <a:rPr lang="uk-UA" b="1" dirty="0" smtClean="0">
                <a:solidFill>
                  <a:schemeClr val="tx2">
                    <a:lumMod val="75000"/>
                  </a:schemeClr>
                </a:solidFill>
              </a:rPr>
              <a:t>ІСТОРІЯ ОЗБРОЄННЯ ТА БОЙОВОЇ ТЕХНІКИ</a:t>
            </a:r>
          </a:p>
          <a:p>
            <a:pPr>
              <a:lnSpc>
                <a:spcPct val="150000"/>
              </a:lnSpc>
            </a:pPr>
            <a:r>
              <a:rPr lang="uk-UA" b="1" dirty="0" smtClean="0">
                <a:solidFill>
                  <a:schemeClr val="tx2">
                    <a:lumMod val="75000"/>
                  </a:schemeClr>
                </a:solidFill>
              </a:rPr>
              <a:t>ІСТОРІЯ</a:t>
            </a:r>
            <a:r>
              <a:rPr lang="en-US" b="1" dirty="0" smtClean="0">
                <a:solidFill>
                  <a:schemeClr val="tx2">
                    <a:lumMod val="75000"/>
                  </a:schemeClr>
                </a:solidFill>
              </a:rPr>
              <a:t> </a:t>
            </a:r>
            <a:r>
              <a:rPr lang="uk-UA" b="1" dirty="0" smtClean="0">
                <a:solidFill>
                  <a:schemeClr val="tx2">
                    <a:lumMod val="75000"/>
                  </a:schemeClr>
                </a:solidFill>
              </a:rPr>
              <a:t>ВІЙСЬКОВОГО МИСТЕЦТВА</a:t>
            </a:r>
          </a:p>
          <a:p>
            <a:pPr>
              <a:lnSpc>
                <a:spcPct val="150000"/>
              </a:lnSpc>
            </a:pPr>
            <a:r>
              <a:rPr lang="uk-UA" b="1" dirty="0" smtClean="0">
                <a:solidFill>
                  <a:schemeClr val="tx2">
                    <a:lumMod val="75000"/>
                  </a:schemeClr>
                </a:solidFill>
              </a:rPr>
              <a:t>ІСТРІЯ ВІЙСЬКОВОЇ ДУМКИ</a:t>
            </a:r>
          </a:p>
          <a:p>
            <a:pPr>
              <a:lnSpc>
                <a:spcPct val="150000"/>
              </a:lnSpc>
            </a:pPr>
            <a:r>
              <a:rPr lang="uk-UA" b="1" dirty="0" smtClean="0">
                <a:solidFill>
                  <a:schemeClr val="tx2">
                    <a:lumMod val="75000"/>
                  </a:schemeClr>
                </a:solidFill>
              </a:rPr>
              <a:t>ІСТОРІЯ</a:t>
            </a:r>
            <a:r>
              <a:rPr lang="en-US" b="1" dirty="0" smtClean="0">
                <a:solidFill>
                  <a:schemeClr val="tx2">
                    <a:lumMod val="75000"/>
                  </a:schemeClr>
                </a:solidFill>
              </a:rPr>
              <a:t> </a:t>
            </a:r>
            <a:r>
              <a:rPr lang="uk-UA" b="1" dirty="0" smtClean="0">
                <a:solidFill>
                  <a:schemeClr val="tx2">
                    <a:lumMod val="75000"/>
                  </a:schemeClr>
                </a:solidFill>
              </a:rPr>
              <a:t>ЗБРОЙНИХ СИЛ</a:t>
            </a:r>
          </a:p>
          <a:p>
            <a:pPr>
              <a:lnSpc>
                <a:spcPct val="150000"/>
              </a:lnSpc>
            </a:pPr>
            <a:r>
              <a:rPr lang="uk-UA" b="1" dirty="0" smtClean="0">
                <a:solidFill>
                  <a:schemeClr val="tx2">
                    <a:lumMod val="75000"/>
                  </a:schemeClr>
                </a:solidFill>
              </a:rPr>
              <a:t>ІСТОРІЯ</a:t>
            </a:r>
            <a:r>
              <a:rPr lang="en-US" b="1" dirty="0" smtClean="0">
                <a:solidFill>
                  <a:schemeClr val="tx2">
                    <a:lumMod val="75000"/>
                  </a:schemeClr>
                </a:solidFill>
              </a:rPr>
              <a:t> </a:t>
            </a:r>
            <a:r>
              <a:rPr lang="uk-UA" b="1" dirty="0" smtClean="0">
                <a:solidFill>
                  <a:schemeClr val="tx2">
                    <a:lumMod val="75000"/>
                  </a:schemeClr>
                </a:solidFill>
              </a:rPr>
              <a:t>ВІЙН</a:t>
            </a:r>
          </a:p>
          <a:p>
            <a:endParaRPr lang="ru-RU" dirty="0"/>
          </a:p>
        </p:txBody>
      </p:sp>
      <p:sp>
        <p:nvSpPr>
          <p:cNvPr id="3" name="Заголовок 2"/>
          <p:cNvSpPr>
            <a:spLocks noGrp="1"/>
          </p:cNvSpPr>
          <p:nvPr>
            <p:ph type="title"/>
          </p:nvPr>
        </p:nvSpPr>
        <p:spPr>
          <a:xfrm>
            <a:off x="457200" y="260648"/>
            <a:ext cx="8229600" cy="1241817"/>
          </a:xfrm>
        </p:spPr>
        <p:txBody>
          <a:bodyPr>
            <a:normAutofit fontScale="90000"/>
          </a:bodyPr>
          <a:lstStyle/>
          <a:p>
            <a:pPr algn="ctr"/>
            <a:r>
              <a:rPr lang="en-US" b="1" i="1" dirty="0" smtClean="0">
                <a:latin typeface="Arial" pitchFamily="34" charset="0"/>
                <a:cs typeface="Arial" pitchFamily="34" charset="0"/>
              </a:rPr>
              <a:t/>
            </a:r>
            <a:br>
              <a:rPr lang="en-US" b="1" i="1" dirty="0" smtClean="0">
                <a:latin typeface="Arial" pitchFamily="34" charset="0"/>
                <a:cs typeface="Arial" pitchFamily="34" charset="0"/>
              </a:rPr>
            </a:br>
            <a:r>
              <a:rPr lang="en-US" b="1" i="1" dirty="0" smtClean="0">
                <a:latin typeface="Arial" pitchFamily="34" charset="0"/>
                <a:cs typeface="Arial" pitchFamily="34" charset="0"/>
              </a:rPr>
              <a:t/>
            </a:r>
            <a:br>
              <a:rPr lang="en-US" b="1" i="1" dirty="0" smtClean="0">
                <a:latin typeface="Arial" pitchFamily="34" charset="0"/>
                <a:cs typeface="Arial" pitchFamily="34" charset="0"/>
              </a:rPr>
            </a:br>
            <a:r>
              <a:rPr lang="en-US" b="1" i="1" dirty="0" smtClean="0">
                <a:latin typeface="Arial" pitchFamily="34" charset="0"/>
                <a:cs typeface="Arial" pitchFamily="34" charset="0"/>
              </a:rPr>
              <a:t/>
            </a:r>
            <a:br>
              <a:rPr lang="en-US" b="1" i="1" dirty="0" smtClean="0">
                <a:latin typeface="Arial" pitchFamily="34" charset="0"/>
                <a:cs typeface="Arial" pitchFamily="34" charset="0"/>
              </a:rPr>
            </a:br>
            <a:r>
              <a:rPr lang="en-US" b="1" i="1" dirty="0" smtClean="0">
                <a:latin typeface="Arial" pitchFamily="34" charset="0"/>
                <a:cs typeface="Arial" pitchFamily="34" charset="0"/>
              </a:rPr>
              <a:t/>
            </a:r>
            <a:br>
              <a:rPr lang="en-US" b="1" i="1" dirty="0" smtClean="0">
                <a:latin typeface="Arial" pitchFamily="34" charset="0"/>
                <a:cs typeface="Arial" pitchFamily="34" charset="0"/>
              </a:rPr>
            </a:br>
            <a:r>
              <a:rPr lang="en-US" b="1" i="1" dirty="0" smtClean="0">
                <a:latin typeface="Arial" pitchFamily="34" charset="0"/>
                <a:cs typeface="Arial" pitchFamily="34" charset="0"/>
              </a:rPr>
              <a:t/>
            </a:r>
            <a:br>
              <a:rPr lang="en-US" b="1" i="1" dirty="0" smtClean="0">
                <a:latin typeface="Arial" pitchFamily="34" charset="0"/>
                <a:cs typeface="Arial" pitchFamily="34" charset="0"/>
              </a:rPr>
            </a:br>
            <a:r>
              <a:rPr lang="en-US" b="1" i="1" dirty="0" smtClean="0">
                <a:latin typeface="Arial" pitchFamily="34" charset="0"/>
                <a:cs typeface="Arial" pitchFamily="34" charset="0"/>
              </a:rPr>
              <a:t/>
            </a:r>
            <a:br>
              <a:rPr lang="en-US" b="1" i="1" dirty="0" smtClean="0">
                <a:latin typeface="Arial" pitchFamily="34" charset="0"/>
                <a:cs typeface="Arial" pitchFamily="34" charset="0"/>
              </a:rPr>
            </a:br>
            <a:r>
              <a:rPr lang="en-US" b="1" i="1" dirty="0" smtClean="0">
                <a:latin typeface="Arial" pitchFamily="34" charset="0"/>
                <a:cs typeface="Arial" pitchFamily="34" charset="0"/>
              </a:rPr>
              <a:t/>
            </a:r>
            <a:br>
              <a:rPr lang="en-US" b="1" i="1" dirty="0" smtClean="0">
                <a:latin typeface="Arial" pitchFamily="34" charset="0"/>
                <a:cs typeface="Arial" pitchFamily="34" charset="0"/>
              </a:rPr>
            </a:br>
            <a:r>
              <a:rPr lang="en-US" b="1" i="1" dirty="0" smtClean="0">
                <a:latin typeface="Arial" pitchFamily="34" charset="0"/>
                <a:cs typeface="Arial" pitchFamily="34" charset="0"/>
              </a:rPr>
              <a:t/>
            </a:r>
            <a:br>
              <a:rPr lang="en-US" b="1" i="1" dirty="0" smtClean="0">
                <a:latin typeface="Arial" pitchFamily="34" charset="0"/>
                <a:cs typeface="Arial" pitchFamily="34" charset="0"/>
              </a:rPr>
            </a:br>
            <a:r>
              <a:rPr lang="en-US" b="1" i="1" dirty="0" smtClean="0">
                <a:latin typeface="Arial" pitchFamily="34" charset="0"/>
                <a:cs typeface="Arial" pitchFamily="34" charset="0"/>
              </a:rPr>
              <a:t/>
            </a:r>
            <a:br>
              <a:rPr lang="en-US" b="1" i="1" dirty="0" smtClean="0">
                <a:latin typeface="Arial" pitchFamily="34" charset="0"/>
                <a:cs typeface="Arial" pitchFamily="34" charset="0"/>
              </a:rPr>
            </a:br>
            <a:r>
              <a:rPr lang="en-US" b="1" i="1" dirty="0" smtClean="0">
                <a:latin typeface="Arial" pitchFamily="34" charset="0"/>
                <a:cs typeface="Arial" pitchFamily="34" charset="0"/>
              </a:rPr>
              <a:t/>
            </a:r>
            <a:br>
              <a:rPr lang="en-US" b="1" i="1" dirty="0" smtClean="0">
                <a:latin typeface="Arial" pitchFamily="34" charset="0"/>
                <a:cs typeface="Arial" pitchFamily="34" charset="0"/>
              </a:rPr>
            </a:br>
            <a:r>
              <a:rPr lang="en-US" b="1" i="1" dirty="0" smtClean="0">
                <a:latin typeface="Arial" pitchFamily="34" charset="0"/>
                <a:cs typeface="Arial" pitchFamily="34" charset="0"/>
              </a:rPr>
              <a:t/>
            </a:r>
            <a:br>
              <a:rPr lang="en-US" b="1" i="1" dirty="0" smtClean="0">
                <a:latin typeface="Arial" pitchFamily="34" charset="0"/>
                <a:cs typeface="Arial" pitchFamily="34" charset="0"/>
              </a:rPr>
            </a:br>
            <a:r>
              <a:rPr lang="ru-RU" dirty="0" smtClean="0"/>
              <a:t/>
            </a:r>
            <a:br>
              <a:rPr lang="ru-RU" dirty="0" smtClean="0"/>
            </a:br>
            <a:r>
              <a:rPr lang="uk-UA" b="1" i="1" dirty="0" smtClean="0">
                <a:latin typeface="Arial" pitchFamily="34" charset="0"/>
                <a:cs typeface="Arial" pitchFamily="34" charset="0"/>
              </a:rPr>
              <a:t> </a:t>
            </a:r>
            <a:r>
              <a:rPr lang="uk-UA" b="1" i="1" dirty="0" smtClean="0">
                <a:solidFill>
                  <a:schemeClr val="tx2">
                    <a:lumMod val="75000"/>
                  </a:schemeClr>
                </a:solidFill>
                <a:latin typeface="Arial" pitchFamily="34" charset="0"/>
                <a:cs typeface="Arial" pitchFamily="34" charset="0"/>
              </a:rPr>
              <a:t>Військова історія в рамках предмета військової науки включає:</a:t>
            </a:r>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57200" y="2060848"/>
            <a:ext cx="8229600" cy="4065315"/>
          </a:xfrm>
        </p:spPr>
        <p:txBody>
          <a:bodyPr/>
          <a:lstStyle/>
          <a:p>
            <a:pPr algn="ctr">
              <a:buNone/>
            </a:pPr>
            <a:r>
              <a:rPr lang="uk-UA" b="1" i="1" dirty="0" smtClean="0">
                <a:solidFill>
                  <a:schemeClr val="tx2">
                    <a:lumMod val="75000"/>
                  </a:schemeClr>
                </a:solidFill>
              </a:rPr>
              <a:t>Складові частини військового мистецтва:</a:t>
            </a:r>
          </a:p>
          <a:p>
            <a:pPr>
              <a:buNone/>
            </a:pPr>
            <a:endParaRPr lang="ru-RU" dirty="0" smtClean="0">
              <a:solidFill>
                <a:schemeClr val="tx2">
                  <a:lumMod val="75000"/>
                </a:schemeClr>
              </a:solidFill>
            </a:endParaRPr>
          </a:p>
          <a:p>
            <a:r>
              <a:rPr lang="uk-UA" b="1" i="1" dirty="0" smtClean="0">
                <a:solidFill>
                  <a:schemeClr val="tx2">
                    <a:lumMod val="75000"/>
                  </a:schemeClr>
                </a:solidFill>
              </a:rPr>
              <a:t>ОПЕРАТИВНЕ МИСТЕЦТВО</a:t>
            </a:r>
          </a:p>
          <a:p>
            <a:pPr>
              <a:buNone/>
            </a:pPr>
            <a:endParaRPr lang="uk-UA" b="1" i="1" dirty="0" smtClean="0">
              <a:solidFill>
                <a:schemeClr val="tx2">
                  <a:lumMod val="75000"/>
                </a:schemeClr>
              </a:solidFill>
            </a:endParaRPr>
          </a:p>
          <a:p>
            <a:r>
              <a:rPr lang="uk-UA" b="1" i="1" dirty="0" smtClean="0">
                <a:solidFill>
                  <a:schemeClr val="tx2">
                    <a:lumMod val="75000"/>
                  </a:schemeClr>
                </a:solidFill>
              </a:rPr>
              <a:t>СТРАТЕГІЯ</a:t>
            </a:r>
          </a:p>
          <a:p>
            <a:pPr>
              <a:buNone/>
            </a:pPr>
            <a:endParaRPr lang="uk-UA" b="1" i="1" dirty="0" smtClean="0">
              <a:solidFill>
                <a:schemeClr val="tx2">
                  <a:lumMod val="75000"/>
                </a:schemeClr>
              </a:solidFill>
            </a:endParaRPr>
          </a:p>
          <a:p>
            <a:r>
              <a:rPr lang="uk-UA" b="1" i="1" dirty="0" smtClean="0">
                <a:solidFill>
                  <a:schemeClr val="tx2">
                    <a:lumMod val="75000"/>
                  </a:schemeClr>
                </a:solidFill>
              </a:rPr>
              <a:t>ТАКТИКА</a:t>
            </a:r>
          </a:p>
          <a:p>
            <a:endParaRPr lang="ru-RU" dirty="0"/>
          </a:p>
        </p:txBody>
      </p:sp>
      <p:sp>
        <p:nvSpPr>
          <p:cNvPr id="4" name="Заголовок 3"/>
          <p:cNvSpPr>
            <a:spLocks noGrp="1"/>
          </p:cNvSpPr>
          <p:nvPr>
            <p:ph type="title"/>
          </p:nvPr>
        </p:nvSpPr>
        <p:spPr>
          <a:xfrm>
            <a:off x="457200" y="359464"/>
            <a:ext cx="8229600" cy="1917407"/>
          </a:xfrm>
        </p:spPr>
        <p:txBody>
          <a:bodyPr>
            <a:normAutofit fontScale="90000"/>
          </a:bodyPr>
          <a:lstStyle/>
          <a:p>
            <a:r>
              <a:rPr lang="uk-UA" b="1" i="1" dirty="0" smtClean="0">
                <a:solidFill>
                  <a:schemeClr val="tx2">
                    <a:lumMod val="75000"/>
                  </a:schemeClr>
                </a:solidFill>
              </a:rPr>
              <a:t>Військове мистецтво</a:t>
            </a:r>
            <a:r>
              <a:rPr lang="uk-UA" dirty="0" smtClean="0">
                <a:solidFill>
                  <a:schemeClr val="tx2">
                    <a:lumMod val="75000"/>
                  </a:schemeClr>
                </a:solidFill>
              </a:rPr>
              <a:t> - це теорія та практика підготовки та ведення воєнних дій  на суші, в морі та в повітрі.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1124744"/>
            <a:ext cx="8229600" cy="5472608"/>
          </a:xfrm>
        </p:spPr>
        <p:txBody>
          <a:bodyPr>
            <a:normAutofit fontScale="85000" lnSpcReduction="20000"/>
          </a:bodyPr>
          <a:lstStyle/>
          <a:p>
            <a:pPr>
              <a:buNone/>
            </a:pPr>
            <a:r>
              <a:rPr lang="uk-UA" sz="3500" b="1" dirty="0" smtClean="0">
                <a:solidFill>
                  <a:schemeClr val="accent2">
                    <a:lumMod val="75000"/>
                  </a:schemeClr>
                </a:solidFill>
                <a:latin typeface="Arial" pitchFamily="34" charset="0"/>
                <a:cs typeface="Arial" pitchFamily="34" charset="0"/>
              </a:rPr>
              <a:t>І</a:t>
            </a:r>
            <a:r>
              <a:rPr lang="uk-UA" sz="3500" b="1" dirty="0" smtClean="0">
                <a:latin typeface="Arial" pitchFamily="34" charset="0"/>
                <a:cs typeface="Arial" pitchFamily="34" charset="0"/>
              </a:rPr>
              <a:t> </a:t>
            </a:r>
            <a:r>
              <a:rPr lang="uk-UA" sz="3500" dirty="0" smtClean="0">
                <a:latin typeface="Arial" pitchFamily="34" charset="0"/>
                <a:cs typeface="Arial" pitchFamily="34" charset="0"/>
              </a:rPr>
              <a:t>- </a:t>
            </a:r>
            <a:r>
              <a:rPr lang="uk-UA" sz="3500" b="1" i="1" dirty="0" smtClean="0">
                <a:solidFill>
                  <a:schemeClr val="tx2">
                    <a:lumMod val="75000"/>
                  </a:schemeClr>
                </a:solidFill>
                <a:latin typeface="Arial" pitchFamily="34" charset="0"/>
                <a:cs typeface="Arial" pitchFamily="34" charset="0"/>
              </a:rPr>
              <a:t>війни ранньої історії</a:t>
            </a:r>
            <a:r>
              <a:rPr lang="uk-UA" sz="3500" dirty="0" smtClean="0">
                <a:solidFill>
                  <a:schemeClr val="tx2">
                    <a:lumMod val="75000"/>
                  </a:schemeClr>
                </a:solidFill>
                <a:latin typeface="Arial" pitchFamily="34" charset="0"/>
                <a:cs typeface="Arial" pitchFamily="34" charset="0"/>
              </a:rPr>
              <a:t> (рабовласницька суспільно-економічна формація) - І тис. до н.е. - VІ </a:t>
            </a:r>
            <a:r>
              <a:rPr lang="uk-UA" sz="3500" dirty="0" err="1" smtClean="0">
                <a:solidFill>
                  <a:schemeClr val="tx2">
                    <a:lumMod val="75000"/>
                  </a:schemeClr>
                </a:solidFill>
                <a:latin typeface="Arial" pitchFamily="34" charset="0"/>
                <a:cs typeface="Arial" pitchFamily="34" charset="0"/>
              </a:rPr>
              <a:t>ст.н.е</a:t>
            </a:r>
            <a:r>
              <a:rPr lang="uk-UA" sz="3500" dirty="0" smtClean="0">
                <a:solidFill>
                  <a:schemeClr val="tx2">
                    <a:lumMod val="75000"/>
                  </a:schemeClr>
                </a:solidFill>
                <a:latin typeface="Arial" pitchFamily="34" charset="0"/>
                <a:cs typeface="Arial" pitchFamily="34" charset="0"/>
              </a:rPr>
              <a:t>.;</a:t>
            </a:r>
            <a:endParaRPr lang="ru-RU" sz="3500" dirty="0" smtClean="0">
              <a:solidFill>
                <a:schemeClr val="tx2">
                  <a:lumMod val="75000"/>
                </a:schemeClr>
              </a:solidFill>
              <a:latin typeface="Arial" pitchFamily="34" charset="0"/>
              <a:cs typeface="Arial" pitchFamily="34" charset="0"/>
            </a:endParaRPr>
          </a:p>
          <a:p>
            <a:pPr>
              <a:buNone/>
            </a:pPr>
            <a:endParaRPr lang="uk-UA" sz="3500" dirty="0" smtClean="0">
              <a:latin typeface="Arial" pitchFamily="34" charset="0"/>
              <a:cs typeface="Arial" pitchFamily="34" charset="0"/>
            </a:endParaRPr>
          </a:p>
          <a:p>
            <a:pPr>
              <a:buNone/>
            </a:pPr>
            <a:r>
              <a:rPr lang="uk-UA" sz="3500" b="1" dirty="0" smtClean="0">
                <a:solidFill>
                  <a:schemeClr val="accent2">
                    <a:lumMod val="75000"/>
                  </a:schemeClr>
                </a:solidFill>
                <a:latin typeface="Arial" pitchFamily="34" charset="0"/>
                <a:cs typeface="Arial" pitchFamily="34" charset="0"/>
              </a:rPr>
              <a:t>ІІ</a:t>
            </a:r>
            <a:r>
              <a:rPr lang="uk-UA" sz="3500" dirty="0" smtClean="0">
                <a:latin typeface="Arial" pitchFamily="34" charset="0"/>
                <a:cs typeface="Arial" pitchFamily="34" charset="0"/>
              </a:rPr>
              <a:t> - </a:t>
            </a:r>
            <a:r>
              <a:rPr lang="uk-UA" sz="3500" b="1" i="1" dirty="0" smtClean="0">
                <a:solidFill>
                  <a:schemeClr val="tx2">
                    <a:lumMod val="75000"/>
                  </a:schemeClr>
                </a:solidFill>
                <a:latin typeface="Arial" pitchFamily="34" charset="0"/>
                <a:cs typeface="Arial" pitchFamily="34" charset="0"/>
              </a:rPr>
              <a:t>війни доби середньовіччя</a:t>
            </a:r>
            <a:r>
              <a:rPr lang="uk-UA" sz="3500" dirty="0" smtClean="0">
                <a:solidFill>
                  <a:schemeClr val="tx2">
                    <a:lumMod val="75000"/>
                  </a:schemeClr>
                </a:solidFill>
                <a:latin typeface="Arial" pitchFamily="34" charset="0"/>
                <a:cs typeface="Arial" pitchFamily="34" charset="0"/>
              </a:rPr>
              <a:t> (феодальна суспільно-економічна формація) - VІ ст. - 1 пол. ХVІІ ст.;</a:t>
            </a:r>
            <a:endParaRPr lang="ru-RU" sz="3500" dirty="0" smtClean="0">
              <a:solidFill>
                <a:schemeClr val="tx2">
                  <a:lumMod val="75000"/>
                </a:schemeClr>
              </a:solidFill>
              <a:latin typeface="Arial" pitchFamily="34" charset="0"/>
              <a:cs typeface="Arial" pitchFamily="34" charset="0"/>
            </a:endParaRPr>
          </a:p>
          <a:p>
            <a:pPr>
              <a:buNone/>
            </a:pPr>
            <a:endParaRPr lang="uk-UA" sz="3500" dirty="0" smtClean="0">
              <a:latin typeface="Arial" pitchFamily="34" charset="0"/>
              <a:cs typeface="Arial" pitchFamily="34" charset="0"/>
            </a:endParaRPr>
          </a:p>
          <a:p>
            <a:pPr>
              <a:buNone/>
            </a:pPr>
            <a:r>
              <a:rPr lang="uk-UA" sz="3500" b="1" dirty="0" smtClean="0">
                <a:solidFill>
                  <a:schemeClr val="accent2">
                    <a:lumMod val="75000"/>
                  </a:schemeClr>
                </a:solidFill>
                <a:latin typeface="Arial" pitchFamily="34" charset="0"/>
                <a:cs typeface="Arial" pitchFamily="34" charset="0"/>
              </a:rPr>
              <a:t>ІІІ</a:t>
            </a:r>
            <a:r>
              <a:rPr lang="uk-UA" sz="3500" dirty="0" smtClean="0">
                <a:latin typeface="Arial" pitchFamily="34" charset="0"/>
                <a:cs typeface="Arial" pitchFamily="34" charset="0"/>
              </a:rPr>
              <a:t> - </a:t>
            </a:r>
            <a:r>
              <a:rPr lang="uk-UA" sz="3500" b="1" i="1" dirty="0" smtClean="0">
                <a:solidFill>
                  <a:schemeClr val="tx2">
                    <a:lumMod val="75000"/>
                  </a:schemeClr>
                </a:solidFill>
                <a:latin typeface="Arial" pitchFamily="34" charset="0"/>
                <a:cs typeface="Arial" pitchFamily="34" charset="0"/>
              </a:rPr>
              <a:t>війни нової історії</a:t>
            </a:r>
            <a:r>
              <a:rPr lang="uk-UA" sz="3500" dirty="0" smtClean="0">
                <a:solidFill>
                  <a:schemeClr val="tx2">
                    <a:lumMod val="75000"/>
                  </a:schemeClr>
                </a:solidFill>
                <a:latin typeface="Arial" pitchFamily="34" charset="0"/>
                <a:cs typeface="Arial" pitchFamily="34" charset="0"/>
              </a:rPr>
              <a:t> (капіталістична суспільно-економічна формація) - 2 пол. ХVІІ ст. - 1918 р.;</a:t>
            </a:r>
            <a:endParaRPr lang="ru-RU" sz="3500" dirty="0" smtClean="0">
              <a:solidFill>
                <a:schemeClr val="tx2">
                  <a:lumMod val="75000"/>
                </a:schemeClr>
              </a:solidFill>
              <a:latin typeface="Arial" pitchFamily="34" charset="0"/>
              <a:cs typeface="Arial" pitchFamily="34" charset="0"/>
            </a:endParaRPr>
          </a:p>
          <a:p>
            <a:pPr>
              <a:buNone/>
            </a:pPr>
            <a:endParaRPr lang="uk-UA" sz="3500" dirty="0" smtClean="0">
              <a:latin typeface="Arial" pitchFamily="34" charset="0"/>
              <a:cs typeface="Arial" pitchFamily="34" charset="0"/>
            </a:endParaRPr>
          </a:p>
          <a:p>
            <a:pPr>
              <a:buNone/>
            </a:pPr>
            <a:r>
              <a:rPr lang="uk-UA" sz="3500" b="1" dirty="0" smtClean="0">
                <a:solidFill>
                  <a:schemeClr val="accent2">
                    <a:lumMod val="75000"/>
                  </a:schemeClr>
                </a:solidFill>
                <a:latin typeface="Arial" pitchFamily="34" charset="0"/>
                <a:cs typeface="Arial" pitchFamily="34" charset="0"/>
              </a:rPr>
              <a:t>І</a:t>
            </a:r>
            <a:r>
              <a:rPr lang="en-US" sz="3500" b="1" dirty="0" smtClean="0">
                <a:solidFill>
                  <a:schemeClr val="accent2">
                    <a:lumMod val="75000"/>
                  </a:schemeClr>
                </a:solidFill>
                <a:latin typeface="Arial" pitchFamily="34" charset="0"/>
                <a:cs typeface="Arial" pitchFamily="34" charset="0"/>
              </a:rPr>
              <a:t>V</a:t>
            </a:r>
            <a:r>
              <a:rPr lang="uk-UA" sz="3500" b="1" dirty="0" smtClean="0">
                <a:solidFill>
                  <a:schemeClr val="accent2">
                    <a:lumMod val="75000"/>
                  </a:schemeClr>
                </a:solidFill>
                <a:latin typeface="Arial" pitchFamily="34" charset="0"/>
                <a:cs typeface="Arial" pitchFamily="34" charset="0"/>
              </a:rPr>
              <a:t> </a:t>
            </a:r>
            <a:r>
              <a:rPr lang="uk-UA" sz="3500" dirty="0" smtClean="0">
                <a:latin typeface="Arial" pitchFamily="34" charset="0"/>
                <a:cs typeface="Arial" pitchFamily="34" charset="0"/>
              </a:rPr>
              <a:t>- </a:t>
            </a:r>
            <a:r>
              <a:rPr lang="uk-UA" sz="3500" b="1" i="1" dirty="0" smtClean="0">
                <a:solidFill>
                  <a:schemeClr val="tx2">
                    <a:lumMod val="75000"/>
                  </a:schemeClr>
                </a:solidFill>
                <a:latin typeface="Arial" pitchFamily="34" charset="0"/>
                <a:cs typeface="Arial" pitchFamily="34" charset="0"/>
              </a:rPr>
              <a:t>війни новітньої історії</a:t>
            </a:r>
            <a:r>
              <a:rPr lang="uk-UA" sz="3500" dirty="0" smtClean="0">
                <a:solidFill>
                  <a:schemeClr val="tx2">
                    <a:lumMod val="75000"/>
                  </a:schemeClr>
                </a:solidFill>
                <a:latin typeface="Arial" pitchFamily="34" charset="0"/>
                <a:cs typeface="Arial" pitchFamily="34" charset="0"/>
              </a:rPr>
              <a:t> - (1918 - по тепер. час)</a:t>
            </a:r>
            <a:endParaRPr lang="ru-RU" sz="3500" dirty="0" smtClean="0">
              <a:solidFill>
                <a:schemeClr val="tx2">
                  <a:lumMod val="75000"/>
                </a:schemeClr>
              </a:solidFill>
              <a:latin typeface="Arial" pitchFamily="34" charset="0"/>
              <a:cs typeface="Arial" pitchFamily="34"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uk-UA" b="1" i="1" dirty="0" smtClean="0">
                <a:solidFill>
                  <a:schemeClr val="tx2">
                    <a:lumMod val="75000"/>
                  </a:schemeClr>
                </a:solidFill>
              </a:rPr>
              <a:t>Періоди військової історії</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normAutofit/>
          </a:bodyPr>
          <a:lstStyle/>
          <a:p>
            <a:pPr>
              <a:buNone/>
            </a:pPr>
            <a:r>
              <a:rPr lang="uk-UA" sz="3200" dirty="0" smtClean="0">
                <a:solidFill>
                  <a:schemeClr val="tx2">
                    <a:lumMod val="75000"/>
                  </a:schemeClr>
                </a:solidFill>
                <a:latin typeface="Arial" pitchFamily="34" charset="0"/>
                <a:cs typeface="Arial" pitchFamily="34" charset="0"/>
              </a:rPr>
              <a:t>Кожний із названих періодів в свою чергу поділяється на більш стислі в часи періоди та етапи, оскільки засоби та способи ведення війни перетерплюють суттєві зміни в рамках кожної окремо взятої суспільно-економічної формації.</a:t>
            </a:r>
            <a:endParaRPr lang="ru-RU"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З стародавніх часів пройшло приблизно 14 тис. 518 війн, в яких загинуло приблизно 3. 640.000.000 чоловік і тільки близько 300 років люди жили мирно.</a:t>
            </a:r>
            <a:endParaRPr lang="ru-RU" sz="3200" dirty="0" smtClean="0">
              <a:solidFill>
                <a:schemeClr val="tx2">
                  <a:lumMod val="75000"/>
                </a:schemeClr>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algn="ctr">
              <a:buNone/>
            </a:pPr>
            <a:r>
              <a:rPr lang="uk-UA" sz="3200" b="1" dirty="0" smtClean="0">
                <a:solidFill>
                  <a:schemeClr val="tx2">
                    <a:lumMod val="75000"/>
                  </a:schemeClr>
                </a:solidFill>
              </a:rPr>
              <a:t>Військове мистецтво давніх слов’ян. Військо Київської Русі та Галицько-Волинської держави, організація і озброєння. Стратегія і тактика дій на суші та на морі.</a:t>
            </a:r>
            <a:endParaRPr lang="ru-RU" sz="3200" dirty="0" smtClean="0">
              <a:solidFill>
                <a:schemeClr val="tx2">
                  <a:lumMod val="75000"/>
                </a:schemeClr>
              </a:solidFill>
            </a:endParaRPr>
          </a:p>
          <a:p>
            <a:endParaRPr lang="ru-RU" dirty="0"/>
          </a:p>
        </p:txBody>
      </p:sp>
      <p:sp>
        <p:nvSpPr>
          <p:cNvPr id="3" name="Заголовок 2"/>
          <p:cNvSpPr>
            <a:spLocks noGrp="1"/>
          </p:cNvSpPr>
          <p:nvPr>
            <p:ph type="title"/>
          </p:nvPr>
        </p:nvSpPr>
        <p:spPr/>
        <p:txBody>
          <a:bodyPr/>
          <a:lstStyle/>
          <a:p>
            <a:pPr algn="ctr"/>
            <a:r>
              <a:rPr lang="uk-UA" i="1" dirty="0" smtClean="0">
                <a:solidFill>
                  <a:srgbClr val="00B050"/>
                </a:solidFill>
              </a:rPr>
              <a:t>Друге навчальне питання</a:t>
            </a:r>
            <a:r>
              <a:rPr lang="uk-UA" dirty="0" smtClean="0">
                <a:solidFill>
                  <a:srgbClr val="00B050"/>
                </a:solidFill>
              </a:rPr>
              <a:t> </a:t>
            </a:r>
            <a:endParaRPr lang="ru-RU" dirty="0">
              <a:solidFill>
                <a:srgbClr val="00B05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1052736"/>
            <a:ext cx="8229600" cy="5400600"/>
          </a:xfrm>
        </p:spPr>
        <p:txBody>
          <a:bodyPr>
            <a:noAutofit/>
          </a:bodyPr>
          <a:lstStyle/>
          <a:p>
            <a:pPr>
              <a:buNone/>
            </a:pPr>
            <a:r>
              <a:rPr lang="uk-UA" sz="3200" dirty="0" smtClean="0">
                <a:solidFill>
                  <a:schemeClr val="tx2">
                    <a:lumMod val="75000"/>
                  </a:schemeClr>
                </a:solidFill>
              </a:rPr>
              <a:t>Назва слов’янського війська була – «</a:t>
            </a:r>
            <a:r>
              <a:rPr lang="uk-UA" sz="3200" dirty="0" err="1" smtClean="0">
                <a:solidFill>
                  <a:schemeClr val="tx2">
                    <a:lumMod val="75000"/>
                  </a:schemeClr>
                </a:solidFill>
              </a:rPr>
              <a:t>вої</a:t>
            </a:r>
            <a:r>
              <a:rPr lang="uk-UA" sz="3200" dirty="0" smtClean="0">
                <a:solidFill>
                  <a:schemeClr val="tx2">
                    <a:lumMod val="75000"/>
                  </a:schemeClr>
                </a:solidFill>
              </a:rPr>
              <a:t>», керував якими воєвода.</a:t>
            </a:r>
            <a:endParaRPr lang="ru-RU" sz="3200" dirty="0" smtClean="0">
              <a:solidFill>
                <a:schemeClr val="tx2">
                  <a:lumMod val="75000"/>
                </a:schemeClr>
              </a:solidFill>
            </a:endParaRPr>
          </a:p>
          <a:p>
            <a:pPr>
              <a:buNone/>
            </a:pPr>
            <a:r>
              <a:rPr lang="uk-UA" sz="3200" dirty="0" smtClean="0">
                <a:solidFill>
                  <a:schemeClr val="tx2">
                    <a:lumMod val="75000"/>
                  </a:schemeClr>
                </a:solidFill>
              </a:rPr>
              <a:t>Не було між ними ніяких рангів та ступенів. Старшини родів творили раду, віче, де розглядалися важливі військові справи (ведення війни, укладання миру).</a:t>
            </a:r>
            <a:endParaRPr lang="ru-RU" sz="3200" dirty="0" smtClean="0">
              <a:solidFill>
                <a:schemeClr val="tx2">
                  <a:lumMod val="75000"/>
                </a:schemeClr>
              </a:solidFill>
            </a:endParaRPr>
          </a:p>
          <a:p>
            <a:pPr>
              <a:buNone/>
            </a:pPr>
            <a:r>
              <a:rPr lang="uk-UA" sz="3200" dirty="0" smtClean="0">
                <a:solidFill>
                  <a:schemeClr val="tx2">
                    <a:lumMod val="75000"/>
                  </a:schemeClr>
                </a:solidFill>
              </a:rPr>
              <a:t>Про організацію та озброєння слов’янського війська  відомо не багато. Воно мало примітивну організацію, просту зброю, слабку дисципліну. В бою  слов’яни йшли невпорядкованою лавою.</a:t>
            </a:r>
            <a:endParaRPr lang="ru-RU" sz="3200" dirty="0">
              <a:solidFill>
                <a:schemeClr val="tx2">
                  <a:lumMod val="75000"/>
                </a:schemeClr>
              </a:solidFill>
            </a:endParaRPr>
          </a:p>
        </p:txBody>
      </p:sp>
      <p:sp>
        <p:nvSpPr>
          <p:cNvPr id="3" name="Заголовок 2"/>
          <p:cNvSpPr>
            <a:spLocks noGrp="1"/>
          </p:cNvSpPr>
          <p:nvPr>
            <p:ph type="title"/>
          </p:nvPr>
        </p:nvSpPr>
        <p:spPr/>
        <p:txBody>
          <a:bodyPr>
            <a:normAutofit fontScale="90000"/>
          </a:bodyPr>
          <a:lstStyle/>
          <a:p>
            <a:pPr algn="ctr"/>
            <a:r>
              <a:rPr lang="uk-UA" b="1" dirty="0" smtClean="0">
                <a:solidFill>
                  <a:schemeClr val="tx2">
                    <a:lumMod val="75000"/>
                  </a:schemeClr>
                </a:solidFill>
              </a:rPr>
              <a:t>Слов’янське військо</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lstStyle/>
          <a:p>
            <a:pPr>
              <a:buNone/>
            </a:pPr>
            <a:r>
              <a:rPr lang="uk-UA" sz="3200" dirty="0" smtClean="0">
                <a:solidFill>
                  <a:schemeClr val="tx2">
                    <a:lumMod val="75000"/>
                  </a:schemeClr>
                </a:solidFill>
              </a:rPr>
              <a:t>Озброєння було різноманітним: списи різних видів (по два-три у  кожного), сокира, лук - він був відомий слов’янам здавна: проте не  мав такого  поширення, як наприклад, у степових  народів. У ближньому  бою слов’яни  використовували короткий  ніж. Пізніше у слов’ян з’явився меч, який вони перейняли від германських готів. Тіло захищали щитом. До бою військо йшло своїм ходом.</a:t>
            </a:r>
            <a:endParaRPr lang="ru-RU" sz="3200" dirty="0" smtClean="0">
              <a:solidFill>
                <a:schemeClr val="tx2">
                  <a:lumMod val="75000"/>
                </a:schemeClr>
              </a:solidFill>
            </a:endParaRP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lstStyle/>
          <a:p>
            <a:pPr>
              <a:buNone/>
            </a:pPr>
            <a:endParaRPr lang="uk-UA" sz="3200" dirty="0" smtClean="0">
              <a:solidFill>
                <a:schemeClr val="tx2">
                  <a:lumMod val="75000"/>
                </a:schemeClr>
              </a:solidFill>
            </a:endParaRPr>
          </a:p>
          <a:p>
            <a:pPr>
              <a:buNone/>
            </a:pPr>
            <a:r>
              <a:rPr lang="uk-UA" sz="3200" dirty="0" smtClean="0">
                <a:solidFill>
                  <a:schemeClr val="tx2">
                    <a:lumMod val="75000"/>
                  </a:schemeClr>
                </a:solidFill>
              </a:rPr>
              <a:t>На випадок небезпеки слов’яни ховалися у городищі,  укріплених валами, ровами з водою, частоколом, побудовані на неприступних місцях (на горбах, інколи на палях серед болота). Городи стали найсильнішою стороною військової організації слов’ян, уберегли їх від   поневолення та знищення.</a:t>
            </a:r>
            <a:endParaRPr lang="ru-RU" sz="3200" dirty="0" smtClean="0">
              <a:solidFill>
                <a:schemeClr val="tx2">
                  <a:lumMod val="75000"/>
                </a:schemeClr>
              </a:solidFill>
            </a:endParaRP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048672"/>
          </a:xfrm>
        </p:spPr>
        <p:txBody>
          <a:bodyPr>
            <a:normAutofit fontScale="92500" lnSpcReduction="10000"/>
          </a:bodyPr>
          <a:lstStyle/>
          <a:p>
            <a:pPr>
              <a:buNone/>
            </a:pPr>
            <a:r>
              <a:rPr lang="uk-UA" sz="3200" dirty="0" smtClean="0">
                <a:solidFill>
                  <a:schemeClr val="tx2">
                    <a:lumMod val="75000"/>
                  </a:schemeClr>
                </a:solidFill>
                <a:latin typeface="Arial" pitchFamily="34" charset="0"/>
                <a:cs typeface="Arial" pitchFamily="34" charset="0"/>
              </a:rPr>
              <a:t>Значний вплив на розвиток слов’янського  війська справили варяги.</a:t>
            </a:r>
            <a:endParaRPr lang="ru-RU"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Це військо, яке складалося з професійних  озброєних воїнів, військову справу вважали за своє  професійне заняття.</a:t>
            </a:r>
            <a:endParaRPr lang="ru-RU"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Вони припливли на наші землі з півночі Європи. Назва «варяги»  - означала </a:t>
            </a:r>
            <a:r>
              <a:rPr lang="uk-UA" sz="3200" dirty="0" err="1" smtClean="0">
                <a:solidFill>
                  <a:schemeClr val="tx2">
                    <a:lumMod val="75000"/>
                  </a:schemeClr>
                </a:solidFill>
                <a:latin typeface="Arial" pitchFamily="34" charset="0"/>
                <a:cs typeface="Arial" pitchFamily="34" charset="0"/>
              </a:rPr>
              <a:t>заприсяжену</a:t>
            </a:r>
            <a:r>
              <a:rPr lang="uk-UA" sz="3200" dirty="0" smtClean="0">
                <a:solidFill>
                  <a:schemeClr val="tx2">
                    <a:lumMod val="75000"/>
                  </a:schemeClr>
                </a:solidFill>
                <a:latin typeface="Arial" pitchFamily="34" charset="0"/>
                <a:cs typeface="Arial" pitchFamily="34" charset="0"/>
              </a:rPr>
              <a:t> дружину. На  Заході називали їх ще  норманами, або вікінгами – войовниками.</a:t>
            </a:r>
            <a:endParaRPr lang="ru-RU"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 Чисельність військ сягала від 400 до 6-ти тис. чоловік. Найменшою військовою одиницею була </a:t>
            </a:r>
            <a:r>
              <a:rPr lang="uk-UA" sz="3200" dirty="0" err="1" smtClean="0">
                <a:solidFill>
                  <a:schemeClr val="tx2">
                    <a:lumMod val="75000"/>
                  </a:schemeClr>
                </a:solidFill>
                <a:latin typeface="Arial" pitchFamily="34" charset="0"/>
                <a:cs typeface="Arial" pitchFamily="34" charset="0"/>
              </a:rPr>
              <a:t>запога</a:t>
            </a:r>
            <a:r>
              <a:rPr lang="uk-UA" sz="3200" dirty="0" smtClean="0">
                <a:solidFill>
                  <a:schemeClr val="tx2">
                    <a:lumMod val="75000"/>
                  </a:schemeClr>
                </a:solidFill>
                <a:latin typeface="Arial" pitchFamily="34" charset="0"/>
                <a:cs typeface="Arial" pitchFamily="34" charset="0"/>
              </a:rPr>
              <a:t> човна, 40 – 60 воїнів.</a:t>
            </a:r>
            <a:endParaRPr lang="ru-RU" sz="3200" dirty="0" smtClean="0">
              <a:solidFill>
                <a:schemeClr val="tx2">
                  <a:lumMod val="75000"/>
                </a:schemeClr>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492896"/>
            <a:ext cx="8229600" cy="4032448"/>
          </a:xfrm>
        </p:spPr>
        <p:txBody>
          <a:bodyPr>
            <a:normAutofit/>
          </a:bodyPr>
          <a:lstStyle/>
          <a:p>
            <a:pPr marL="342900" lvl="1" indent="-342900">
              <a:buNone/>
            </a:pPr>
            <a:endParaRPr lang="uk-UA" sz="2800" b="1" u="sng" dirty="0" smtClean="0">
              <a:solidFill>
                <a:schemeClr val="tx2">
                  <a:lumMod val="75000"/>
                </a:schemeClr>
              </a:solidFill>
              <a:latin typeface="Arial" pitchFamily="34" charset="0"/>
              <a:cs typeface="Arial" pitchFamily="34" charset="0"/>
            </a:endParaRPr>
          </a:p>
          <a:p>
            <a:pPr marL="342900" lvl="1" indent="-342900">
              <a:buNone/>
            </a:pPr>
            <a:r>
              <a:rPr lang="uk-UA" sz="2800" b="1" u="sng" dirty="0" smtClean="0">
                <a:solidFill>
                  <a:schemeClr val="tx2">
                    <a:lumMod val="75000"/>
                  </a:schemeClr>
                </a:solidFill>
                <a:latin typeface="Arial" pitchFamily="34" charset="0"/>
                <a:cs typeface="Arial" pitchFamily="34" charset="0"/>
              </a:rPr>
              <a:t>Заняття </a:t>
            </a:r>
            <a:r>
              <a:rPr lang="uk-UA" sz="2800" b="1" u="sng" dirty="0" smtClean="0">
                <a:solidFill>
                  <a:schemeClr val="tx2">
                    <a:lumMod val="75000"/>
                  </a:schemeClr>
                </a:solidFill>
                <a:latin typeface="Arial" pitchFamily="34" charset="0"/>
                <a:cs typeface="Arial" pitchFamily="34" charset="0"/>
              </a:rPr>
              <a:t>1.</a:t>
            </a:r>
            <a:r>
              <a:rPr lang="uk-UA" sz="2800" b="1" i="1" u="sng" dirty="0" smtClean="0">
                <a:solidFill>
                  <a:schemeClr val="tx2">
                    <a:lumMod val="75000"/>
                  </a:schemeClr>
                </a:solidFill>
                <a:latin typeface="Arial" pitchFamily="34" charset="0"/>
                <a:cs typeface="Arial" pitchFamily="34" charset="0"/>
              </a:rPr>
              <a:t> </a:t>
            </a:r>
            <a:r>
              <a:rPr lang="uk-UA" sz="3200" dirty="0" smtClean="0">
                <a:solidFill>
                  <a:schemeClr val="tx2">
                    <a:lumMod val="75000"/>
                  </a:schemeClr>
                </a:solidFill>
                <a:latin typeface="Arial" pitchFamily="34" charset="0"/>
                <a:cs typeface="Arial" pitchFamily="34" charset="0"/>
              </a:rPr>
              <a:t>Військова історія, її складові частини. Військо княжої доби, українського козацтва  та Гетьманщини.</a:t>
            </a:r>
            <a:endParaRPr lang="ru-RU" sz="3200" dirty="0" smtClean="0">
              <a:solidFill>
                <a:schemeClr val="tx2">
                  <a:lumMod val="75000"/>
                </a:schemeClr>
              </a:solidFill>
              <a:latin typeface="Arial" pitchFamily="34" charset="0"/>
              <a:cs typeface="Arial" pitchFamily="34" charset="0"/>
            </a:endParaRPr>
          </a:p>
          <a:p>
            <a:pPr>
              <a:buNone/>
            </a:pPr>
            <a:endParaRPr lang="uk-UA" b="1" i="1" dirty="0" smtClean="0">
              <a:solidFill>
                <a:schemeClr val="tx2">
                  <a:lumMod val="75000"/>
                </a:schemeClr>
              </a:solidFill>
              <a:latin typeface="Arial" pitchFamily="34" charset="0"/>
              <a:cs typeface="Arial" pitchFamily="34" charset="0"/>
            </a:endParaRPr>
          </a:p>
          <a:p>
            <a:pPr>
              <a:buNone/>
            </a:pPr>
            <a:r>
              <a:rPr lang="uk-UA" b="1" i="1" dirty="0" smtClean="0">
                <a:solidFill>
                  <a:schemeClr val="tx2">
                    <a:lumMod val="75000"/>
                  </a:schemeClr>
                </a:solidFill>
                <a:latin typeface="Arial" pitchFamily="34" charset="0"/>
                <a:cs typeface="Arial" pitchFamily="34" charset="0"/>
              </a:rPr>
              <a:t>Вид заняття:</a:t>
            </a:r>
            <a:r>
              <a:rPr lang="uk-UA" dirty="0" smtClean="0">
                <a:solidFill>
                  <a:schemeClr val="tx2">
                    <a:lumMod val="75000"/>
                  </a:schemeClr>
                </a:solidFill>
                <a:latin typeface="Arial" pitchFamily="34" charset="0"/>
                <a:cs typeface="Arial" pitchFamily="34" charset="0"/>
              </a:rPr>
              <a:t> лекція </a:t>
            </a:r>
            <a:endParaRPr lang="uk-UA" b="1" i="1" dirty="0" smtClean="0">
              <a:solidFill>
                <a:schemeClr val="tx2">
                  <a:lumMod val="75000"/>
                </a:schemeClr>
              </a:solidFill>
              <a:latin typeface="Arial" pitchFamily="34" charset="0"/>
              <a:cs typeface="Arial" pitchFamily="34" charset="0"/>
            </a:endParaRPr>
          </a:p>
          <a:p>
            <a:pPr>
              <a:buNone/>
            </a:pPr>
            <a:r>
              <a:rPr lang="uk-UA" b="1" i="1" dirty="0" smtClean="0">
                <a:solidFill>
                  <a:schemeClr val="tx2">
                    <a:lumMod val="75000"/>
                  </a:schemeClr>
                </a:solidFill>
                <a:latin typeface="Arial" pitchFamily="34" charset="0"/>
                <a:cs typeface="Arial" pitchFamily="34" charset="0"/>
              </a:rPr>
              <a:t>Час : </a:t>
            </a:r>
            <a:r>
              <a:rPr lang="uk-UA" i="1" dirty="0" smtClean="0">
                <a:solidFill>
                  <a:schemeClr val="tx2">
                    <a:lumMod val="75000"/>
                  </a:schemeClr>
                </a:solidFill>
                <a:latin typeface="Arial" pitchFamily="34" charset="0"/>
                <a:cs typeface="Arial" pitchFamily="34" charset="0"/>
              </a:rPr>
              <a:t>2 години </a:t>
            </a:r>
            <a:endParaRPr lang="uk-UA" b="1" i="1" dirty="0" smtClean="0">
              <a:solidFill>
                <a:schemeClr val="tx2">
                  <a:lumMod val="75000"/>
                </a:schemeClr>
              </a:solidFill>
              <a:latin typeface="Arial" pitchFamily="34" charset="0"/>
              <a:cs typeface="Arial" pitchFamily="34" charset="0"/>
            </a:endParaRPr>
          </a:p>
          <a:p>
            <a:pPr>
              <a:buNone/>
            </a:pPr>
            <a:r>
              <a:rPr lang="uk-UA" b="1" i="1" dirty="0" smtClean="0">
                <a:solidFill>
                  <a:schemeClr val="tx2">
                    <a:lumMod val="75000"/>
                  </a:schemeClr>
                </a:solidFill>
                <a:latin typeface="Arial" pitchFamily="34" charset="0"/>
                <a:cs typeface="Arial" pitchFamily="34" charset="0"/>
              </a:rPr>
              <a:t>Місце:</a:t>
            </a:r>
            <a:r>
              <a:rPr lang="uk-UA" dirty="0" smtClean="0">
                <a:solidFill>
                  <a:schemeClr val="tx2">
                    <a:lumMod val="75000"/>
                  </a:schemeClr>
                </a:solidFill>
                <a:latin typeface="Arial" pitchFamily="34" charset="0"/>
                <a:cs typeface="Arial" pitchFamily="34" charset="0"/>
              </a:rPr>
              <a:t> клас</a:t>
            </a:r>
            <a:endParaRPr lang="uk-UA" dirty="0">
              <a:solidFill>
                <a:schemeClr val="tx2">
                  <a:lumMod val="75000"/>
                </a:schemeClr>
              </a:solidFill>
              <a:latin typeface="Arial" pitchFamily="34" charset="0"/>
              <a:cs typeface="Arial" pitchFamily="34" charset="0"/>
            </a:endParaRPr>
          </a:p>
        </p:txBody>
      </p:sp>
      <p:sp>
        <p:nvSpPr>
          <p:cNvPr id="3" name="Заголовок 2"/>
          <p:cNvSpPr>
            <a:spLocks noGrp="1"/>
          </p:cNvSpPr>
          <p:nvPr>
            <p:ph type="title"/>
          </p:nvPr>
        </p:nvSpPr>
        <p:spPr>
          <a:xfrm>
            <a:off x="251520" y="476672"/>
            <a:ext cx="8640960" cy="2088232"/>
          </a:xfrm>
        </p:spPr>
        <p:txBody>
          <a:bodyPr>
            <a:noAutofit/>
          </a:bodyPr>
          <a:lstStyle/>
          <a:p>
            <a:pPr algn="ctr"/>
            <a:r>
              <a:rPr lang="uk-UA" b="1" dirty="0" smtClean="0">
                <a:solidFill>
                  <a:srgbClr val="00B050"/>
                </a:solidFill>
                <a:latin typeface="Arial" pitchFamily="34" charset="0"/>
                <a:cs typeface="Arial" pitchFamily="34" charset="0"/>
              </a:rPr>
              <a:t>Тема 1: </a:t>
            </a:r>
            <a:r>
              <a:rPr lang="uk-UA" sz="3200" b="1" dirty="0" smtClean="0">
                <a:solidFill>
                  <a:srgbClr val="00B050"/>
                </a:solidFill>
                <a:latin typeface="Arial" pitchFamily="34" charset="0"/>
                <a:cs typeface="Arial" pitchFamily="34" charset="0"/>
              </a:rPr>
              <a:t>Військо княжої доби (ІХ-ХІІІ ст.). Військове мистецтво українського козацтва (ХVІ – перша половина ХVІІ ст.). </a:t>
            </a:r>
            <a:br>
              <a:rPr lang="uk-UA" sz="3200" b="1" dirty="0" smtClean="0">
                <a:solidFill>
                  <a:srgbClr val="00B050"/>
                </a:solidFill>
                <a:latin typeface="Arial" pitchFamily="34" charset="0"/>
                <a:cs typeface="Arial" pitchFamily="34" charset="0"/>
              </a:rPr>
            </a:br>
            <a:r>
              <a:rPr lang="uk-UA" sz="3200" b="1" dirty="0" smtClean="0">
                <a:solidFill>
                  <a:srgbClr val="00B050"/>
                </a:solidFill>
                <a:latin typeface="Arial" pitchFamily="34" charset="0"/>
                <a:cs typeface="Arial" pitchFamily="34" charset="0"/>
              </a:rPr>
              <a:t>Військо Гетьманщини (ХVІІ-ХVІІІ ст.).</a:t>
            </a:r>
            <a:endParaRPr lang="ru-RU" sz="3200" b="1" dirty="0">
              <a:solidFill>
                <a:srgbClr val="00B05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6048672"/>
          </a:xfrm>
        </p:spPr>
        <p:txBody>
          <a:bodyPr>
            <a:normAutofit/>
          </a:bodyPr>
          <a:lstStyle/>
          <a:p>
            <a:pPr>
              <a:buNone/>
            </a:pPr>
            <a:r>
              <a:rPr lang="uk-UA" sz="3200" dirty="0" smtClean="0">
                <a:solidFill>
                  <a:schemeClr val="tx2">
                    <a:lumMod val="75000"/>
                  </a:schemeClr>
                </a:solidFill>
              </a:rPr>
              <a:t>Старшина над військами звався князь ( по – скандинавському «</a:t>
            </a:r>
            <a:r>
              <a:rPr lang="uk-UA" sz="3200" dirty="0" err="1" smtClean="0">
                <a:solidFill>
                  <a:schemeClr val="tx2">
                    <a:lumMod val="75000"/>
                  </a:schemeClr>
                </a:solidFill>
              </a:rPr>
              <a:t>конунр</a:t>
            </a:r>
            <a:r>
              <a:rPr lang="uk-UA" sz="3200" dirty="0" smtClean="0">
                <a:solidFill>
                  <a:schemeClr val="tx2">
                    <a:lumMod val="75000"/>
                  </a:schemeClr>
                </a:solidFill>
              </a:rPr>
              <a:t>»), який сам організував своє військо. Ядром війська була  дружина – прибічна гвардія князя. Члени дружини  складали князеві присягу на вірність і йшли з ним у похід. Варяги  відіграли  велику роль при заснуванні найдавнішої  нашої держави.</a:t>
            </a:r>
            <a:endParaRPr lang="ru-RU" sz="3200" dirty="0" smtClean="0">
              <a:solidFill>
                <a:schemeClr val="tx2">
                  <a:lumMod val="75000"/>
                </a:schemeClr>
              </a:solidFill>
            </a:endParaRPr>
          </a:p>
          <a:p>
            <a:pPr>
              <a:buNone/>
            </a:pPr>
            <a:r>
              <a:rPr lang="uk-UA" sz="3200" dirty="0" smtClean="0">
                <a:solidFill>
                  <a:schemeClr val="tx2">
                    <a:lumMod val="75000"/>
                  </a:schemeClr>
                </a:solidFill>
              </a:rPr>
              <a:t>За «Повістю временних літ» норманська династія  розпочинає княжити в Україні з князя Рюрика, який об’єднав два слов’янські  центри – Новгород та Київ. </a:t>
            </a:r>
            <a:endParaRPr lang="ru-RU" sz="3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normAutofit/>
          </a:bodyPr>
          <a:lstStyle/>
          <a:p>
            <a:pPr>
              <a:buNone/>
            </a:pPr>
            <a:r>
              <a:rPr lang="uk-UA" sz="3200" dirty="0" smtClean="0">
                <a:solidFill>
                  <a:schemeClr val="tx2">
                    <a:lumMod val="75000"/>
                  </a:schemeClr>
                </a:solidFill>
                <a:latin typeface="Arial" pitchFamily="34" charset="0"/>
                <a:cs typeface="Arial" pitchFamily="34" charset="0"/>
              </a:rPr>
              <a:t>Головну роль варяги відігравали в походах князів Олега, Ігоря на Чорне море, в далеких боях на Каспії й Закавказзі, в славній болгарській компанії князя Святослава, у війнах князів Володимира Великого і Ярослава Мудрого. За цей час вони впровадили в українське військо вдосконалену зброю  та спорядження (натільний панцир, кольчуга, шолом на голову, довгий щит, довгий меч, сокира, спис).</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60648"/>
            <a:ext cx="8229600" cy="6264696"/>
          </a:xfrm>
        </p:spPr>
        <p:txBody>
          <a:bodyPr>
            <a:normAutofit/>
          </a:bodyPr>
          <a:lstStyle/>
          <a:p>
            <a:pPr>
              <a:buNone/>
            </a:pPr>
            <a:r>
              <a:rPr lang="uk-UA" sz="3200" dirty="0" smtClean="0">
                <a:solidFill>
                  <a:schemeClr val="tx2">
                    <a:lumMod val="75000"/>
                  </a:schemeClr>
                </a:solidFill>
                <a:latin typeface="Arial" pitchFamily="34" charset="0"/>
                <a:cs typeface="Arial" pitchFamily="34" charset="0"/>
              </a:rPr>
              <a:t>Суттєві зміни відбулися і в тактиці військ. Військо йде в бій впорядкованими  відділами, однією лавою, не так, як це було в давніх слов’ян. </a:t>
            </a:r>
          </a:p>
          <a:p>
            <a:pPr>
              <a:buNone/>
            </a:pPr>
            <a:r>
              <a:rPr lang="uk-UA" sz="3200" dirty="0" smtClean="0">
                <a:solidFill>
                  <a:schemeClr val="tx2">
                    <a:lumMod val="75000"/>
                  </a:schemeClr>
                </a:solidFill>
                <a:latin typeface="Arial" pitchFamily="34" charset="0"/>
                <a:cs typeface="Arial" pitchFamily="34" charset="0"/>
              </a:rPr>
              <a:t>Варяги були хоробрими, але дорогим військом, мали великі вимоги і не раз дошкуляли князям й місцевому  населенню. Останній раз варягів згадує літопис в 1036 році, коли Ярослав Мудрий  привів їх з Новгорода обороняти Київ від печенігів.</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1600200"/>
            <a:ext cx="8229600" cy="4853136"/>
          </a:xfrm>
        </p:spPr>
        <p:txBody>
          <a:bodyPr/>
          <a:lstStyle/>
          <a:p>
            <a:pPr>
              <a:buNone/>
            </a:pPr>
            <a:r>
              <a:rPr lang="uk-UA" sz="3200" dirty="0" smtClean="0">
                <a:solidFill>
                  <a:schemeClr val="tx2">
                    <a:lumMod val="75000"/>
                  </a:schemeClr>
                </a:solidFill>
              </a:rPr>
              <a:t>Коли ж Українська держава консолідувалася, утворивши могутню Київську Русь – за  часів Володимира Великого, Ярослава Мудрого – коли були міцні  кордони, саме тоді  наше військо на кілька століть набрало постійних організаторських форм.</a:t>
            </a:r>
            <a:endParaRPr lang="ru-RU" sz="3200" dirty="0" smtClean="0">
              <a:solidFill>
                <a:schemeClr val="tx2">
                  <a:lumMod val="75000"/>
                </a:schemeClr>
              </a:solidFill>
            </a:endParaRPr>
          </a:p>
          <a:p>
            <a:pPr>
              <a:buNone/>
            </a:pPr>
            <a:r>
              <a:rPr lang="uk-UA" sz="3200" dirty="0" smtClean="0">
                <a:solidFill>
                  <a:schemeClr val="tx2">
                    <a:lumMod val="75000"/>
                  </a:schemeClr>
                </a:solidFill>
              </a:rPr>
              <a:t>	В період ХІІ – ХІІІ ст.  на Русі відбуваються істотні зрушення – період феодальної роздробленості.</a:t>
            </a:r>
            <a:endParaRPr lang="ru-RU" sz="3200" dirty="0" smtClean="0">
              <a:solidFill>
                <a:schemeClr val="tx2">
                  <a:lumMod val="75000"/>
                </a:schemeClr>
              </a:solidFill>
            </a:endParaRPr>
          </a:p>
          <a:p>
            <a:endParaRPr lang="ru-RU" dirty="0"/>
          </a:p>
        </p:txBody>
      </p:sp>
      <p:sp>
        <p:nvSpPr>
          <p:cNvPr id="3" name="Заголовок 2"/>
          <p:cNvSpPr>
            <a:spLocks noGrp="1"/>
          </p:cNvSpPr>
          <p:nvPr>
            <p:ph type="title"/>
          </p:nvPr>
        </p:nvSpPr>
        <p:spPr/>
        <p:txBody>
          <a:bodyPr>
            <a:normAutofit fontScale="90000"/>
          </a:bodyPr>
          <a:lstStyle/>
          <a:p>
            <a:r>
              <a:rPr lang="uk-UA" b="1" dirty="0" smtClean="0">
                <a:solidFill>
                  <a:schemeClr val="tx2">
                    <a:lumMod val="75000"/>
                  </a:schemeClr>
                </a:solidFill>
                <a:latin typeface="Arial" pitchFamily="34" charset="0"/>
                <a:cs typeface="Arial" pitchFamily="34" charset="0"/>
              </a:rPr>
              <a:t>УКРАЇНСЬКЕ ВІЙСЬКО ХІ – ХІV століття</a:t>
            </a:r>
            <a:r>
              <a:rPr lang="uk-UA" b="1" dirty="0" smtClean="0">
                <a:latin typeface="Arial" pitchFamily="34" charset="0"/>
                <a:cs typeface="Arial" pitchFamily="34" charset="0"/>
              </a:rPr>
              <a:t>.</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6048672"/>
          </a:xfrm>
        </p:spPr>
        <p:txBody>
          <a:bodyPr>
            <a:normAutofit/>
          </a:bodyPr>
          <a:lstStyle/>
          <a:p>
            <a:pPr>
              <a:buNone/>
            </a:pPr>
            <a:r>
              <a:rPr lang="uk-UA" sz="3200" dirty="0" smtClean="0">
                <a:solidFill>
                  <a:schemeClr val="tx2">
                    <a:lumMod val="75000"/>
                  </a:schemeClr>
                </a:solidFill>
              </a:rPr>
              <a:t>В процесі феодальної роздробленості єдина до цього сформована давньоруська держава – в основі якої становила  спільна етична основа українців, росіян і білорусів – розпалася на ряд окремих земель (князівств) – Новгородську, Псковську землі, князівства – </a:t>
            </a:r>
            <a:r>
              <a:rPr lang="uk-UA" sz="3200" dirty="0" err="1" smtClean="0">
                <a:solidFill>
                  <a:schemeClr val="tx2">
                    <a:lumMod val="75000"/>
                  </a:schemeClr>
                </a:solidFill>
              </a:rPr>
              <a:t>Ростово</a:t>
            </a:r>
            <a:r>
              <a:rPr lang="uk-UA" sz="3200" dirty="0" smtClean="0">
                <a:solidFill>
                  <a:schemeClr val="tx2">
                    <a:lumMod val="75000"/>
                  </a:schemeClr>
                </a:solidFill>
              </a:rPr>
              <a:t> – Суздальське, Муромське, </a:t>
            </a:r>
            <a:r>
              <a:rPr lang="uk-UA" sz="3200" dirty="0" err="1" smtClean="0">
                <a:solidFill>
                  <a:schemeClr val="tx2">
                    <a:lumMod val="75000"/>
                  </a:schemeClr>
                </a:solidFill>
              </a:rPr>
              <a:t>Тмутараканське</a:t>
            </a:r>
            <a:r>
              <a:rPr lang="uk-UA" sz="3200" dirty="0" smtClean="0">
                <a:solidFill>
                  <a:schemeClr val="tx2">
                    <a:lumMod val="75000"/>
                  </a:schemeClr>
                </a:solidFill>
              </a:rPr>
              <a:t>, Київське, Переяславське, </a:t>
            </a:r>
            <a:r>
              <a:rPr lang="uk-UA" sz="3200" dirty="0" err="1" smtClean="0">
                <a:solidFill>
                  <a:schemeClr val="tx2">
                    <a:lumMod val="75000"/>
                  </a:schemeClr>
                </a:solidFill>
              </a:rPr>
              <a:t>Чернігово</a:t>
            </a:r>
            <a:r>
              <a:rPr lang="uk-UA" sz="3200" dirty="0" smtClean="0">
                <a:solidFill>
                  <a:schemeClr val="tx2">
                    <a:lumMod val="75000"/>
                  </a:schemeClr>
                </a:solidFill>
              </a:rPr>
              <a:t> – </a:t>
            </a:r>
            <a:r>
              <a:rPr lang="uk-UA" sz="3200" dirty="0" err="1" smtClean="0">
                <a:solidFill>
                  <a:schemeClr val="tx2">
                    <a:lumMod val="75000"/>
                  </a:schemeClr>
                </a:solidFill>
              </a:rPr>
              <a:t>Сіверське</a:t>
            </a:r>
            <a:r>
              <a:rPr lang="uk-UA" sz="3200" dirty="0" smtClean="0">
                <a:solidFill>
                  <a:schemeClr val="tx2">
                    <a:lumMod val="75000"/>
                  </a:schemeClr>
                </a:solidFill>
              </a:rPr>
              <a:t>, Галицьке, Волинське.</a:t>
            </a:r>
            <a:endParaRPr lang="ru-RU" sz="3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normAutofit/>
          </a:bodyPr>
          <a:lstStyle/>
          <a:p>
            <a:pPr>
              <a:buNone/>
            </a:pPr>
            <a:r>
              <a:rPr lang="uk-UA" sz="3200" dirty="0" smtClean="0">
                <a:solidFill>
                  <a:schemeClr val="tx2">
                    <a:lumMod val="75000"/>
                  </a:schemeClr>
                </a:solidFill>
              </a:rPr>
              <a:t>На чолі землі та війська став князь, який спирався на постійну військову дружину.</a:t>
            </a:r>
            <a:endParaRPr lang="ru-RU" sz="3200" dirty="0" smtClean="0">
              <a:solidFill>
                <a:schemeClr val="tx2">
                  <a:lumMod val="75000"/>
                </a:schemeClr>
              </a:solidFill>
            </a:endParaRPr>
          </a:p>
          <a:p>
            <a:pPr>
              <a:buNone/>
            </a:pPr>
            <a:r>
              <a:rPr lang="uk-UA" sz="3200" dirty="0" smtClean="0">
                <a:solidFill>
                  <a:schemeClr val="tx2">
                    <a:lumMod val="75000"/>
                  </a:schemeClr>
                </a:solidFill>
              </a:rPr>
              <a:t>В цей період зароджується один із основних військових ритуалів - прийняття військової </a:t>
            </a:r>
            <a:r>
              <a:rPr lang="uk-UA" sz="3200" dirty="0" err="1" smtClean="0">
                <a:solidFill>
                  <a:schemeClr val="tx2">
                    <a:lumMod val="75000"/>
                  </a:schemeClr>
                </a:solidFill>
              </a:rPr>
              <a:t>пр</a:t>
            </a:r>
            <a:r>
              <a:rPr lang="uk-UA" sz="3200" dirty="0" smtClean="0">
                <a:solidFill>
                  <a:schemeClr val="tx2">
                    <a:lumMod val="75000"/>
                  </a:schemeClr>
                </a:solidFill>
              </a:rPr>
              <a:t> Дружина була найціннішим військом, і князі вважали за свій обов’язок дбати про її добробут та вигоди. </a:t>
            </a:r>
            <a:r>
              <a:rPr lang="uk-UA" sz="3200" dirty="0" err="1" smtClean="0">
                <a:solidFill>
                  <a:schemeClr val="tx2">
                    <a:lumMod val="75000"/>
                  </a:schemeClr>
                </a:solidFill>
              </a:rPr>
              <a:t>исяги</a:t>
            </a:r>
            <a:r>
              <a:rPr lang="uk-UA" sz="3200" dirty="0" smtClean="0">
                <a:solidFill>
                  <a:schemeClr val="tx2">
                    <a:lumMod val="75000"/>
                  </a:schemeClr>
                </a:solidFill>
              </a:rPr>
              <a:t>, запозичений у країнах Західної Європи.</a:t>
            </a:r>
            <a:endParaRPr lang="ru-RU" sz="3200" dirty="0">
              <a:solidFill>
                <a:schemeClr val="tx2">
                  <a:lumMod val="75000"/>
                </a:schemeClr>
              </a:solidFill>
            </a:endParaRPr>
          </a:p>
        </p:txBody>
      </p:sp>
      <p:sp>
        <p:nvSpPr>
          <p:cNvPr id="3" name="Заголовок 2"/>
          <p:cNvSpPr>
            <a:spLocks noGrp="1"/>
          </p:cNvSpPr>
          <p:nvPr>
            <p:ph type="title"/>
          </p:nvPr>
        </p:nvSpPr>
        <p:spPr/>
        <p:txBody>
          <a:bodyPr>
            <a:normAutofit fontScale="90000"/>
          </a:bodyPr>
          <a:lstStyle/>
          <a:p>
            <a:pPr algn="ctr"/>
            <a:r>
              <a:rPr lang="uk-UA" b="1" dirty="0" smtClean="0">
                <a:solidFill>
                  <a:schemeClr val="tx2">
                    <a:lumMod val="75000"/>
                  </a:schemeClr>
                </a:solidFill>
              </a:rPr>
              <a:t>ОРГАНІЗАЦІЯ КНЯЖОГО ВІЙСЬКА</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048672"/>
          </a:xfrm>
        </p:spPr>
        <p:txBody>
          <a:bodyPr>
            <a:normAutofit/>
          </a:bodyPr>
          <a:lstStyle/>
          <a:p>
            <a:pPr>
              <a:buNone/>
            </a:pPr>
            <a:r>
              <a:rPr lang="uk-UA" dirty="0" smtClean="0"/>
              <a:t>	</a:t>
            </a:r>
            <a:r>
              <a:rPr lang="uk-UA" sz="3200" b="1" dirty="0" smtClean="0">
                <a:solidFill>
                  <a:schemeClr val="tx2">
                    <a:lumMod val="75000"/>
                  </a:schemeClr>
                </a:solidFill>
              </a:rPr>
              <a:t>Другою частиною українського війська було народне ополчення (</a:t>
            </a:r>
            <a:r>
              <a:rPr lang="uk-UA" sz="3200" b="1" dirty="0" err="1" smtClean="0">
                <a:solidFill>
                  <a:schemeClr val="tx2">
                    <a:lumMod val="75000"/>
                  </a:schemeClr>
                </a:solidFill>
              </a:rPr>
              <a:t>вої</a:t>
            </a:r>
            <a:r>
              <a:rPr lang="uk-UA" sz="3200" b="1" dirty="0" smtClean="0">
                <a:solidFill>
                  <a:schemeClr val="tx2">
                    <a:lumMod val="75000"/>
                  </a:schemeClr>
                </a:solidFill>
              </a:rPr>
              <a:t>), яке скликалося в разі потреби, коли нападав ворог.</a:t>
            </a:r>
            <a:r>
              <a:rPr lang="uk-UA" sz="3200" dirty="0" smtClean="0">
                <a:solidFill>
                  <a:schemeClr val="tx2">
                    <a:lumMod val="75000"/>
                  </a:schemeClr>
                </a:solidFill>
              </a:rPr>
              <a:t> Народне ополчення організувався і поділялося за територіальною системою на тисячі, з тисяцьким княжим боярином на чолі і збиралося у своєму містечку.</a:t>
            </a:r>
            <a:endParaRPr lang="ru-RU" sz="3200" dirty="0" smtClean="0">
              <a:solidFill>
                <a:schemeClr val="tx2">
                  <a:lumMod val="75000"/>
                </a:schemeClr>
              </a:solidFill>
            </a:endParaRPr>
          </a:p>
          <a:p>
            <a:pPr>
              <a:buNone/>
            </a:pPr>
            <a:r>
              <a:rPr lang="uk-UA" sz="3200" dirty="0" smtClean="0">
                <a:solidFill>
                  <a:schemeClr val="tx2">
                    <a:lumMod val="75000"/>
                  </a:schemeClr>
                </a:solidFill>
              </a:rPr>
              <a:t>	Своєрідне народне ополчення творили тюркські кочеві племена, які мали загальну назву "чорні клобуки" що означає - чорні </a:t>
            </a:r>
            <a:r>
              <a:rPr lang="uk-UA" sz="3200" dirty="0" err="1" smtClean="0">
                <a:solidFill>
                  <a:schemeClr val="tx2">
                    <a:lumMod val="75000"/>
                  </a:schemeClr>
                </a:solidFill>
              </a:rPr>
              <a:t>шапки.Військо</a:t>
            </a:r>
            <a:r>
              <a:rPr lang="uk-UA" sz="3200" dirty="0" smtClean="0">
                <a:solidFill>
                  <a:schemeClr val="tx2">
                    <a:lumMod val="75000"/>
                  </a:schemeClr>
                </a:solidFill>
              </a:rPr>
              <a:t> князів поділялося на полки, які мали назву за іменем князів і  земель.</a:t>
            </a:r>
            <a:endParaRPr lang="ru-RU" sz="3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620688"/>
            <a:ext cx="8229600" cy="5505475"/>
          </a:xfrm>
        </p:spPr>
        <p:txBody>
          <a:bodyPr/>
          <a:lstStyle/>
          <a:p>
            <a:pPr>
              <a:buNone/>
            </a:pPr>
            <a:r>
              <a:rPr lang="uk-UA" sz="3200" b="1" dirty="0" smtClean="0">
                <a:solidFill>
                  <a:schemeClr val="tx2">
                    <a:lumMod val="75000"/>
                  </a:schemeClr>
                </a:solidFill>
                <a:latin typeface="Arial" pitchFamily="34" charset="0"/>
                <a:cs typeface="Arial" pitchFamily="34" charset="0"/>
              </a:rPr>
              <a:t>Комплектування війська</a:t>
            </a:r>
            <a:r>
              <a:rPr lang="uk-UA" sz="3200" dirty="0" smtClean="0">
                <a:solidFill>
                  <a:schemeClr val="tx2">
                    <a:lumMod val="75000"/>
                  </a:schemeClr>
                </a:solidFill>
                <a:latin typeface="Arial" pitchFamily="34" charset="0"/>
                <a:cs typeface="Arial" pitchFamily="34" charset="0"/>
              </a:rPr>
              <a:t> відбувалося за територіальним принципом (округах) на міліційній основі на випадок ведення війни. Після  закінчення бойових дій військо розпускалося за своїми  округами.  Загальна чисельність княжого війська - дружини разом з ополченням і степовиками  сягала 50000 чоловік.</a:t>
            </a:r>
            <a:endParaRPr lang="ru-RU" sz="3200" dirty="0" smtClean="0">
              <a:solidFill>
                <a:schemeClr val="tx2">
                  <a:lumMod val="75000"/>
                </a:schemeClr>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1196752"/>
            <a:ext cx="8229600" cy="5256584"/>
          </a:xfrm>
        </p:spPr>
        <p:txBody>
          <a:bodyPr>
            <a:normAutofit fontScale="92500"/>
          </a:bodyPr>
          <a:lstStyle/>
          <a:p>
            <a:pPr>
              <a:buNone/>
            </a:pPr>
            <a:r>
              <a:rPr lang="uk-UA" sz="3200" dirty="0" smtClean="0">
                <a:solidFill>
                  <a:schemeClr val="tx2">
                    <a:lumMod val="75000"/>
                  </a:schemeClr>
                </a:solidFill>
                <a:latin typeface="Arial" pitchFamily="34" charset="0"/>
                <a:cs typeface="Arial" pitchFamily="34" charset="0"/>
              </a:rPr>
              <a:t>Зброя з давніх часів мала  назву "оружжя" і поділялася на охоронну й зачіпну.</a:t>
            </a:r>
            <a:endParaRPr lang="ru-RU"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1) Зачіпна зброя - це зброя якою безпосередньо вели бойові дії. Належать: </a:t>
            </a:r>
            <a:endParaRPr lang="ru-RU"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 списи (1,5-2,5 м.) зброя важко озброєного війська;</a:t>
            </a:r>
            <a:endParaRPr lang="ru-RU"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 меч(1м);</a:t>
            </a:r>
            <a:endParaRPr lang="ru-RU"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 обосічний; </a:t>
            </a:r>
            <a:endParaRPr lang="ru-RU"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 шабля (1м 20см); </a:t>
            </a:r>
            <a:endParaRPr lang="ru-RU"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 сокира; </a:t>
            </a:r>
            <a:endParaRPr lang="ru-RU"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 лук зі  стрілами.</a:t>
            </a:r>
            <a:endParaRPr lang="ru-RU" sz="3200" dirty="0" smtClean="0">
              <a:solidFill>
                <a:schemeClr val="tx2">
                  <a:lumMod val="75000"/>
                </a:schemeClr>
              </a:solidFill>
              <a:latin typeface="Arial" pitchFamily="34" charset="0"/>
              <a:cs typeface="Arial" pitchFamily="34"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uk-UA" b="1" dirty="0" smtClean="0"/>
              <a:t> </a:t>
            </a:r>
            <a:r>
              <a:rPr lang="ru-RU" dirty="0" smtClean="0"/>
              <a:t/>
            </a:r>
            <a:br>
              <a:rPr lang="ru-RU" dirty="0" smtClean="0"/>
            </a:br>
            <a:r>
              <a:rPr lang="uk-UA" b="1" dirty="0" smtClean="0">
                <a:solidFill>
                  <a:schemeClr val="tx2">
                    <a:lumMod val="75000"/>
                  </a:schemeClr>
                </a:solidFill>
              </a:rPr>
              <a:t>ОЗБРОЄННЯ:</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a:buNone/>
            </a:pPr>
            <a:r>
              <a:rPr lang="uk-UA" sz="3200" dirty="0" smtClean="0">
                <a:solidFill>
                  <a:schemeClr val="tx2">
                    <a:lumMod val="75000"/>
                  </a:schemeClr>
                </a:solidFill>
                <a:latin typeface="Arial" pitchFamily="34" charset="0"/>
                <a:cs typeface="Arial" pitchFamily="34" charset="0"/>
              </a:rPr>
              <a:t>2) Охоронна зброя: броня (панцир), кольчуга, шолом і щит, які служили для захисту тіла в бою.</a:t>
            </a:r>
            <a:endParaRPr lang="ru-RU" sz="3200" dirty="0" smtClean="0">
              <a:solidFill>
                <a:schemeClr val="tx2">
                  <a:lumMod val="75000"/>
                </a:schemeClr>
              </a:solidFill>
              <a:latin typeface="Arial" pitchFamily="34" charset="0"/>
              <a:cs typeface="Arial" pitchFamily="34" charset="0"/>
            </a:endParaRPr>
          </a:p>
          <a:p>
            <a:pPr>
              <a:buNone/>
            </a:pPr>
            <a:endParaRPr lang="uk-UA"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Відповідно до озброєння українське військо поділялося на орудників та стрільців.</a:t>
            </a:r>
            <a:endParaRPr lang="ru-RU" sz="3200" dirty="0" smtClean="0">
              <a:solidFill>
                <a:schemeClr val="tx2">
                  <a:lumMod val="75000"/>
                </a:schemeClr>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normAutofit lnSpcReduction="10000"/>
          </a:bodyPr>
          <a:lstStyle/>
          <a:p>
            <a:pPr marL="432000" lvl="3" indent="-457200" algn="l">
              <a:buFont typeface="+mj-lt"/>
              <a:buAutoNum type="arabicPeriod"/>
            </a:pPr>
            <a:r>
              <a:rPr lang="uk-UA" sz="2800" dirty="0" smtClean="0">
                <a:solidFill>
                  <a:schemeClr val="tx2">
                    <a:lumMod val="75000"/>
                  </a:schemeClr>
                </a:solidFill>
                <a:latin typeface="Arial" pitchFamily="34" charset="0"/>
                <a:cs typeface="Arial" pitchFamily="34" charset="0"/>
              </a:rPr>
              <a:t>Надати студентам знання по основним закономірностям війн та військового мистецтва в ранній період доби середньовіччя.</a:t>
            </a:r>
            <a:endParaRPr lang="ru-RU" sz="2800" dirty="0" smtClean="0">
              <a:solidFill>
                <a:schemeClr val="tx2">
                  <a:lumMod val="75000"/>
                </a:schemeClr>
              </a:solidFill>
              <a:latin typeface="Arial" pitchFamily="34" charset="0"/>
              <a:cs typeface="Arial" pitchFamily="34" charset="0"/>
            </a:endParaRPr>
          </a:p>
          <a:p>
            <a:pPr marL="432000" lvl="3" indent="-457200" algn="l">
              <a:buFont typeface="+mj-lt"/>
              <a:buAutoNum type="arabicPeriod"/>
            </a:pPr>
            <a:r>
              <a:rPr lang="uk-UA" sz="2800" dirty="0" smtClean="0">
                <a:solidFill>
                  <a:schemeClr val="tx2">
                    <a:lumMod val="75000"/>
                  </a:schemeClr>
                </a:solidFill>
                <a:latin typeface="Arial" pitchFamily="34" charset="0"/>
                <a:cs typeface="Arial" pitchFamily="34" charset="0"/>
              </a:rPr>
              <a:t>Розкрити причини та характер війн, розвиток ЗС, озброєння, тактики дій військ в даний період.</a:t>
            </a:r>
            <a:endParaRPr lang="ru-RU" sz="2800" dirty="0" smtClean="0">
              <a:solidFill>
                <a:schemeClr val="tx2">
                  <a:lumMod val="75000"/>
                </a:schemeClr>
              </a:solidFill>
              <a:latin typeface="Arial" pitchFamily="34" charset="0"/>
              <a:cs typeface="Arial" pitchFamily="34" charset="0"/>
            </a:endParaRPr>
          </a:p>
          <a:p>
            <a:pPr marL="432000" lvl="3" indent="-457200" algn="l">
              <a:buFont typeface="+mj-lt"/>
              <a:buAutoNum type="arabicPeriod"/>
            </a:pPr>
            <a:r>
              <a:rPr lang="uk-UA" sz="2800" dirty="0" smtClean="0">
                <a:solidFill>
                  <a:schemeClr val="tx2">
                    <a:lumMod val="75000"/>
                  </a:schemeClr>
                </a:solidFill>
                <a:latin typeface="Arial" pitchFamily="34" charset="0"/>
                <a:cs typeface="Arial" pitchFamily="34" charset="0"/>
              </a:rPr>
              <a:t>Виховувати студентів на історичних традиціях та розвивати в них тактичне мислення, почуття гордості за свою Вітчизну, свій український народ.</a:t>
            </a:r>
            <a:endParaRPr lang="ru-RU" sz="2800" dirty="0" smtClean="0">
              <a:solidFill>
                <a:schemeClr val="tx2">
                  <a:lumMod val="75000"/>
                </a:schemeClr>
              </a:solidFill>
              <a:latin typeface="Arial" pitchFamily="34" charset="0"/>
              <a:cs typeface="Arial" pitchFamily="34"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uk-UA" b="1" dirty="0" smtClean="0">
                <a:solidFill>
                  <a:schemeClr val="tx2"/>
                </a:solidFill>
                <a:latin typeface="Arial" pitchFamily="34" charset="0"/>
                <a:cs typeface="Arial" pitchFamily="34" charset="0"/>
              </a:rPr>
              <a:t>Навчальна і виховна мета:</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1600200"/>
            <a:ext cx="8229600" cy="4925144"/>
          </a:xfrm>
        </p:spPr>
        <p:txBody>
          <a:bodyPr>
            <a:noAutofit/>
          </a:bodyPr>
          <a:lstStyle/>
          <a:p>
            <a:r>
              <a:rPr lang="uk-UA" sz="3200" dirty="0" smtClean="0">
                <a:solidFill>
                  <a:schemeClr val="tx2">
                    <a:lumMod val="75000"/>
                  </a:schemeClr>
                </a:solidFill>
                <a:latin typeface="Arial" pitchFamily="34" charset="0"/>
                <a:cs typeface="Arial" pitchFamily="34" charset="0"/>
              </a:rPr>
              <a:t>Військо за  княжих часів постійної армії готової до війни не мало, а збиралося тільки в часи нападу ворога, або в похід, який постановив князь. Найвищу владу над військами мав князь, який організовував військо, утримував дружину, починав війну та укладав союзи і приймав згоди. Коли війна скінчалася, князь розпускав військо додому.</a:t>
            </a:r>
            <a:endParaRPr lang="ru-RU" sz="3200" dirty="0">
              <a:solidFill>
                <a:schemeClr val="tx2">
                  <a:lumMod val="75000"/>
                </a:schemeClr>
              </a:solidFill>
              <a:latin typeface="Arial" pitchFamily="34" charset="0"/>
              <a:cs typeface="Arial" pitchFamily="34" charset="0"/>
            </a:endParaRPr>
          </a:p>
        </p:txBody>
      </p:sp>
      <p:sp>
        <p:nvSpPr>
          <p:cNvPr id="3" name="Заголовок 2"/>
          <p:cNvSpPr>
            <a:spLocks noGrp="1"/>
          </p:cNvSpPr>
          <p:nvPr>
            <p:ph type="title"/>
          </p:nvPr>
        </p:nvSpPr>
        <p:spPr>
          <a:xfrm>
            <a:off x="457200" y="359464"/>
            <a:ext cx="8229600" cy="1629375"/>
          </a:xfrm>
        </p:spPr>
        <p:txBody>
          <a:bodyPr>
            <a:normAutofit fontScale="90000"/>
          </a:bodyPr>
          <a:lstStyle/>
          <a:p>
            <a:pPr algn="ctr"/>
            <a:r>
              <a:rPr lang="uk-UA" b="1" dirty="0" smtClean="0"/>
              <a:t>БОЙОВИЙ ПОРЯДОК ТА ТАКТИКА ВІЙСЬК</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192688"/>
          </a:xfrm>
        </p:spPr>
        <p:txBody>
          <a:bodyPr>
            <a:normAutofit/>
          </a:bodyPr>
          <a:lstStyle/>
          <a:p>
            <a:pPr>
              <a:buNone/>
            </a:pPr>
            <a:r>
              <a:rPr lang="uk-UA" dirty="0" smtClean="0">
                <a:solidFill>
                  <a:schemeClr val="tx2">
                    <a:lumMod val="75000"/>
                  </a:schemeClr>
                </a:solidFill>
              </a:rPr>
              <a:t>Військо шикувалося до бою в означений бойовий порядок. Найчастіше військо ділилося на три частини: середню (чоло) і два бічні крила - праве і ліве. У цей загальний бойовий порядок ставилися різні роди військ: дружина і ополчення, важко озброєна та легкоозброєна кіннота та піхота. Князь завжди знаходився на передовій і вирішальній  ділянці бою. Серед бою військо орієнтувалося за прапорами. Стяг, підняти до гори означав, що полк тримається добре. Коли ж прапор хилився або падав, це був знак поразки. "Покинути прапори, означало програти битву. Переможець на знак своєї перемоги залишався на </a:t>
            </a:r>
            <a:r>
              <a:rPr lang="uk-UA" dirty="0" err="1" smtClean="0">
                <a:solidFill>
                  <a:schemeClr val="tx2">
                    <a:lumMod val="75000"/>
                  </a:schemeClr>
                </a:solidFill>
              </a:rPr>
              <a:t>побоєвищі</a:t>
            </a:r>
            <a:r>
              <a:rPr lang="uk-UA" dirty="0" smtClean="0">
                <a:solidFill>
                  <a:schemeClr val="tx2">
                    <a:lumMod val="75000"/>
                  </a:schemeClr>
                </a:solidFill>
              </a:rPr>
              <a:t>."</a:t>
            </a:r>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p:txBody>
          <a:bodyPr>
            <a:normAutofit/>
          </a:bodyPr>
          <a:lstStyle/>
          <a:p>
            <a:pPr>
              <a:buNone/>
            </a:pPr>
            <a:r>
              <a:rPr lang="uk-UA" sz="3200" dirty="0" smtClean="0">
                <a:solidFill>
                  <a:schemeClr val="tx2">
                    <a:lumMod val="75000"/>
                  </a:schemeClr>
                </a:solidFill>
                <a:latin typeface="Arial" pitchFamily="34" charset="0"/>
                <a:cs typeface="Arial" pitchFamily="34" charset="0"/>
              </a:rPr>
              <a:t>Як ми бачимо вище, що битва поділялася на дві окремі частини: початковий бій легкої кінноти, стрільців та головний удар </a:t>
            </a:r>
            <a:r>
              <a:rPr lang="uk-UA" sz="3200" dirty="0" err="1" smtClean="0">
                <a:solidFill>
                  <a:schemeClr val="tx2">
                    <a:lumMod val="75000"/>
                  </a:schemeClr>
                </a:solidFill>
                <a:latin typeface="Arial" pitchFamily="34" charset="0"/>
                <a:cs typeface="Arial" pitchFamily="34" charset="0"/>
              </a:rPr>
              <a:t>важкоозброєних</a:t>
            </a:r>
            <a:r>
              <a:rPr lang="uk-UA" sz="3200" dirty="0" smtClean="0">
                <a:solidFill>
                  <a:schemeClr val="tx2">
                    <a:lumMod val="75000"/>
                  </a:schemeClr>
                </a:solidFill>
                <a:latin typeface="Arial" pitchFamily="34" charset="0"/>
                <a:cs typeface="Arial" pitchFamily="34" charset="0"/>
              </a:rPr>
              <a:t> полків. Але, як ми  бачимо, що в 13 ст. змінюється тактика. В Галичині у військах </a:t>
            </a:r>
            <a:r>
              <a:rPr lang="uk-UA" sz="3200" dirty="0" err="1" smtClean="0">
                <a:solidFill>
                  <a:schemeClr val="tx2">
                    <a:lumMod val="75000"/>
                  </a:schemeClr>
                </a:solidFill>
                <a:latin typeface="Arial" pitchFamily="34" charset="0"/>
                <a:cs typeface="Arial" pitchFamily="34" charset="0"/>
              </a:rPr>
              <a:t>Данили</a:t>
            </a:r>
            <a:r>
              <a:rPr lang="uk-UA" sz="3200" dirty="0" smtClean="0">
                <a:solidFill>
                  <a:schemeClr val="tx2">
                    <a:lumMod val="75000"/>
                  </a:schemeClr>
                </a:solidFill>
                <a:latin typeface="Arial" pitchFamily="34" charset="0"/>
                <a:cs typeface="Arial" pitchFamily="34" charset="0"/>
              </a:rPr>
              <a:t> Галицького в битві беруть участь вже об’єднані обидві формації - рівночасно і стрільці і </a:t>
            </a:r>
            <a:r>
              <a:rPr lang="uk-UA" sz="3200" dirty="0" err="1" smtClean="0">
                <a:solidFill>
                  <a:schemeClr val="tx2">
                    <a:lumMod val="75000"/>
                  </a:schemeClr>
                </a:solidFill>
                <a:latin typeface="Arial" pitchFamily="34" charset="0"/>
                <a:cs typeface="Arial" pitchFamily="34" charset="0"/>
              </a:rPr>
              <a:t>оружники</a:t>
            </a:r>
            <a:r>
              <a:rPr lang="uk-UA" sz="3200" dirty="0" smtClean="0">
                <a:solidFill>
                  <a:schemeClr val="tx2">
                    <a:lumMod val="75000"/>
                  </a:schemeClr>
                </a:solidFill>
                <a:latin typeface="Arial" pitchFamily="34" charset="0"/>
                <a:cs typeface="Arial" pitchFamily="34" charset="0"/>
              </a:rPr>
              <a:t>. </a:t>
            </a:r>
            <a:endParaRPr lang="ru-RU" sz="3200" dirty="0">
              <a:solidFill>
                <a:schemeClr val="tx2">
                  <a:lumMod val="75000"/>
                </a:schemeClr>
              </a:solidFill>
              <a:latin typeface="Arial" pitchFamily="34" charset="0"/>
              <a:cs typeface="Arial" pitchFamily="34" charset="0"/>
            </a:endParaRPr>
          </a:p>
        </p:txBody>
      </p:sp>
      <p:sp>
        <p:nvSpPr>
          <p:cNvPr id="4" name="Заголовок 3"/>
          <p:cNvSpPr>
            <a:spLocks noGrp="1"/>
          </p:cNvSpPr>
          <p:nvPr>
            <p:ph type="title"/>
          </p:nvPr>
        </p:nvSpPr>
        <p:spPr/>
        <p:txBody>
          <a:bodyPr>
            <a:normAutofit fontScale="90000"/>
          </a:bodyPr>
          <a:lstStyle/>
          <a:p>
            <a:pPr algn="ctr"/>
            <a:r>
              <a:rPr lang="uk-UA" b="1" dirty="0" smtClean="0">
                <a:solidFill>
                  <a:schemeClr val="tx2">
                    <a:lumMod val="75000"/>
                  </a:schemeClr>
                </a:solidFill>
                <a:latin typeface="Arial" pitchFamily="34" charset="0"/>
                <a:cs typeface="Arial" pitchFamily="34" charset="0"/>
              </a:rPr>
              <a:t>ГАЛИЦЬКА ТАКТИКА 13 СТОЛІТТЯ</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764704"/>
            <a:ext cx="8229600" cy="5361459"/>
          </a:xfrm>
        </p:spPr>
        <p:txBody>
          <a:bodyPr/>
          <a:lstStyle/>
          <a:p>
            <a:pPr>
              <a:buNone/>
            </a:pPr>
            <a:endParaRPr lang="uk-UA"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Коли ворог починав наступ на них, вони ховалися  за орудників. Данило вперше об'єднав орудників і стрільців, які  ніколи разом не взаємодіяли. Основна увага була зосереджена на головний удар важко озброєної кінноти.</a:t>
            </a:r>
            <a:endParaRPr lang="ru-RU" sz="3200" dirty="0" smtClean="0">
              <a:solidFill>
                <a:schemeClr val="tx2">
                  <a:lumMod val="75000"/>
                </a:schemeClr>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48680"/>
            <a:ext cx="8229600" cy="5577483"/>
          </a:xfrm>
        </p:spPr>
        <p:txBody>
          <a:bodyPr>
            <a:normAutofit/>
          </a:bodyPr>
          <a:lstStyle/>
          <a:p>
            <a:pPr>
              <a:buNone/>
            </a:pPr>
            <a:r>
              <a:rPr lang="uk-UA" sz="3200" dirty="0" smtClean="0">
                <a:solidFill>
                  <a:schemeClr val="tx2">
                    <a:lumMod val="75000"/>
                  </a:schemeClr>
                </a:solidFill>
                <a:latin typeface="Arial" pitchFamily="34" charset="0"/>
                <a:cs typeface="Arial" pitchFamily="34" charset="0"/>
              </a:rPr>
              <a:t>Наступний етап боротьби пов'язаний з довгою і тяжкою боротьбою проти </a:t>
            </a:r>
            <a:r>
              <a:rPr lang="uk-UA" sz="3200" dirty="0" err="1" smtClean="0">
                <a:solidFill>
                  <a:schemeClr val="tx2">
                    <a:lumMod val="75000"/>
                  </a:schemeClr>
                </a:solidFill>
                <a:latin typeface="Arial" pitchFamily="34" charset="0"/>
                <a:cs typeface="Arial" pitchFamily="34" charset="0"/>
              </a:rPr>
              <a:t>татаро-монгольського</a:t>
            </a:r>
            <a:r>
              <a:rPr lang="uk-UA" sz="3200" dirty="0" smtClean="0">
                <a:solidFill>
                  <a:schemeClr val="tx2">
                    <a:lumMod val="75000"/>
                  </a:schemeClr>
                </a:solidFill>
                <a:latin typeface="Arial" pitchFamily="34" charset="0"/>
                <a:cs typeface="Arial" pitchFamily="34" charset="0"/>
              </a:rPr>
              <a:t> </a:t>
            </a:r>
            <a:r>
              <a:rPr lang="uk-UA" sz="3200" dirty="0" err="1" smtClean="0">
                <a:solidFill>
                  <a:schemeClr val="tx2">
                    <a:lumMod val="75000"/>
                  </a:schemeClr>
                </a:solidFill>
                <a:latin typeface="Arial" pitchFamily="34" charset="0"/>
                <a:cs typeface="Arial" pitchFamily="34" charset="0"/>
              </a:rPr>
              <a:t>іга</a:t>
            </a:r>
            <a:r>
              <a:rPr lang="uk-UA" sz="3200" dirty="0" smtClean="0">
                <a:solidFill>
                  <a:schemeClr val="tx2">
                    <a:lumMod val="75000"/>
                  </a:schemeClr>
                </a:solidFill>
                <a:latin typeface="Arial" pitchFamily="34" charset="0"/>
                <a:cs typeface="Arial" pitchFamily="34" charset="0"/>
              </a:rPr>
              <a:t>. Перший із татарами зустрівся 18- літній князь Данило Галицький.</a:t>
            </a:r>
          </a:p>
          <a:p>
            <a:pPr>
              <a:buNone/>
            </a:pPr>
            <a:r>
              <a:rPr lang="uk-UA" sz="3200" dirty="0" err="1" smtClean="0">
                <a:solidFill>
                  <a:schemeClr val="tx2">
                    <a:lumMod val="75000"/>
                  </a:schemeClr>
                </a:solidFill>
                <a:latin typeface="Arial" pitchFamily="34" charset="0"/>
                <a:cs typeface="Arial" pitchFamily="34" charset="0"/>
              </a:rPr>
              <a:t>Кулікова</a:t>
            </a:r>
            <a:r>
              <a:rPr lang="uk-UA" sz="3200" dirty="0" smtClean="0">
                <a:solidFill>
                  <a:schemeClr val="tx2">
                    <a:lumMod val="75000"/>
                  </a:schemeClr>
                </a:solidFill>
                <a:latin typeface="Arial" pitchFamily="34" charset="0"/>
                <a:cs typeface="Arial" pitchFamily="34" charset="0"/>
              </a:rPr>
              <a:t> битва (1380 р.)  положила початок повного визволення Русі  від татарського </a:t>
            </a:r>
            <a:r>
              <a:rPr lang="uk-UA" sz="3200" dirty="0" err="1" smtClean="0">
                <a:solidFill>
                  <a:schemeClr val="tx2">
                    <a:lumMod val="75000"/>
                  </a:schemeClr>
                </a:solidFill>
                <a:latin typeface="Arial" pitchFamily="34" charset="0"/>
                <a:cs typeface="Arial" pitchFamily="34" charset="0"/>
              </a:rPr>
              <a:t>іга</a:t>
            </a:r>
            <a:r>
              <a:rPr lang="uk-UA" sz="3200" dirty="0" smtClean="0">
                <a:solidFill>
                  <a:schemeClr val="tx2">
                    <a:lumMod val="75000"/>
                  </a:schemeClr>
                </a:solidFill>
                <a:latin typeface="Arial" pitchFamily="34" charset="0"/>
                <a:cs typeface="Arial" pitchFamily="34" charset="0"/>
              </a:rPr>
              <a:t> руського народу та інших народів Східної Європи.</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600200"/>
            <a:ext cx="8229600" cy="4925144"/>
          </a:xfrm>
        </p:spPr>
        <p:txBody>
          <a:bodyPr>
            <a:normAutofit/>
          </a:bodyPr>
          <a:lstStyle/>
          <a:p>
            <a:pPr>
              <a:buNone/>
            </a:pPr>
            <a:r>
              <a:rPr lang="uk-UA" dirty="0" smtClean="0">
                <a:solidFill>
                  <a:schemeClr val="tx2">
                    <a:lumMod val="75000"/>
                  </a:schemeClr>
                </a:solidFill>
                <a:latin typeface="Arial" pitchFamily="34" charset="0"/>
                <a:cs typeface="Arial" pitchFamily="34" charset="0"/>
              </a:rPr>
              <a:t>І етап - бій сторожового полку з передовим полком татар.</a:t>
            </a:r>
            <a:endParaRPr lang="ru-RU" dirty="0" smtClean="0">
              <a:solidFill>
                <a:schemeClr val="tx2">
                  <a:lumMod val="75000"/>
                </a:schemeClr>
              </a:solidFill>
              <a:latin typeface="Arial" pitchFamily="34" charset="0"/>
              <a:cs typeface="Arial" pitchFamily="34" charset="0"/>
            </a:endParaRPr>
          </a:p>
          <a:p>
            <a:pPr>
              <a:buNone/>
            </a:pPr>
            <a:r>
              <a:rPr lang="uk-UA" dirty="0" smtClean="0">
                <a:solidFill>
                  <a:schemeClr val="tx2">
                    <a:lumMod val="75000"/>
                  </a:schemeClr>
                </a:solidFill>
                <a:latin typeface="Arial" pitchFamily="34" charset="0"/>
                <a:cs typeface="Arial" pitchFamily="34" charset="0"/>
              </a:rPr>
              <a:t>ІІ етап - фронтальне зіткненням  основних сил обох сторін і успіхом татар на лівому крилі руського війська.</a:t>
            </a:r>
            <a:endParaRPr lang="ru-RU" dirty="0" smtClean="0">
              <a:solidFill>
                <a:schemeClr val="tx2">
                  <a:lumMod val="75000"/>
                </a:schemeClr>
              </a:solidFill>
              <a:latin typeface="Arial" pitchFamily="34" charset="0"/>
              <a:cs typeface="Arial" pitchFamily="34" charset="0"/>
            </a:endParaRPr>
          </a:p>
          <a:p>
            <a:pPr>
              <a:buNone/>
            </a:pPr>
            <a:r>
              <a:rPr lang="uk-UA" dirty="0" smtClean="0">
                <a:solidFill>
                  <a:schemeClr val="tx2">
                    <a:lumMod val="75000"/>
                  </a:schemeClr>
                </a:solidFill>
                <a:latin typeface="Arial" pitchFamily="34" charset="0"/>
                <a:cs typeface="Arial" pitchFamily="34" charset="0"/>
              </a:rPr>
              <a:t>ІІІ етап - </a:t>
            </a:r>
            <a:r>
              <a:rPr lang="uk-UA" dirty="0" err="1" smtClean="0">
                <a:solidFill>
                  <a:schemeClr val="tx2">
                    <a:lumMod val="75000"/>
                  </a:schemeClr>
                </a:solidFill>
                <a:latin typeface="Arial" pitchFamily="34" charset="0"/>
                <a:cs typeface="Arial" pitchFamily="34" charset="0"/>
              </a:rPr>
              <a:t>зненацький</a:t>
            </a:r>
            <a:r>
              <a:rPr lang="uk-UA" dirty="0" smtClean="0">
                <a:solidFill>
                  <a:schemeClr val="tx2">
                    <a:lumMod val="75000"/>
                  </a:schemeClr>
                </a:solidFill>
                <a:latin typeface="Arial" pitchFamily="34" charset="0"/>
                <a:cs typeface="Arial" pitchFamily="34" charset="0"/>
              </a:rPr>
              <a:t> удар руського </a:t>
            </a:r>
            <a:r>
              <a:rPr lang="uk-UA" dirty="0" err="1" smtClean="0">
                <a:solidFill>
                  <a:schemeClr val="tx2">
                    <a:lumMod val="75000"/>
                  </a:schemeClr>
                </a:solidFill>
                <a:latin typeface="Arial" pitchFamily="34" charset="0"/>
                <a:cs typeface="Arial" pitchFamily="34" charset="0"/>
              </a:rPr>
              <a:t>засідного</a:t>
            </a:r>
            <a:r>
              <a:rPr lang="uk-UA" dirty="0" smtClean="0">
                <a:solidFill>
                  <a:schemeClr val="tx2">
                    <a:lumMod val="75000"/>
                  </a:schemeClr>
                </a:solidFill>
                <a:latin typeface="Arial" pitchFamily="34" charset="0"/>
                <a:cs typeface="Arial" pitchFamily="34" charset="0"/>
              </a:rPr>
              <a:t> полку (загального резерву по татарському війську і перехід усіх руських військ у загальний наступ.)</a:t>
            </a:r>
            <a:endParaRPr lang="ru-RU" dirty="0" smtClean="0">
              <a:solidFill>
                <a:schemeClr val="tx2">
                  <a:lumMod val="75000"/>
                </a:schemeClr>
              </a:solidFill>
              <a:latin typeface="Arial" pitchFamily="34" charset="0"/>
              <a:cs typeface="Arial" pitchFamily="34" charset="0"/>
            </a:endParaRPr>
          </a:p>
          <a:p>
            <a:pPr>
              <a:buNone/>
            </a:pPr>
            <a:r>
              <a:rPr lang="uk-UA" dirty="0" smtClean="0">
                <a:solidFill>
                  <a:schemeClr val="tx2">
                    <a:lumMod val="75000"/>
                  </a:schemeClr>
                </a:solidFill>
                <a:latin typeface="Arial" pitchFamily="34" charset="0"/>
                <a:cs typeface="Arial" pitchFamily="34" charset="0"/>
              </a:rPr>
              <a:t>ІV етап - розгром </a:t>
            </a:r>
            <a:r>
              <a:rPr lang="uk-UA" dirty="0" err="1" smtClean="0">
                <a:solidFill>
                  <a:schemeClr val="tx2">
                    <a:lumMod val="75000"/>
                  </a:schemeClr>
                </a:solidFill>
                <a:latin typeface="Arial" pitchFamily="34" charset="0"/>
                <a:cs typeface="Arial" pitchFamily="34" charset="0"/>
              </a:rPr>
              <a:t>татаро-монгольських</a:t>
            </a:r>
            <a:r>
              <a:rPr lang="uk-UA" dirty="0" smtClean="0">
                <a:solidFill>
                  <a:schemeClr val="tx2">
                    <a:lumMod val="75000"/>
                  </a:schemeClr>
                </a:solidFill>
                <a:latin typeface="Arial" pitchFamily="34" charset="0"/>
                <a:cs typeface="Arial" pitchFamily="34" charset="0"/>
              </a:rPr>
              <a:t> військ і переслідування ворога.</a:t>
            </a:r>
            <a:endParaRPr lang="ru-RU" dirty="0" smtClean="0">
              <a:solidFill>
                <a:schemeClr val="tx2">
                  <a:lumMod val="75000"/>
                </a:schemeClr>
              </a:solidFill>
              <a:latin typeface="Arial" pitchFamily="34" charset="0"/>
              <a:cs typeface="Arial" pitchFamily="34" charset="0"/>
            </a:endParaRPr>
          </a:p>
          <a:p>
            <a:endParaRPr lang="ru-RU" dirty="0"/>
          </a:p>
        </p:txBody>
      </p:sp>
      <p:sp>
        <p:nvSpPr>
          <p:cNvPr id="3" name="Заголовок 2"/>
          <p:cNvSpPr>
            <a:spLocks noGrp="1"/>
          </p:cNvSpPr>
          <p:nvPr>
            <p:ph type="title"/>
          </p:nvPr>
        </p:nvSpPr>
        <p:spPr>
          <a:xfrm>
            <a:off x="457200" y="359464"/>
            <a:ext cx="8229600" cy="1413351"/>
          </a:xfrm>
        </p:spPr>
        <p:txBody>
          <a:bodyPr>
            <a:normAutofit fontScale="90000"/>
          </a:bodyPr>
          <a:lstStyle/>
          <a:p>
            <a:pPr algn="ctr"/>
            <a:r>
              <a:rPr lang="uk-UA" i="1" dirty="0" err="1" smtClean="0">
                <a:latin typeface="Arial" pitchFamily="34" charset="0"/>
                <a:cs typeface="Arial" pitchFamily="34" charset="0"/>
              </a:rPr>
              <a:t>Куліковська</a:t>
            </a:r>
            <a:r>
              <a:rPr lang="uk-UA" i="1" dirty="0" smtClean="0">
                <a:latin typeface="Arial" pitchFamily="34" charset="0"/>
                <a:cs typeface="Arial" pitchFamily="34" charset="0"/>
              </a:rPr>
              <a:t> битва поділяється на </a:t>
            </a:r>
            <a:br>
              <a:rPr lang="uk-UA" i="1" dirty="0" smtClean="0">
                <a:latin typeface="Arial" pitchFamily="34" charset="0"/>
                <a:cs typeface="Arial" pitchFamily="34" charset="0"/>
              </a:rPr>
            </a:br>
            <a:r>
              <a:rPr lang="uk-UA" i="1" dirty="0" smtClean="0">
                <a:latin typeface="Arial" pitchFamily="34" charset="0"/>
                <a:cs typeface="Arial" pitchFamily="34" charset="0"/>
              </a:rPr>
              <a:t>4 етапи.</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268760"/>
            <a:ext cx="8229600" cy="4857403"/>
          </a:xfrm>
        </p:spPr>
        <p:txBody>
          <a:bodyPr>
            <a:normAutofit lnSpcReduction="10000"/>
          </a:bodyPr>
          <a:lstStyle/>
          <a:p>
            <a:pPr>
              <a:buNone/>
            </a:pPr>
            <a:r>
              <a:rPr lang="uk-UA" sz="3200" dirty="0" smtClean="0">
                <a:solidFill>
                  <a:schemeClr val="tx2">
                    <a:lumMod val="75000"/>
                  </a:schemeClr>
                </a:solidFill>
              </a:rPr>
              <a:t>У княжий період починає розвиватися український військовий флот. На розвиток нашого мореплавства  великий вплив мали варяги  та Візантія. Військові човни  (</a:t>
            </a:r>
            <a:r>
              <a:rPr lang="uk-UA" sz="3200" dirty="0" err="1" smtClean="0">
                <a:solidFill>
                  <a:schemeClr val="tx2">
                    <a:lumMod val="75000"/>
                  </a:schemeClr>
                </a:solidFill>
              </a:rPr>
              <a:t>лодія</a:t>
            </a:r>
            <a:r>
              <a:rPr lang="uk-UA" sz="3200" dirty="0" smtClean="0">
                <a:solidFill>
                  <a:schemeClr val="tx2">
                    <a:lumMod val="75000"/>
                  </a:schemeClr>
                </a:solidFill>
              </a:rPr>
              <a:t>,суд, насад, струг, </a:t>
            </a:r>
            <a:r>
              <a:rPr lang="uk-UA" sz="3200" dirty="0" err="1" smtClean="0">
                <a:solidFill>
                  <a:schemeClr val="tx2">
                    <a:lumMod val="75000"/>
                  </a:schemeClr>
                </a:solidFill>
              </a:rPr>
              <a:t>павозок</a:t>
            </a:r>
            <a:r>
              <a:rPr lang="uk-UA" sz="3200" dirty="0" smtClean="0">
                <a:solidFill>
                  <a:schemeClr val="tx2">
                    <a:lumMod val="75000"/>
                  </a:schemeClr>
                </a:solidFill>
              </a:rPr>
              <a:t>). Приводилися в рух  веслами або вітрилами. Вони мали різні розміри і вміщували від 40 до 100 воїнів. Човни використовували для військових походів як по морю, так і по річках.</a:t>
            </a:r>
            <a:endParaRPr lang="ru-RU" sz="3200" dirty="0" smtClean="0">
              <a:solidFill>
                <a:schemeClr val="tx2">
                  <a:lumMod val="75000"/>
                </a:schemeClr>
              </a:solidFill>
            </a:endParaRPr>
          </a:p>
          <a:p>
            <a:endParaRPr lang="ru-RU" dirty="0"/>
          </a:p>
        </p:txBody>
      </p:sp>
      <p:sp>
        <p:nvSpPr>
          <p:cNvPr id="3" name="Заголовок 2"/>
          <p:cNvSpPr>
            <a:spLocks noGrp="1"/>
          </p:cNvSpPr>
          <p:nvPr>
            <p:ph type="title"/>
          </p:nvPr>
        </p:nvSpPr>
        <p:spPr/>
        <p:txBody>
          <a:bodyPr>
            <a:normAutofit fontScale="90000"/>
          </a:bodyPr>
          <a:lstStyle/>
          <a:p>
            <a:pPr algn="ctr"/>
            <a:r>
              <a:rPr lang="uk-UA" b="1" dirty="0" smtClean="0">
                <a:solidFill>
                  <a:schemeClr val="tx2">
                    <a:lumMod val="75000"/>
                  </a:schemeClr>
                </a:solidFill>
                <a:latin typeface="Arial" pitchFamily="34" charset="0"/>
                <a:cs typeface="Arial" pitchFamily="34" charset="0"/>
              </a:rPr>
              <a:t>ВІЙСЬКОВИЙ ФЛОТ</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457200" y="1052736"/>
            <a:ext cx="8229600" cy="5616624"/>
          </a:xfrm>
        </p:spPr>
        <p:txBody>
          <a:bodyPr>
            <a:normAutofit/>
          </a:bodyPr>
          <a:lstStyle/>
          <a:p>
            <a:pPr>
              <a:buNone/>
            </a:pPr>
            <a:r>
              <a:rPr lang="uk-UA" dirty="0" smtClean="0">
                <a:solidFill>
                  <a:schemeClr val="tx2">
                    <a:lumMod val="75000"/>
                  </a:schemeClr>
                </a:solidFill>
              </a:rPr>
              <a:t>З військом за княжих часів ніяких спеціальних тренувань, маневрів, муштри не  проводилося. Кожний воїн готувався до свого фаху сам і  вдосконалював свою військову майстерність під час бою. Дітей до війська  виховували з самого дитинства, а пізніше вони самі дбали про свій професійний рівень. Підлітки та юнаки повинні були знати всі види зброї, різні способи боротьби, лицарські вправи.</a:t>
            </a:r>
            <a:endParaRPr lang="ru-RU" dirty="0" smtClean="0">
              <a:solidFill>
                <a:schemeClr val="tx2">
                  <a:lumMod val="75000"/>
                </a:schemeClr>
              </a:solidFill>
            </a:endParaRPr>
          </a:p>
          <a:p>
            <a:pPr>
              <a:buNone/>
            </a:pPr>
            <a:r>
              <a:rPr lang="uk-UA" dirty="0" smtClean="0">
                <a:solidFill>
                  <a:schemeClr val="tx2">
                    <a:lumMod val="75000"/>
                  </a:schemeClr>
                </a:solidFill>
              </a:rPr>
              <a:t>	Після такої підготовки підлітків і юнаків брали у бойові походи. </a:t>
            </a:r>
            <a:endParaRPr lang="ru-RU" dirty="0">
              <a:solidFill>
                <a:schemeClr val="tx2">
                  <a:lumMod val="75000"/>
                </a:schemeClr>
              </a:solidFill>
            </a:endParaRPr>
          </a:p>
        </p:txBody>
      </p:sp>
      <p:sp>
        <p:nvSpPr>
          <p:cNvPr id="4" name="Заголовок 3"/>
          <p:cNvSpPr>
            <a:spLocks noGrp="1"/>
          </p:cNvSpPr>
          <p:nvPr>
            <p:ph type="title"/>
          </p:nvPr>
        </p:nvSpPr>
        <p:spPr/>
        <p:txBody>
          <a:bodyPr>
            <a:normAutofit fontScale="90000"/>
          </a:bodyPr>
          <a:lstStyle/>
          <a:p>
            <a:pPr algn="ctr"/>
            <a:r>
              <a:rPr lang="uk-UA" b="1" dirty="0" smtClean="0">
                <a:solidFill>
                  <a:schemeClr val="tx2">
                    <a:lumMod val="75000"/>
                  </a:schemeClr>
                </a:solidFill>
              </a:rPr>
              <a:t>ВІЙСЬКОВЕ НАВЧАННЯ</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a:buNone/>
            </a:pPr>
            <a:r>
              <a:rPr lang="uk-UA" sz="3200" b="1" dirty="0" smtClean="0">
                <a:latin typeface="Arial" pitchFamily="34" charset="0"/>
                <a:cs typeface="Arial" pitchFamily="34" charset="0"/>
              </a:rPr>
              <a:t>ВИСНОВОК:</a:t>
            </a:r>
            <a:r>
              <a:rPr lang="uk-UA" sz="3200" dirty="0" smtClean="0">
                <a:latin typeface="Arial" pitchFamily="34" charset="0"/>
                <a:cs typeface="Arial" pitchFamily="34" charset="0"/>
              </a:rPr>
              <a:t> </a:t>
            </a:r>
          </a:p>
          <a:p>
            <a:pPr>
              <a:buNone/>
            </a:pPr>
            <a:endParaRPr lang="uk-UA" sz="3200" dirty="0" smtClean="0">
              <a:latin typeface="Arial" pitchFamily="34" charset="0"/>
              <a:cs typeface="Arial" pitchFamily="34" charset="0"/>
            </a:endParaRPr>
          </a:p>
          <a:p>
            <a:pPr>
              <a:buNone/>
            </a:pPr>
            <a:r>
              <a:rPr lang="uk-UA" sz="3200" dirty="0" smtClean="0">
                <a:latin typeface="Arial" pitchFamily="34" charset="0"/>
                <a:cs typeface="Arial" pitchFamily="34" charset="0"/>
              </a:rPr>
              <a:t>Військо того часу забезпечувало українській державі силу й мужність, обороняло її кордони. Україна в княжий період через свою військову силу мала славу на всю Європу.</a:t>
            </a:r>
            <a:endParaRPr lang="ru-RU" sz="3200" dirty="0" smtClean="0">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marL="342900" lvl="1" indent="-342900" algn="ctr">
              <a:buNone/>
            </a:pPr>
            <a:r>
              <a:rPr lang="uk-UA" sz="3200" b="1" dirty="0" smtClean="0">
                <a:solidFill>
                  <a:schemeClr val="tx2">
                    <a:lumMod val="75000"/>
                  </a:schemeClr>
                </a:solidFill>
                <a:latin typeface="Arial" pitchFamily="34" charset="0"/>
                <a:cs typeface="Arial" pitchFamily="34" charset="0"/>
              </a:rPr>
              <a:t>Організація озброєння і тактика дій козацького війська на суші та на морі</a:t>
            </a:r>
            <a:endParaRPr lang="ru-RU" sz="3200" dirty="0" smtClean="0">
              <a:solidFill>
                <a:schemeClr val="tx2">
                  <a:lumMod val="75000"/>
                </a:schemeClr>
              </a:solidFill>
              <a:latin typeface="Arial" pitchFamily="34" charset="0"/>
              <a:cs typeface="Arial" pitchFamily="34" charset="0"/>
            </a:endParaRPr>
          </a:p>
          <a:p>
            <a:endParaRPr lang="ru-RU" dirty="0"/>
          </a:p>
        </p:txBody>
      </p:sp>
      <p:sp>
        <p:nvSpPr>
          <p:cNvPr id="3" name="Заголовок 2"/>
          <p:cNvSpPr>
            <a:spLocks noGrp="1"/>
          </p:cNvSpPr>
          <p:nvPr>
            <p:ph type="title"/>
          </p:nvPr>
        </p:nvSpPr>
        <p:spPr/>
        <p:txBody>
          <a:bodyPr/>
          <a:lstStyle/>
          <a:p>
            <a:pPr algn="ctr"/>
            <a:r>
              <a:rPr lang="uk-UA" i="1" dirty="0" smtClean="0">
                <a:solidFill>
                  <a:srgbClr val="00B050"/>
                </a:solidFill>
              </a:rPr>
              <a:t>Третє навчальне питання.</a:t>
            </a:r>
            <a:r>
              <a:rPr lang="uk-UA" dirty="0" smtClean="0">
                <a:solidFill>
                  <a:srgbClr val="00B050"/>
                </a:solidFill>
              </a:rPr>
              <a:t> </a:t>
            </a:r>
            <a:endParaRPr lang="ru-RU" dirty="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marL="971550" lvl="1" indent="-514350">
              <a:buFont typeface="+mj-lt"/>
              <a:buAutoNum type="arabicPeriod"/>
            </a:pPr>
            <a:r>
              <a:rPr lang="uk-UA" sz="3200" dirty="0" err="1" smtClean="0">
                <a:solidFill>
                  <a:schemeClr val="tx2"/>
                </a:solidFill>
                <a:latin typeface="Arial" pitchFamily="34" charset="0"/>
                <a:cs typeface="Arial" pitchFamily="34" charset="0"/>
              </a:rPr>
              <a:t>Военный</a:t>
            </a:r>
            <a:r>
              <a:rPr lang="uk-UA" sz="3200" dirty="0" smtClean="0">
                <a:solidFill>
                  <a:schemeClr val="tx2"/>
                </a:solidFill>
                <a:latin typeface="Arial" pitchFamily="34" charset="0"/>
                <a:cs typeface="Arial" pitchFamily="34" charset="0"/>
              </a:rPr>
              <a:t> </a:t>
            </a:r>
            <a:r>
              <a:rPr lang="uk-UA" sz="3200" dirty="0" err="1" smtClean="0">
                <a:solidFill>
                  <a:schemeClr val="tx2"/>
                </a:solidFill>
                <a:latin typeface="Arial" pitchFamily="34" charset="0"/>
                <a:cs typeface="Arial" pitchFamily="34" charset="0"/>
              </a:rPr>
              <a:t>энциклопедический</a:t>
            </a:r>
            <a:r>
              <a:rPr lang="uk-UA" sz="3200" dirty="0" smtClean="0">
                <a:solidFill>
                  <a:schemeClr val="tx2"/>
                </a:solidFill>
                <a:latin typeface="Arial" pitchFamily="34" charset="0"/>
                <a:cs typeface="Arial" pitchFamily="34" charset="0"/>
              </a:rPr>
              <a:t> </a:t>
            </a:r>
            <a:r>
              <a:rPr lang="uk-UA" sz="3200" dirty="0" err="1" smtClean="0">
                <a:solidFill>
                  <a:schemeClr val="tx2"/>
                </a:solidFill>
                <a:latin typeface="Arial" pitchFamily="34" charset="0"/>
                <a:cs typeface="Arial" pitchFamily="34" charset="0"/>
              </a:rPr>
              <a:t>словарь.-М</a:t>
            </a:r>
            <a:r>
              <a:rPr lang="uk-UA" sz="3200" dirty="0" smtClean="0">
                <a:solidFill>
                  <a:schemeClr val="tx2"/>
                </a:solidFill>
                <a:latin typeface="Arial" pitchFamily="34" charset="0"/>
                <a:cs typeface="Arial" pitchFamily="34" charset="0"/>
              </a:rPr>
              <a:t>.: </a:t>
            </a:r>
            <a:r>
              <a:rPr lang="uk-UA" sz="3200" dirty="0" err="1" smtClean="0">
                <a:solidFill>
                  <a:schemeClr val="tx2"/>
                </a:solidFill>
                <a:latin typeface="Arial" pitchFamily="34" charset="0"/>
                <a:cs typeface="Arial" pitchFamily="34" charset="0"/>
              </a:rPr>
              <a:t>Воениздат</a:t>
            </a:r>
            <a:r>
              <a:rPr lang="uk-UA" sz="3200" dirty="0" smtClean="0">
                <a:solidFill>
                  <a:schemeClr val="tx2"/>
                </a:solidFill>
                <a:latin typeface="Arial" pitchFamily="34" charset="0"/>
                <a:cs typeface="Arial" pitchFamily="34" charset="0"/>
              </a:rPr>
              <a:t>, .</a:t>
            </a:r>
            <a:endParaRPr lang="ru-RU" sz="3200" dirty="0" smtClean="0">
              <a:solidFill>
                <a:schemeClr val="tx2"/>
              </a:solidFill>
              <a:latin typeface="Arial" pitchFamily="34" charset="0"/>
              <a:cs typeface="Arial" pitchFamily="34" charset="0"/>
            </a:endParaRPr>
          </a:p>
          <a:p>
            <a:pPr marL="971550" lvl="1" indent="-514350">
              <a:buFont typeface="+mj-lt"/>
              <a:buAutoNum type="arabicPeriod"/>
            </a:pPr>
            <a:r>
              <a:rPr lang="uk-UA" sz="3200" dirty="0" smtClean="0">
                <a:solidFill>
                  <a:schemeClr val="tx2"/>
                </a:solidFill>
                <a:latin typeface="Arial" pitchFamily="34" charset="0"/>
                <a:cs typeface="Arial" pitchFamily="34" charset="0"/>
              </a:rPr>
              <a:t>Енциклопедія українознавства, </a:t>
            </a:r>
            <a:r>
              <a:rPr lang="uk-UA" sz="3200" dirty="0" err="1" smtClean="0">
                <a:solidFill>
                  <a:schemeClr val="tx2"/>
                </a:solidFill>
                <a:latin typeface="Arial" pitchFamily="34" charset="0"/>
                <a:cs typeface="Arial" pitchFamily="34" charset="0"/>
              </a:rPr>
              <a:t>т.ІІІ.-</a:t>
            </a:r>
            <a:r>
              <a:rPr lang="uk-UA" sz="3200" dirty="0" smtClean="0">
                <a:solidFill>
                  <a:schemeClr val="tx2"/>
                </a:solidFill>
                <a:latin typeface="Arial" pitchFamily="34" charset="0"/>
                <a:cs typeface="Arial" pitchFamily="34" charset="0"/>
              </a:rPr>
              <a:t> Київ, 1995.</a:t>
            </a:r>
            <a:endParaRPr lang="ru-RU" sz="3200" dirty="0" smtClean="0">
              <a:solidFill>
                <a:schemeClr val="tx2"/>
              </a:solidFill>
              <a:latin typeface="Arial" pitchFamily="34" charset="0"/>
              <a:cs typeface="Arial" pitchFamily="34" charset="0"/>
            </a:endParaRPr>
          </a:p>
          <a:p>
            <a:pPr marL="971550" lvl="1" indent="-514350">
              <a:buFont typeface="+mj-lt"/>
              <a:buAutoNum type="arabicPeriod"/>
            </a:pPr>
            <a:r>
              <a:rPr lang="uk-UA" sz="3200" dirty="0" smtClean="0">
                <a:solidFill>
                  <a:schemeClr val="tx2"/>
                </a:solidFill>
                <a:latin typeface="Arial" pitchFamily="34" charset="0"/>
                <a:cs typeface="Arial" pitchFamily="34" charset="0"/>
              </a:rPr>
              <a:t>Крип’якевич І., </a:t>
            </a:r>
            <a:r>
              <a:rPr lang="uk-UA" sz="3200" dirty="0" err="1" smtClean="0">
                <a:solidFill>
                  <a:schemeClr val="tx2"/>
                </a:solidFill>
                <a:latin typeface="Arial" pitchFamily="34" charset="0"/>
                <a:cs typeface="Arial" pitchFamily="34" charset="0"/>
              </a:rPr>
              <a:t>Гнатевич</a:t>
            </a:r>
            <a:r>
              <a:rPr lang="uk-UA" sz="3200" dirty="0" smtClean="0">
                <a:solidFill>
                  <a:schemeClr val="tx2"/>
                </a:solidFill>
                <a:latin typeface="Arial" pitchFamily="34" charset="0"/>
                <a:cs typeface="Arial" pitchFamily="34" charset="0"/>
              </a:rPr>
              <a:t> Б., </a:t>
            </a:r>
            <a:r>
              <a:rPr lang="uk-UA" sz="3200" dirty="0" err="1" smtClean="0">
                <a:solidFill>
                  <a:schemeClr val="tx2"/>
                </a:solidFill>
                <a:latin typeface="Arial" pitchFamily="34" charset="0"/>
                <a:cs typeface="Arial" pitchFamily="34" charset="0"/>
              </a:rPr>
              <a:t>Стефанів</a:t>
            </a:r>
            <a:r>
              <a:rPr lang="uk-UA" sz="3200" dirty="0" smtClean="0">
                <a:solidFill>
                  <a:schemeClr val="tx2"/>
                </a:solidFill>
                <a:latin typeface="Arial" pitchFamily="34" charset="0"/>
                <a:cs typeface="Arial" pitchFamily="34" charset="0"/>
              </a:rPr>
              <a:t> З., </a:t>
            </a:r>
            <a:r>
              <a:rPr lang="uk-UA" sz="3200" dirty="0" err="1" smtClean="0">
                <a:solidFill>
                  <a:schemeClr val="tx2"/>
                </a:solidFill>
                <a:latin typeface="Arial" pitchFamily="34" charset="0"/>
                <a:cs typeface="Arial" pitchFamily="34" charset="0"/>
              </a:rPr>
              <a:t>Думін</a:t>
            </a:r>
            <a:r>
              <a:rPr lang="uk-UA" sz="3200" dirty="0" smtClean="0">
                <a:solidFill>
                  <a:schemeClr val="tx2"/>
                </a:solidFill>
                <a:latin typeface="Arial" pitchFamily="34" charset="0"/>
                <a:cs typeface="Arial" pitchFamily="34" charset="0"/>
              </a:rPr>
              <a:t> О., </a:t>
            </a:r>
            <a:r>
              <a:rPr lang="uk-UA" sz="3200" dirty="0" err="1" smtClean="0">
                <a:solidFill>
                  <a:schemeClr val="tx2"/>
                </a:solidFill>
                <a:latin typeface="Arial" pitchFamily="34" charset="0"/>
                <a:cs typeface="Arial" pitchFamily="34" charset="0"/>
              </a:rPr>
              <a:t>Шрамченко</a:t>
            </a:r>
            <a:r>
              <a:rPr lang="uk-UA" sz="3200" dirty="0" smtClean="0">
                <a:solidFill>
                  <a:schemeClr val="tx2"/>
                </a:solidFill>
                <a:latin typeface="Arial" pitchFamily="34" charset="0"/>
                <a:cs typeface="Arial" pitchFamily="34" charset="0"/>
              </a:rPr>
              <a:t> С.: Історія українського </a:t>
            </a:r>
            <a:r>
              <a:rPr lang="uk-UA" sz="3200" dirty="0" err="1" smtClean="0">
                <a:solidFill>
                  <a:schemeClr val="tx2"/>
                </a:solidFill>
                <a:latin typeface="Arial" pitchFamily="34" charset="0"/>
                <a:cs typeface="Arial" pitchFamily="34" charset="0"/>
              </a:rPr>
              <a:t>війська.-</a:t>
            </a:r>
            <a:r>
              <a:rPr lang="uk-UA" sz="3200" dirty="0" smtClean="0">
                <a:solidFill>
                  <a:schemeClr val="tx2"/>
                </a:solidFill>
                <a:latin typeface="Arial" pitchFamily="34" charset="0"/>
                <a:cs typeface="Arial" pitchFamily="34" charset="0"/>
              </a:rPr>
              <a:t> Світ, 1992.</a:t>
            </a:r>
            <a:endParaRPr lang="ru-RU" sz="3200" dirty="0" smtClean="0">
              <a:solidFill>
                <a:schemeClr val="tx2"/>
              </a:solidFill>
              <a:latin typeface="Arial" pitchFamily="34" charset="0"/>
              <a:cs typeface="Arial" pitchFamily="34"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uk-UA" b="1" dirty="0" smtClean="0">
                <a:solidFill>
                  <a:schemeClr val="tx2"/>
                </a:solidFill>
                <a:latin typeface="Arial" pitchFamily="34" charset="0"/>
                <a:cs typeface="Arial" pitchFamily="34" charset="0"/>
              </a:rPr>
              <a:t>Література: </a:t>
            </a:r>
            <a:r>
              <a:rPr lang="ru-RU" sz="3200" dirty="0" smtClean="0"/>
              <a:t/>
            </a:r>
            <a:br>
              <a:rPr lang="ru-RU" sz="3200" dirty="0" smtClean="0"/>
            </a:b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192688"/>
          </a:xfrm>
        </p:spPr>
        <p:txBody>
          <a:bodyPr/>
          <a:lstStyle/>
          <a:p>
            <a:pPr>
              <a:buNone/>
            </a:pPr>
            <a:r>
              <a:rPr lang="uk-UA" sz="3200" dirty="0" smtClean="0">
                <a:solidFill>
                  <a:schemeClr val="tx2">
                    <a:lumMod val="75000"/>
                  </a:schemeClr>
                </a:solidFill>
                <a:latin typeface="Arial" pitchFamily="34" charset="0"/>
                <a:cs typeface="Arial" pitchFamily="34" charset="0"/>
              </a:rPr>
              <a:t>Виразником національних, релігійних, культурних інтересів українського народу стала нова суспільна верства – козацтво, що  сформувалось у Х</a:t>
            </a:r>
            <a:r>
              <a:rPr lang="en-US" sz="3200" dirty="0" smtClean="0">
                <a:solidFill>
                  <a:schemeClr val="tx2">
                    <a:lumMod val="75000"/>
                  </a:schemeClr>
                </a:solidFill>
                <a:latin typeface="Arial" pitchFamily="34" charset="0"/>
                <a:cs typeface="Arial" pitchFamily="34" charset="0"/>
              </a:rPr>
              <a:t>V</a:t>
            </a:r>
            <a:r>
              <a:rPr lang="uk-UA" sz="3200" dirty="0" smtClean="0">
                <a:solidFill>
                  <a:schemeClr val="tx2">
                    <a:lumMod val="75000"/>
                  </a:schemeClr>
                </a:solidFill>
                <a:latin typeface="Arial" pitchFamily="34" charset="0"/>
                <a:cs typeface="Arial" pitchFamily="34" charset="0"/>
              </a:rPr>
              <a:t>-Х</a:t>
            </a:r>
            <a:r>
              <a:rPr lang="en-US" sz="3200" dirty="0" smtClean="0">
                <a:solidFill>
                  <a:schemeClr val="tx2">
                    <a:lumMod val="75000"/>
                  </a:schemeClr>
                </a:solidFill>
                <a:latin typeface="Arial" pitchFamily="34" charset="0"/>
                <a:cs typeface="Arial" pitchFamily="34" charset="0"/>
              </a:rPr>
              <a:t>V</a:t>
            </a:r>
            <a:r>
              <a:rPr lang="uk-UA" sz="3200" dirty="0" smtClean="0">
                <a:solidFill>
                  <a:schemeClr val="tx2">
                    <a:lumMod val="75000"/>
                  </a:schemeClr>
                </a:solidFill>
                <a:latin typeface="Arial" pitchFamily="34" charset="0"/>
                <a:cs typeface="Arial" pitchFamily="34" charset="0"/>
              </a:rPr>
              <a:t>ІІ столітті. Основну масу козаків становили селяни-втікачі, але й були серед них міщани, православне духівництво та шляхта. За національною приналежністю переважали українці, зустрічались також росіяни, білоруси, поляки, молдовани та ін.</a:t>
            </a:r>
            <a:endParaRPr lang="ru-RU" sz="3200" dirty="0" smtClean="0">
              <a:solidFill>
                <a:schemeClr val="tx2">
                  <a:lumMod val="75000"/>
                </a:schemeClr>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5793507"/>
          </a:xfrm>
        </p:spPr>
        <p:txBody>
          <a:bodyPr>
            <a:normAutofit/>
          </a:bodyPr>
          <a:lstStyle/>
          <a:p>
            <a:pPr>
              <a:buNone/>
            </a:pPr>
            <a:r>
              <a:rPr lang="uk-UA" sz="3200" dirty="0" smtClean="0">
                <a:solidFill>
                  <a:schemeClr val="tx2">
                    <a:lumMod val="75000"/>
                  </a:schemeClr>
                </a:solidFill>
                <a:latin typeface="Arial" pitchFamily="34" charset="0"/>
                <a:cs typeface="Arial" pitchFamily="34" charset="0"/>
              </a:rPr>
              <a:t>Для захисту від польських феодалів та турецько-татарських військ вони будували Січі – укріплення з рублених або січених колод. Із  часом окремі січі об’єдналися в одну Запорізьку Січ, або Кіш (від тюркської – ставка, місцезнаходження вождя).</a:t>
            </a:r>
            <a:endParaRPr lang="ru-RU"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Появу Першої Січі дослідники пов’язують з ім’ям Д.</a:t>
            </a:r>
            <a:r>
              <a:rPr lang="uk-UA" sz="3200" dirty="0" err="1" smtClean="0">
                <a:solidFill>
                  <a:schemeClr val="tx2">
                    <a:lumMod val="75000"/>
                  </a:schemeClr>
                </a:solidFill>
                <a:latin typeface="Arial" pitchFamily="34" charset="0"/>
                <a:cs typeface="Arial" pitchFamily="34" charset="0"/>
              </a:rPr>
              <a:t>Вишнивецького</a:t>
            </a:r>
            <a:r>
              <a:rPr lang="uk-UA" sz="3200" dirty="0" smtClean="0">
                <a:solidFill>
                  <a:schemeClr val="tx2">
                    <a:lumMod val="75000"/>
                  </a:schemeClr>
                </a:solidFill>
                <a:latin typeface="Arial" pitchFamily="34" charset="0"/>
                <a:cs typeface="Arial" pitchFamily="34" charset="0"/>
              </a:rPr>
              <a:t> (Байди), під керівництвом якого в 1556 році було зведено фортецю на </a:t>
            </a:r>
            <a:r>
              <a:rPr lang="uk-UA" sz="3200" dirty="0" err="1" smtClean="0">
                <a:solidFill>
                  <a:schemeClr val="tx2">
                    <a:lumMod val="75000"/>
                  </a:schemeClr>
                </a:solidFill>
                <a:latin typeface="Arial" pitchFamily="34" charset="0"/>
                <a:cs typeface="Arial" pitchFamily="34" charset="0"/>
              </a:rPr>
              <a:t>о.Мала</a:t>
            </a:r>
            <a:r>
              <a:rPr lang="uk-UA" sz="3200" dirty="0" smtClean="0">
                <a:solidFill>
                  <a:schemeClr val="tx2">
                    <a:lumMod val="75000"/>
                  </a:schemeClr>
                </a:solidFill>
                <a:latin typeface="Arial" pitchFamily="34" charset="0"/>
                <a:cs typeface="Arial" pitchFamily="34" charset="0"/>
              </a:rPr>
              <a:t> Хортиця.</a:t>
            </a:r>
            <a:endParaRPr lang="ru-RU" sz="3200" dirty="0" smtClean="0">
              <a:solidFill>
                <a:schemeClr val="tx2">
                  <a:lumMod val="75000"/>
                </a:schemeClr>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lvl="0"/>
            <a:r>
              <a:rPr lang="uk-UA" sz="3200" dirty="0" smtClean="0">
                <a:solidFill>
                  <a:schemeClr val="tx2">
                    <a:lumMod val="75000"/>
                  </a:schemeClr>
                </a:solidFill>
                <a:latin typeface="Arial" pitchFamily="34" charset="0"/>
                <a:cs typeface="Arial" pitchFamily="34" charset="0"/>
              </a:rPr>
              <a:t>територію – «землі війська запорізького» (фортеці і підлеглі землі, які поділялись на 5-8 паланок); </a:t>
            </a:r>
          </a:p>
          <a:p>
            <a:pPr lvl="0"/>
            <a:r>
              <a:rPr lang="uk-UA" sz="3200" dirty="0" smtClean="0">
                <a:solidFill>
                  <a:schemeClr val="tx2">
                    <a:lumMod val="75000"/>
                  </a:schemeClr>
                </a:solidFill>
                <a:latin typeface="Arial" pitchFamily="34" charset="0"/>
                <a:cs typeface="Arial" pitchFamily="34" charset="0"/>
              </a:rPr>
              <a:t>кордони Запорізької Січі були рухливими;</a:t>
            </a:r>
            <a:endParaRPr lang="ru-RU" sz="3200" dirty="0" smtClean="0">
              <a:solidFill>
                <a:schemeClr val="tx2">
                  <a:lumMod val="75000"/>
                </a:schemeClr>
              </a:solidFill>
              <a:latin typeface="Arial" pitchFamily="34" charset="0"/>
              <a:cs typeface="Arial" pitchFamily="34" charset="0"/>
            </a:endParaRPr>
          </a:p>
          <a:p>
            <a:endParaRPr lang="ru-RU" dirty="0"/>
          </a:p>
        </p:txBody>
      </p:sp>
      <p:sp>
        <p:nvSpPr>
          <p:cNvPr id="3" name="Заголовок 2"/>
          <p:cNvSpPr>
            <a:spLocks noGrp="1"/>
          </p:cNvSpPr>
          <p:nvPr>
            <p:ph type="title"/>
          </p:nvPr>
        </p:nvSpPr>
        <p:spPr/>
        <p:txBody>
          <a:bodyPr>
            <a:normAutofit fontScale="90000"/>
          </a:bodyPr>
          <a:lstStyle/>
          <a:p>
            <a:r>
              <a:rPr lang="uk-UA" dirty="0" smtClean="0">
                <a:solidFill>
                  <a:schemeClr val="tx2">
                    <a:lumMod val="75000"/>
                  </a:schemeClr>
                </a:solidFill>
                <a:latin typeface="Arial" pitchFamily="34" charset="0"/>
                <a:cs typeface="Arial" pitchFamily="34" charset="0"/>
              </a:rPr>
              <a:t>Запорізька Січ мала ознаки державності:</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264696"/>
          </a:xfrm>
        </p:spPr>
        <p:txBody>
          <a:bodyPr>
            <a:normAutofit lnSpcReduction="10000"/>
          </a:bodyPr>
          <a:lstStyle/>
          <a:p>
            <a:pPr lvl="0"/>
            <a:r>
              <a:rPr lang="uk-UA" sz="3200" dirty="0" smtClean="0">
                <a:solidFill>
                  <a:schemeClr val="tx2">
                    <a:lumMod val="75000"/>
                  </a:schemeClr>
                </a:solidFill>
                <a:latin typeface="Arial" pitchFamily="34" charset="0"/>
                <a:cs typeface="Arial" pitchFamily="34" charset="0"/>
              </a:rPr>
              <a:t>особливу систему органів та установ, що виконували функції державної влади: вищим законодавчим, адміністративним і судовим органом була січова рада (коло) – велике (загальне) та мале (за участю старшин); функції уряду виконували: військова старшина (кошовий отаман, військовий суддя, військовий осавул, військовий писар, курінні отамани) та військові служителі (хорунжий, бунчужний, довбиш та ін..); функції місцевої влади – паланкова або полкова старшина (полковник, писар, осавул та ін..); </a:t>
            </a:r>
            <a:endParaRPr lang="ru-RU" sz="3200" dirty="0" smtClean="0">
              <a:solidFill>
                <a:schemeClr val="tx2">
                  <a:lumMod val="75000"/>
                </a:schemeClr>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lstStyle/>
          <a:p>
            <a:pPr lvl="0"/>
            <a:endParaRPr lang="uk-UA" sz="3200" dirty="0" smtClean="0">
              <a:solidFill>
                <a:schemeClr val="tx2">
                  <a:lumMod val="75000"/>
                </a:schemeClr>
              </a:solidFill>
              <a:latin typeface="Arial" pitchFamily="34" charset="0"/>
              <a:cs typeface="Arial" pitchFamily="34" charset="0"/>
            </a:endParaRPr>
          </a:p>
          <a:p>
            <a:pPr lvl="0"/>
            <a:r>
              <a:rPr lang="uk-UA" sz="3200" dirty="0" smtClean="0">
                <a:solidFill>
                  <a:schemeClr val="tx2">
                    <a:lumMod val="75000"/>
                  </a:schemeClr>
                </a:solidFill>
                <a:latin typeface="Arial" pitchFamily="34" charset="0"/>
                <a:cs typeface="Arial" pitchFamily="34" charset="0"/>
              </a:rPr>
              <a:t>символи влади (прапор, булава, печатка, бунчук тощо);</a:t>
            </a:r>
            <a:endParaRPr lang="ru-RU" sz="3200" dirty="0" smtClean="0">
              <a:solidFill>
                <a:schemeClr val="tx2">
                  <a:lumMod val="75000"/>
                </a:schemeClr>
              </a:solidFill>
              <a:latin typeface="Arial" pitchFamily="34" charset="0"/>
              <a:cs typeface="Arial" pitchFamily="34" charset="0"/>
            </a:endParaRPr>
          </a:p>
          <a:p>
            <a:pPr lvl="0"/>
            <a:r>
              <a:rPr lang="uk-UA" sz="3200" dirty="0" smtClean="0">
                <a:solidFill>
                  <a:schemeClr val="tx2">
                    <a:lumMod val="75000"/>
                  </a:schemeClr>
                </a:solidFill>
                <a:latin typeface="Arial" pitchFamily="34" charset="0"/>
                <a:cs typeface="Arial" pitchFamily="34" charset="0"/>
              </a:rPr>
              <a:t>клейноди;</a:t>
            </a:r>
            <a:endParaRPr lang="ru-RU" sz="3200" dirty="0" smtClean="0">
              <a:solidFill>
                <a:schemeClr val="tx2">
                  <a:lumMod val="75000"/>
                </a:schemeClr>
              </a:solidFill>
              <a:latin typeface="Arial" pitchFamily="34" charset="0"/>
              <a:cs typeface="Arial" pitchFamily="34" charset="0"/>
            </a:endParaRPr>
          </a:p>
          <a:p>
            <a:pPr lvl="0"/>
            <a:r>
              <a:rPr lang="uk-UA" sz="3200" dirty="0" smtClean="0">
                <a:solidFill>
                  <a:schemeClr val="tx2">
                    <a:lumMod val="75000"/>
                  </a:schemeClr>
                </a:solidFill>
                <a:latin typeface="Arial" pitchFamily="34" charset="0"/>
                <a:cs typeface="Arial" pitchFamily="34" charset="0"/>
              </a:rPr>
              <a:t>неписане звичаєве право;</a:t>
            </a:r>
            <a:endParaRPr lang="ru-RU" sz="3200" dirty="0" smtClean="0">
              <a:solidFill>
                <a:schemeClr val="tx2">
                  <a:lumMod val="75000"/>
                </a:schemeClr>
              </a:solidFill>
              <a:latin typeface="Arial" pitchFamily="34" charset="0"/>
              <a:cs typeface="Arial" pitchFamily="34" charset="0"/>
            </a:endParaRPr>
          </a:p>
          <a:p>
            <a:pPr lvl="0"/>
            <a:r>
              <a:rPr lang="uk-UA" sz="3200" dirty="0" smtClean="0">
                <a:solidFill>
                  <a:schemeClr val="tx2">
                    <a:lumMod val="75000"/>
                  </a:schemeClr>
                </a:solidFill>
                <a:latin typeface="Arial" pitchFamily="34" charset="0"/>
                <a:cs typeface="Arial" pitchFamily="34" charset="0"/>
              </a:rPr>
              <a:t>військо, що поділялось на 38 куренів (від назви будівель, у яких мешкали козаки).</a:t>
            </a:r>
            <a:endParaRPr lang="ru-RU" sz="3200" dirty="0" smtClean="0">
              <a:solidFill>
                <a:schemeClr val="tx2">
                  <a:lumMod val="75000"/>
                </a:schemeClr>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1052736"/>
            <a:ext cx="8229600" cy="5400600"/>
          </a:xfrm>
        </p:spPr>
        <p:txBody>
          <a:bodyPr>
            <a:normAutofit lnSpcReduction="10000"/>
          </a:bodyPr>
          <a:lstStyle/>
          <a:p>
            <a:pPr>
              <a:buNone/>
            </a:pPr>
            <a:r>
              <a:rPr lang="uk-UA" dirty="0" smtClean="0">
                <a:solidFill>
                  <a:schemeClr val="tx2">
                    <a:lumMod val="75000"/>
                  </a:schemeClr>
                </a:solidFill>
                <a:latin typeface="Arial" pitchFamily="34" charset="0"/>
                <a:cs typeface="Arial" pitchFamily="34" charset="0"/>
              </a:rPr>
              <a:t>Першими визначними подіями, в яких українське козацтво показало  себе потужною суспільною силою, стали селянсько-козацькі повстання 1591-1596 рр.</a:t>
            </a:r>
            <a:endParaRPr lang="ru-RU" dirty="0" smtClean="0">
              <a:solidFill>
                <a:schemeClr val="tx2">
                  <a:lumMod val="75000"/>
                </a:schemeClr>
              </a:solidFill>
              <a:latin typeface="Arial" pitchFamily="34" charset="0"/>
              <a:cs typeface="Arial" pitchFamily="34" charset="0"/>
            </a:endParaRPr>
          </a:p>
          <a:p>
            <a:pPr>
              <a:buNone/>
            </a:pPr>
            <a:r>
              <a:rPr lang="uk-UA" dirty="0" smtClean="0">
                <a:solidFill>
                  <a:schemeClr val="tx2">
                    <a:lumMod val="75000"/>
                  </a:schemeClr>
                </a:solidFill>
                <a:latin typeface="Arial" pitchFamily="34" charset="0"/>
                <a:cs typeface="Arial" pitchFamily="34" charset="0"/>
              </a:rPr>
              <a:t>Повстання К.Косинського 1591-1593 рр. розпочалось захопленням Білої Церкви у відповідь на загарбання Білоцерківським старостою К.Острозьким,  козацьких земель. У 1592-1593 рр. повстанський рух охопив Київське, Волинське, Брацлавське і частково Подільське воєводство. У вирішальній битві поблизу </a:t>
            </a:r>
            <a:r>
              <a:rPr lang="uk-UA" dirty="0" err="1" smtClean="0">
                <a:solidFill>
                  <a:schemeClr val="tx2">
                    <a:lumMod val="75000"/>
                  </a:schemeClr>
                </a:solidFill>
                <a:latin typeface="Arial" pitchFamily="34" charset="0"/>
                <a:cs typeface="Arial" pitchFamily="34" charset="0"/>
              </a:rPr>
              <a:t>м.П'ятка</a:t>
            </a:r>
            <a:r>
              <a:rPr lang="uk-UA" dirty="0" smtClean="0">
                <a:solidFill>
                  <a:schemeClr val="tx2">
                    <a:lumMod val="75000"/>
                  </a:schemeClr>
                </a:solidFill>
                <a:latin typeface="Arial" pitchFamily="34" charset="0"/>
                <a:cs typeface="Arial" pitchFamily="34" charset="0"/>
              </a:rPr>
              <a:t> на Житомирщині, в 1593 році повсталі потерпіли поразку.</a:t>
            </a:r>
            <a:endParaRPr lang="ru-RU" dirty="0">
              <a:solidFill>
                <a:schemeClr val="tx2">
                  <a:lumMod val="75000"/>
                </a:schemeClr>
              </a:solidFill>
              <a:latin typeface="Arial" pitchFamily="34" charset="0"/>
              <a:cs typeface="Arial" pitchFamily="34" charset="0"/>
            </a:endParaRPr>
          </a:p>
        </p:txBody>
      </p:sp>
      <p:sp>
        <p:nvSpPr>
          <p:cNvPr id="3" name="Заголовок 2"/>
          <p:cNvSpPr>
            <a:spLocks noGrp="1"/>
          </p:cNvSpPr>
          <p:nvPr>
            <p:ph type="title"/>
          </p:nvPr>
        </p:nvSpPr>
        <p:spPr/>
        <p:txBody>
          <a:bodyPr>
            <a:normAutofit fontScale="90000"/>
          </a:bodyPr>
          <a:lstStyle/>
          <a:p>
            <a:pPr algn="ctr"/>
            <a:r>
              <a:rPr lang="uk-UA" b="1" dirty="0" smtClean="0">
                <a:solidFill>
                  <a:schemeClr val="tx2">
                    <a:lumMod val="75000"/>
                  </a:schemeClr>
                </a:solidFill>
              </a:rPr>
              <a:t>Перші війни с козаками</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6048672"/>
          </a:xfrm>
        </p:spPr>
        <p:txBody>
          <a:bodyPr>
            <a:noAutofit/>
          </a:bodyPr>
          <a:lstStyle/>
          <a:p>
            <a:pPr>
              <a:buNone/>
            </a:pPr>
            <a:r>
              <a:rPr lang="uk-UA" sz="3200" dirty="0" smtClean="0">
                <a:solidFill>
                  <a:schemeClr val="tx2">
                    <a:lumMod val="75000"/>
                  </a:schemeClr>
                </a:solidFill>
                <a:latin typeface="Arial" pitchFamily="34" charset="0"/>
                <a:cs typeface="Arial" pitchFamily="34" charset="0"/>
              </a:rPr>
              <a:t>Повстання під проводом С.</a:t>
            </a:r>
            <a:r>
              <a:rPr lang="uk-UA" sz="3200" dirty="0" err="1" smtClean="0">
                <a:solidFill>
                  <a:schemeClr val="tx2">
                    <a:lumMod val="75000"/>
                  </a:schemeClr>
                </a:solidFill>
                <a:latin typeface="Arial" pitchFamily="34" charset="0"/>
                <a:cs typeface="Arial" pitchFamily="34" charset="0"/>
              </a:rPr>
              <a:t>Наливайченка</a:t>
            </a:r>
            <a:r>
              <a:rPr lang="uk-UA" sz="3200" dirty="0" smtClean="0">
                <a:solidFill>
                  <a:schemeClr val="tx2">
                    <a:lumMod val="75000"/>
                  </a:schemeClr>
                </a:solidFill>
                <a:latin typeface="Arial" pitchFamily="34" charset="0"/>
                <a:cs typeface="Arial" pitchFamily="34" charset="0"/>
              </a:rPr>
              <a:t> 1594-1596 рр. охопило Київщину, Волинь, Поділля та білоруське Полісся, об’єднавши понад 12 тис. повсталих. Зіткнення з польськими коронними військами в урочищі Гострий камінь  не принесли перемогу жодній зі сторін. Повсталі обрали гетьманом Г.Лободу і рушили до кордону з Росією. В урочищі </a:t>
            </a:r>
            <a:r>
              <a:rPr lang="uk-UA" sz="3200" dirty="0" err="1" smtClean="0">
                <a:solidFill>
                  <a:schemeClr val="tx2">
                    <a:lumMod val="75000"/>
                  </a:schemeClr>
                </a:solidFill>
                <a:latin typeface="Arial" pitchFamily="34" charset="0"/>
                <a:cs typeface="Arial" pitchFamily="34" charset="0"/>
              </a:rPr>
              <a:t>Солониця</a:t>
            </a:r>
            <a:r>
              <a:rPr lang="uk-UA" sz="3200" dirty="0" smtClean="0">
                <a:solidFill>
                  <a:schemeClr val="tx2">
                    <a:lumMod val="75000"/>
                  </a:schemeClr>
                </a:solidFill>
                <a:latin typeface="Arial" pitchFamily="34" charset="0"/>
                <a:cs typeface="Arial" pitchFamily="34" charset="0"/>
              </a:rPr>
              <a:t> поблизу Лубен козацьке військо потрапило в оточення. </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976664"/>
          </a:xfrm>
        </p:spPr>
        <p:txBody>
          <a:bodyPr>
            <a:normAutofit/>
          </a:bodyPr>
          <a:lstStyle/>
          <a:p>
            <a:pPr>
              <a:buNone/>
            </a:pPr>
            <a:r>
              <a:rPr lang="uk-UA" sz="3200" dirty="0" smtClean="0">
                <a:solidFill>
                  <a:schemeClr val="tx2">
                    <a:lumMod val="75000"/>
                  </a:schemeClr>
                </a:solidFill>
                <a:latin typeface="Arial" pitchFamily="34" charset="0"/>
                <a:cs typeface="Arial" pitchFamily="34" charset="0"/>
              </a:rPr>
              <a:t>Лобода загинув у результаті внутрішніх чвар, а козаки після тривалої облоги капітулювали. С.Наливайка відправили до Варшави і після катувань стратили.</a:t>
            </a:r>
            <a:endParaRPr lang="ru-RU" sz="3200" dirty="0" smtClean="0">
              <a:solidFill>
                <a:schemeClr val="tx2">
                  <a:lumMod val="75000"/>
                </a:schemeClr>
              </a:solidFill>
              <a:latin typeface="Arial" pitchFamily="34" charset="0"/>
              <a:cs typeface="Arial" pitchFamily="34" charset="0"/>
            </a:endParaRPr>
          </a:p>
          <a:p>
            <a:pPr>
              <a:buNone/>
            </a:pPr>
            <a:endParaRPr lang="uk-UA"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У 1596 році сейм оголосив про ліквідацію реєстрового війська та конфіскацію майна козаків, однак загроза з боку турок та татар змусила польську шляхту в 1601 році відмінити це рішення. </a:t>
            </a:r>
            <a:endParaRPr lang="ru-RU" sz="3200" dirty="0" smtClean="0">
              <a:solidFill>
                <a:schemeClr val="tx2">
                  <a:lumMod val="75000"/>
                </a:schemeClr>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algn="ctr">
              <a:buNone/>
            </a:pPr>
            <a:r>
              <a:rPr lang="uk-UA" sz="3200" b="1" dirty="0" smtClean="0">
                <a:solidFill>
                  <a:schemeClr val="tx2">
                    <a:lumMod val="75000"/>
                  </a:schemeClr>
                </a:solidFill>
                <a:latin typeface="Arial" pitchFamily="34" charset="0"/>
                <a:cs typeface="Arial" pitchFamily="34" charset="0"/>
              </a:rPr>
              <a:t>Українське військо часів визвольної війни під приводом Б.Хмельницького (1648-1657 рр.)</a:t>
            </a:r>
            <a:endParaRPr lang="ru-RU" sz="3200" dirty="0" smtClean="0">
              <a:solidFill>
                <a:schemeClr val="tx2">
                  <a:lumMod val="75000"/>
                </a:schemeClr>
              </a:solidFill>
              <a:latin typeface="Arial" pitchFamily="34" charset="0"/>
              <a:cs typeface="Arial" pitchFamily="34" charset="0"/>
            </a:endParaRPr>
          </a:p>
          <a:p>
            <a:endParaRPr lang="ru-RU" dirty="0"/>
          </a:p>
        </p:txBody>
      </p:sp>
      <p:sp>
        <p:nvSpPr>
          <p:cNvPr id="3" name="Заголовок 2"/>
          <p:cNvSpPr>
            <a:spLocks noGrp="1"/>
          </p:cNvSpPr>
          <p:nvPr>
            <p:ph type="title"/>
          </p:nvPr>
        </p:nvSpPr>
        <p:spPr/>
        <p:txBody>
          <a:bodyPr/>
          <a:lstStyle/>
          <a:p>
            <a:pPr algn="ctr"/>
            <a:r>
              <a:rPr lang="uk-UA" i="1" dirty="0" smtClean="0">
                <a:solidFill>
                  <a:srgbClr val="00B050"/>
                </a:solidFill>
              </a:rPr>
              <a:t>Четверте навчальне питання</a:t>
            </a:r>
            <a:r>
              <a:rPr lang="uk-UA" i="1" dirty="0" smtClean="0">
                <a:solidFill>
                  <a:schemeClr val="tx2">
                    <a:lumMod val="75000"/>
                  </a:schemeClr>
                </a:solidFill>
              </a:rPr>
              <a:t>.</a:t>
            </a:r>
            <a:r>
              <a:rPr lang="uk-UA" dirty="0" smtClean="0">
                <a:solidFill>
                  <a:schemeClr val="tx2">
                    <a:lumMod val="75000"/>
                  </a:schemeClr>
                </a:solidFill>
              </a:rPr>
              <a:t> </a:t>
            </a:r>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1412776"/>
            <a:ext cx="8229600" cy="5112568"/>
          </a:xfrm>
        </p:spPr>
        <p:txBody>
          <a:bodyPr>
            <a:noAutofit/>
          </a:bodyPr>
          <a:lstStyle/>
          <a:p>
            <a:r>
              <a:rPr lang="uk-UA" sz="3200" dirty="0" smtClean="0">
                <a:solidFill>
                  <a:schemeClr val="tx2">
                    <a:lumMod val="75000"/>
                  </a:schemeClr>
                </a:solidFill>
                <a:latin typeface="Arial" pitchFamily="34" charset="0"/>
                <a:cs typeface="Arial" pitchFamily="34" charset="0"/>
              </a:rPr>
              <a:t>Військо Б. Хмельницького почало формуватися ще навесні 1648 р. Спочатку - до його складу входили запорожці, які підтримали гетьмана. Крім того, він подбав про кінноту, запросивши на допомогу перекопського Тугай-бея. Пізніше до повсталих приєдналися шість реєстрових козацьких полків і драгуни - «кінна піхота».</a:t>
            </a:r>
            <a:endParaRPr lang="ru-RU" sz="3200" dirty="0">
              <a:solidFill>
                <a:schemeClr val="tx2">
                  <a:lumMod val="75000"/>
                </a:schemeClr>
              </a:solidFill>
              <a:latin typeface="Arial" pitchFamily="34" charset="0"/>
              <a:cs typeface="Arial" pitchFamily="34" charset="0"/>
            </a:endParaRPr>
          </a:p>
        </p:txBody>
      </p:sp>
      <p:sp>
        <p:nvSpPr>
          <p:cNvPr id="3" name="Заголовок 2"/>
          <p:cNvSpPr>
            <a:spLocks noGrp="1"/>
          </p:cNvSpPr>
          <p:nvPr>
            <p:ph type="title"/>
          </p:nvPr>
        </p:nvSpPr>
        <p:spPr/>
        <p:txBody>
          <a:bodyPr>
            <a:normAutofit fontScale="90000"/>
          </a:bodyPr>
          <a:lstStyle/>
          <a:p>
            <a:pPr algn="ctr"/>
            <a:r>
              <a:rPr lang="uk-UA" b="1" dirty="0" smtClean="0"/>
              <a:t> </a:t>
            </a:r>
            <a:r>
              <a:rPr lang="ru-RU" dirty="0" smtClean="0"/>
              <a:t/>
            </a:r>
            <a:br>
              <a:rPr lang="ru-RU" dirty="0" smtClean="0"/>
            </a:br>
            <a:r>
              <a:rPr lang="uk-UA" b="1" dirty="0" smtClean="0">
                <a:solidFill>
                  <a:schemeClr val="tx2">
                    <a:lumMod val="75000"/>
                  </a:schemeClr>
                </a:solidFill>
              </a:rPr>
              <a:t>Організація війська</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1124744"/>
            <a:ext cx="8229600" cy="5400600"/>
          </a:xfrm>
        </p:spPr>
        <p:txBody>
          <a:bodyPr>
            <a:normAutofit lnSpcReduction="10000"/>
          </a:bodyPr>
          <a:lstStyle/>
          <a:p>
            <a:pPr marL="432000" lvl="1" indent="0" algn="l">
              <a:buNone/>
            </a:pPr>
            <a:r>
              <a:rPr lang="uk-UA" sz="2800" dirty="0" smtClean="0">
                <a:solidFill>
                  <a:schemeClr val="tx2"/>
                </a:solidFill>
                <a:latin typeface="Arial" pitchFamily="34" charset="0"/>
                <a:cs typeface="Arial" pitchFamily="34" charset="0"/>
              </a:rPr>
              <a:t>1.  Військова історія, її складові частини.</a:t>
            </a:r>
            <a:endParaRPr lang="ru-RU" sz="2800" dirty="0" smtClean="0">
              <a:solidFill>
                <a:schemeClr val="tx2"/>
              </a:solidFill>
              <a:latin typeface="Arial" pitchFamily="34" charset="0"/>
              <a:cs typeface="Arial" pitchFamily="34" charset="0"/>
            </a:endParaRPr>
          </a:p>
          <a:p>
            <a:pPr marL="432000" lvl="1" indent="0" algn="l">
              <a:buNone/>
            </a:pPr>
            <a:r>
              <a:rPr lang="uk-UA" sz="2800" dirty="0" smtClean="0">
                <a:solidFill>
                  <a:schemeClr val="tx2"/>
                </a:solidFill>
                <a:latin typeface="Arial" pitchFamily="34" charset="0"/>
                <a:cs typeface="Arial" pitchFamily="34" charset="0"/>
              </a:rPr>
              <a:t>2. Військове мистецтво давніх слов’ян. Військо Київської Русі та Галицько-Волинської держави, організація і озброєння. Стратегія і тактика дій на суші та на морі.</a:t>
            </a:r>
            <a:endParaRPr lang="ru-RU" sz="2800" dirty="0" smtClean="0">
              <a:solidFill>
                <a:schemeClr val="tx2"/>
              </a:solidFill>
              <a:latin typeface="Arial" pitchFamily="34" charset="0"/>
              <a:cs typeface="Arial" pitchFamily="34" charset="0"/>
            </a:endParaRPr>
          </a:p>
          <a:p>
            <a:pPr marL="432000" lvl="1" indent="0" algn="l">
              <a:buNone/>
            </a:pPr>
            <a:r>
              <a:rPr lang="uk-UA" sz="2800" dirty="0" smtClean="0">
                <a:solidFill>
                  <a:schemeClr val="tx2"/>
                </a:solidFill>
                <a:latin typeface="Arial" pitchFamily="34" charset="0"/>
                <a:cs typeface="Arial" pitchFamily="34" charset="0"/>
              </a:rPr>
              <a:t>3. Організація озброєння і тактика дій козацького війська на суші та на морі.</a:t>
            </a:r>
            <a:endParaRPr lang="ru-RU" sz="2800" dirty="0" smtClean="0">
              <a:solidFill>
                <a:schemeClr val="tx2"/>
              </a:solidFill>
              <a:latin typeface="Arial" pitchFamily="34" charset="0"/>
              <a:cs typeface="Arial" pitchFamily="34" charset="0"/>
            </a:endParaRPr>
          </a:p>
          <a:p>
            <a:pPr marL="432000" lvl="1" indent="0" algn="l">
              <a:buNone/>
            </a:pPr>
            <a:r>
              <a:rPr lang="uk-UA" sz="2800" dirty="0" smtClean="0">
                <a:solidFill>
                  <a:schemeClr val="tx2"/>
                </a:solidFill>
                <a:latin typeface="Arial" pitchFamily="34" charset="0"/>
                <a:cs typeface="Arial" pitchFamily="34" charset="0"/>
              </a:rPr>
              <a:t>4. Українське військо часів визвольної війни під  приводом Б.Хмельницького (1648-1657 рр.).</a:t>
            </a:r>
            <a:endParaRPr lang="ru-RU" sz="2800" dirty="0" smtClean="0">
              <a:solidFill>
                <a:schemeClr val="tx2"/>
              </a:solidFill>
              <a:latin typeface="Arial" pitchFamily="34" charset="0"/>
              <a:cs typeface="Arial" pitchFamily="34" charset="0"/>
            </a:endParaRPr>
          </a:p>
          <a:p>
            <a:pPr marL="432000" lvl="1" indent="0" algn="l">
              <a:buNone/>
            </a:pPr>
            <a:r>
              <a:rPr lang="uk-UA" sz="2800" dirty="0" smtClean="0">
                <a:solidFill>
                  <a:schemeClr val="tx2"/>
                </a:solidFill>
                <a:latin typeface="Arial" pitchFamily="34" charset="0"/>
                <a:cs typeface="Arial" pitchFamily="34" charset="0"/>
              </a:rPr>
              <a:t>5. Військо Гетьманщини, комплектування,    організація, озброєння й військове мистецтво.</a:t>
            </a:r>
            <a:endParaRPr lang="ru-RU" sz="2800" dirty="0" smtClean="0">
              <a:solidFill>
                <a:schemeClr val="tx2"/>
              </a:solidFill>
              <a:latin typeface="Arial" pitchFamily="34" charset="0"/>
              <a:cs typeface="Arial" pitchFamily="34" charset="0"/>
            </a:endParaRPr>
          </a:p>
          <a:p>
            <a:endParaRPr lang="ru-RU" dirty="0"/>
          </a:p>
        </p:txBody>
      </p:sp>
      <p:sp>
        <p:nvSpPr>
          <p:cNvPr id="3" name="Заголовок 2"/>
          <p:cNvSpPr>
            <a:spLocks noGrp="1"/>
          </p:cNvSpPr>
          <p:nvPr>
            <p:ph type="title"/>
          </p:nvPr>
        </p:nvSpPr>
        <p:spPr>
          <a:xfrm>
            <a:off x="457200" y="359465"/>
            <a:ext cx="8229600" cy="621263"/>
          </a:xfrm>
        </p:spPr>
        <p:txBody>
          <a:bodyPr>
            <a:normAutofit fontScale="90000"/>
          </a:bodyPr>
          <a:lstStyle/>
          <a:p>
            <a:pPr algn="ctr"/>
            <a:r>
              <a:rPr lang="uk-UA" b="1" dirty="0" smtClean="0">
                <a:solidFill>
                  <a:schemeClr val="tx2"/>
                </a:solidFill>
              </a:rPr>
              <a:t>Навчальні питання :</a:t>
            </a:r>
            <a:endParaRPr lang="ru-RU" dirty="0">
              <a:solidFill>
                <a:schemeClr val="tx2"/>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120680"/>
          </a:xfrm>
        </p:spPr>
        <p:txBody>
          <a:bodyPr>
            <a:normAutofit lnSpcReduction="10000"/>
          </a:bodyPr>
          <a:lstStyle/>
          <a:p>
            <a:pPr>
              <a:buNone/>
            </a:pPr>
            <a:r>
              <a:rPr lang="uk-UA" sz="3200" dirty="0" smtClean="0">
                <a:solidFill>
                  <a:schemeClr val="tx2">
                    <a:lumMod val="75000"/>
                  </a:schemeClr>
                </a:solidFill>
                <a:latin typeface="Arial" pitchFamily="34" charset="0"/>
                <a:cs typeface="Arial" pitchFamily="34" charset="0"/>
              </a:rPr>
              <a:t>Під час воєнних дій Б. Хмельницький сформував ще декілька реєстрових полків і на 1650 р. їх загальна кількість становила шістнадцять. Відчутну складову становили повсталі селяни та міщани. Загальна чисельність війська, за деякими даними, доходила до 300 тис. осіб. Військо часів Визвольної війни було становим ополченням. Служити в ньому повинен був кожен, хто володів «військовою» землею. Козацтво не сплачувало ніяких інших податків, окрім одного - «податку кров'ю». </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5721499"/>
          </a:xfrm>
        </p:spPr>
        <p:txBody>
          <a:bodyPr>
            <a:normAutofit/>
          </a:bodyPr>
          <a:lstStyle/>
          <a:p>
            <a:pPr>
              <a:buNone/>
            </a:pPr>
            <a:endParaRPr lang="uk-UA" sz="3200" dirty="0" smtClean="0">
              <a:solidFill>
                <a:schemeClr val="tx2">
                  <a:lumMod val="75000"/>
                </a:schemeClr>
              </a:solidFill>
            </a:endParaRPr>
          </a:p>
          <a:p>
            <a:pPr>
              <a:buNone/>
            </a:pPr>
            <a:r>
              <a:rPr lang="uk-UA" sz="3200" dirty="0" smtClean="0">
                <a:solidFill>
                  <a:schemeClr val="tx2">
                    <a:lumMod val="75000"/>
                  </a:schemeClr>
                </a:solidFill>
              </a:rPr>
              <a:t>Ополчення формувалося за територіальним принципом, поділяючись при цьому на полки (адміністративно-територіальні та військові одиниці). Кількість полків у різні часи змінювалася й залежала від кордонів запорозьких «вольностей», внутрішнього поділу, особливостей формування. Тому і їх чисельність також не була сталою. </a:t>
            </a:r>
            <a:endParaRPr lang="ru-RU" sz="3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836712"/>
            <a:ext cx="8229600" cy="5544616"/>
          </a:xfrm>
        </p:spPr>
        <p:txBody>
          <a:bodyPr>
            <a:normAutofit lnSpcReduction="10000"/>
          </a:bodyPr>
          <a:lstStyle/>
          <a:p>
            <a:pPr>
              <a:buNone/>
            </a:pPr>
            <a:r>
              <a:rPr lang="uk-UA" sz="3200" dirty="0" smtClean="0">
                <a:solidFill>
                  <a:schemeClr val="tx2">
                    <a:lumMod val="75000"/>
                  </a:schemeClr>
                </a:solidFill>
                <a:latin typeface="Arial" pitchFamily="34" charset="0"/>
                <a:cs typeface="Arial" pitchFamily="34" charset="0"/>
              </a:rPr>
              <a:t>Головну роль відігравала вогнепальна зброя, що, також впливало на розвиток тактики. Козаки застосовували поширені на той час в Європі мушкети полегшеного типу з ударно-кремінними замками. </a:t>
            </a:r>
          </a:p>
          <a:p>
            <a:pPr>
              <a:buNone/>
            </a:pPr>
            <a:r>
              <a:rPr lang="uk-UA" sz="3200" dirty="0" smtClean="0">
                <a:solidFill>
                  <a:schemeClr val="tx2">
                    <a:lumMod val="75000"/>
                  </a:schemeClr>
                </a:solidFill>
                <a:latin typeface="Arial" pitchFamily="34" charset="0"/>
                <a:cs typeface="Arial" pitchFamily="34" charset="0"/>
              </a:rPr>
              <a:t>До кінця XVII ст. козацтво використовувало лук і стріли. Серед холодної зброї слід виділити шаблі (угорсько-польського типу й так звані «</a:t>
            </a:r>
            <a:r>
              <a:rPr lang="uk-UA" sz="3200" dirty="0" err="1" smtClean="0">
                <a:solidFill>
                  <a:schemeClr val="tx2">
                    <a:lumMod val="75000"/>
                  </a:schemeClr>
                </a:solidFill>
                <a:latin typeface="Arial" pitchFamily="34" charset="0"/>
                <a:cs typeface="Arial" pitchFamily="34" charset="0"/>
              </a:rPr>
              <a:t>ординки</a:t>
            </a:r>
            <a:r>
              <a:rPr lang="uk-UA" sz="3200" dirty="0" smtClean="0">
                <a:solidFill>
                  <a:schemeClr val="tx2">
                    <a:lumMod val="75000"/>
                  </a:schemeClr>
                </a:solidFill>
                <a:latin typeface="Arial" pitchFamily="34" charset="0"/>
                <a:cs typeface="Arial" pitchFamily="34" charset="0"/>
              </a:rPr>
              <a:t>»), списи та різноманітні види ножів.</a:t>
            </a:r>
            <a:endParaRPr lang="ru-RU" sz="3200" dirty="0" smtClean="0">
              <a:solidFill>
                <a:schemeClr val="tx2">
                  <a:lumMod val="75000"/>
                </a:schemeClr>
              </a:solidFill>
              <a:latin typeface="Arial" pitchFamily="34" charset="0"/>
              <a:cs typeface="Arial" pitchFamily="34" charset="0"/>
            </a:endParaRPr>
          </a:p>
          <a:p>
            <a:pPr>
              <a:buNone/>
            </a:pP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6048672"/>
          </a:xfrm>
        </p:spPr>
        <p:txBody>
          <a:bodyPr>
            <a:normAutofit lnSpcReduction="10000"/>
          </a:bodyPr>
          <a:lstStyle/>
          <a:p>
            <a:pPr>
              <a:buNone/>
            </a:pPr>
            <a:r>
              <a:rPr lang="uk-UA" sz="3200" dirty="0" smtClean="0">
                <a:solidFill>
                  <a:schemeClr val="tx2">
                    <a:lumMod val="75000"/>
                  </a:schemeClr>
                </a:solidFill>
                <a:latin typeface="Arial" pitchFamily="34" charset="0"/>
                <a:cs typeface="Arial" pitchFamily="34" charset="0"/>
              </a:rPr>
              <a:t>Козацька піхота часів Визвольної війни під приводом Б. Хмельницького, як і раніше, за своєю кількістю значно переважала кінноту та була головною у війську. Наприклад, під Берестечком піхота - 9000 осіб, кіннота - 1200. Водночас польська армія там мала 8609 осіб піхоти та 16534 - кінноти. Нижчий рівень підготовки козацької кавалерії, порівняно з регулярною польською, змусив Б. Хмельницького звернутися по допомогу до татар. Але з часом роль козацької кінноти посилювалась. </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5721499"/>
          </a:xfrm>
        </p:spPr>
        <p:txBody>
          <a:bodyPr>
            <a:noAutofit/>
          </a:bodyPr>
          <a:lstStyle/>
          <a:p>
            <a:pPr>
              <a:buNone/>
            </a:pPr>
            <a:r>
              <a:rPr lang="uk-UA" sz="3200" dirty="0" smtClean="0">
                <a:solidFill>
                  <a:schemeClr val="tx2">
                    <a:lumMod val="75000"/>
                  </a:schemeClr>
                </a:solidFill>
                <a:latin typeface="Arial" pitchFamily="34" charset="0"/>
                <a:cs typeface="Arial" pitchFamily="34" charset="0"/>
              </a:rPr>
              <a:t>Гетьман поставив завдання перед старшиною організувати боєздатну артилерію. І вже на кінець 1648 р., за підрахунками І. П. Крип'якевича, у війську нараховувалося понад 200 гармат. Калібр козацької артилерії коливався від 0,5 до 48 фунтів залежно від ваги ядра. Скорострільність 48-фунтової гармати досягала 8 пострілів за 1 год., дальність враження - 1500 метрів. </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251520" y="332656"/>
            <a:ext cx="8640960" cy="6048672"/>
          </a:xfrm>
        </p:spPr>
        <p:txBody>
          <a:bodyPr>
            <a:noAutofit/>
          </a:bodyPr>
          <a:lstStyle/>
          <a:p>
            <a:pPr>
              <a:buNone/>
            </a:pPr>
            <a:r>
              <a:rPr lang="uk-UA" sz="3200" dirty="0" smtClean="0">
                <a:solidFill>
                  <a:schemeClr val="tx2">
                    <a:lumMod val="75000"/>
                  </a:schemeClr>
                </a:solidFill>
                <a:latin typeface="Arial" pitchFamily="34" charset="0"/>
                <a:cs typeface="Arial" pitchFamily="34" charset="0"/>
              </a:rPr>
              <a:t>Завдання козацької артилерії полягало в тому, аби інтенсивним вогнем розірвати його укріплення, дати можливість увірватися туди піхоті, яка розпочинала рукопашний бій.</a:t>
            </a:r>
            <a:endParaRPr lang="ru-RU"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Під час Визвольної війни під приводом        Б. Хмельницького активно діяв і козацький флот. Після захоплення Кодака навесні 1648 р. біля нього збудували пристань для флотилії, що у 1649 р. нараховувала 300 суден, але гетьман розпорядився підготувати ще 200. </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23528" y="404664"/>
            <a:ext cx="8496944" cy="5976664"/>
          </a:xfrm>
        </p:spPr>
        <p:txBody>
          <a:bodyPr>
            <a:noAutofit/>
          </a:bodyPr>
          <a:lstStyle/>
          <a:p>
            <a:pPr>
              <a:buNone/>
            </a:pPr>
            <a:r>
              <a:rPr lang="uk-UA" sz="3200" dirty="0" smtClean="0">
                <a:solidFill>
                  <a:schemeClr val="tx2">
                    <a:lumMod val="75000"/>
                  </a:schemeClr>
                </a:solidFill>
                <a:latin typeface="Arial" pitchFamily="34" charset="0"/>
                <a:cs typeface="Arial" pitchFamily="34" charset="0"/>
              </a:rPr>
              <a:t>Гетьман планував використовувати чайки в Польщі, на Віслі. Водночас припинялися морські походи проти Криму - (до 1654 р.), що виступив союзником Б. Хмельницького.</a:t>
            </a:r>
            <a:endParaRPr lang="ru-RU" sz="3200" dirty="0" smtClean="0">
              <a:solidFill>
                <a:schemeClr val="tx2">
                  <a:lumMod val="75000"/>
                </a:schemeClr>
              </a:solidFill>
              <a:latin typeface="Arial" pitchFamily="34" charset="0"/>
              <a:cs typeface="Arial" pitchFamily="34" charset="0"/>
            </a:endParaRPr>
          </a:p>
          <a:p>
            <a:pPr>
              <a:buNone/>
            </a:pPr>
            <a:endParaRPr lang="uk-UA"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У 1651 р. козаки за допомогою своїх суден намагалися відбити Київ у </a:t>
            </a:r>
            <a:r>
              <a:rPr lang="uk-UA" sz="3200" dirty="0" err="1" smtClean="0">
                <a:solidFill>
                  <a:schemeClr val="tx2">
                    <a:lumMod val="75000"/>
                  </a:schemeClr>
                </a:solidFill>
                <a:latin typeface="Arial" pitchFamily="34" charset="0"/>
                <a:cs typeface="Arial" pitchFamily="34" charset="0"/>
              </a:rPr>
              <a:t>Януша</a:t>
            </a:r>
            <a:r>
              <a:rPr lang="uk-UA" sz="3200" dirty="0" smtClean="0">
                <a:solidFill>
                  <a:schemeClr val="tx2">
                    <a:lumMod val="75000"/>
                  </a:schemeClr>
                </a:solidFill>
                <a:latin typeface="Arial" pitchFamily="34" charset="0"/>
                <a:cs typeface="Arial" pitchFamily="34" charset="0"/>
              </a:rPr>
              <a:t> </a:t>
            </a:r>
            <a:r>
              <a:rPr lang="uk-UA" sz="3200" dirty="0" err="1" smtClean="0">
                <a:solidFill>
                  <a:schemeClr val="tx2">
                    <a:lumMod val="75000"/>
                  </a:schemeClr>
                </a:solidFill>
                <a:latin typeface="Arial" pitchFamily="34" charset="0"/>
                <a:cs typeface="Arial" pitchFamily="34" charset="0"/>
              </a:rPr>
              <a:t>Радзивілла</a:t>
            </a:r>
            <a:r>
              <a:rPr lang="uk-UA" sz="3200" dirty="0" smtClean="0">
                <a:solidFill>
                  <a:schemeClr val="tx2">
                    <a:lumMod val="75000"/>
                  </a:schemeClr>
                </a:solidFill>
                <a:latin typeface="Arial" pitchFamily="34" charset="0"/>
                <a:cs typeface="Arial" pitchFamily="34" charset="0"/>
              </a:rPr>
              <a:t>. По річках підвозили амуніцію, боєприпаси, людей тощо.</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5721499"/>
          </a:xfrm>
        </p:spPr>
        <p:txBody>
          <a:bodyPr>
            <a:noAutofit/>
          </a:bodyPr>
          <a:lstStyle/>
          <a:p>
            <a:pPr>
              <a:buNone/>
            </a:pPr>
            <a:r>
              <a:rPr lang="uk-UA" sz="3200" dirty="0" smtClean="0">
                <a:latin typeface="Arial" pitchFamily="34" charset="0"/>
                <a:cs typeface="Arial" pitchFamily="34" charset="0"/>
              </a:rPr>
              <a:t> </a:t>
            </a:r>
            <a:r>
              <a:rPr lang="uk-UA" sz="3200" dirty="0" smtClean="0">
                <a:solidFill>
                  <a:schemeClr val="tx2">
                    <a:lumMod val="75000"/>
                  </a:schemeClr>
                </a:solidFill>
                <a:latin typeface="Arial" pitchFamily="34" charset="0"/>
                <a:cs typeface="Arial" pitchFamily="34" charset="0"/>
              </a:rPr>
              <a:t>Після Переяславської угоди головним завданням козацького флоту стали дії в тилу татар із метою недопущення їх виступу на боці Речі Посполитої.</a:t>
            </a:r>
            <a:r>
              <a:rPr lang="uk-UA" sz="3200" dirty="0" smtClean="0">
                <a:solidFill>
                  <a:schemeClr val="tx2">
                    <a:lumMod val="75000"/>
                  </a:schemeClr>
                </a:solidFill>
              </a:rPr>
              <a:t> </a:t>
            </a:r>
          </a:p>
          <a:p>
            <a:pPr>
              <a:buNone/>
            </a:pPr>
            <a:r>
              <a:rPr lang="uk-UA" sz="3200" dirty="0" smtClean="0">
                <a:solidFill>
                  <a:schemeClr val="tx2">
                    <a:lumMod val="75000"/>
                  </a:schemeClr>
                </a:solidFill>
                <a:latin typeface="Arial" pitchFamily="34" charset="0"/>
                <a:cs typeface="Arial" pitchFamily="34" charset="0"/>
              </a:rPr>
              <a:t>У 1648 р. досяг високого рівня рівень польової фортифікації, а саме використання козаками табору з возів та різних земляних укріплень. І цей досвід широко використовувався під час визвольної війни. </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normAutofit/>
          </a:bodyPr>
          <a:lstStyle/>
          <a:p>
            <a:pPr>
              <a:buNone/>
            </a:pPr>
            <a:r>
              <a:rPr lang="uk-UA" sz="3200" dirty="0" smtClean="0">
                <a:solidFill>
                  <a:schemeClr val="tx2">
                    <a:lumMod val="75000"/>
                  </a:schemeClr>
                </a:solidFill>
                <a:latin typeface="Arial" pitchFamily="34" charset="0"/>
                <a:cs typeface="Arial" pitchFamily="34" charset="0"/>
              </a:rPr>
              <a:t>Тактичне мистецтво козацтва було тісно спорідненим, з одного боку, із польськими, а з іншого - з татарськими та турецькими традиціями. Проте суттєві зміни відбулися в оперативно-стратегічній царині.</a:t>
            </a:r>
            <a:endParaRPr lang="ru-RU" sz="3200" dirty="0">
              <a:solidFill>
                <a:schemeClr val="tx2">
                  <a:lumMod val="75000"/>
                </a:schemeClr>
              </a:solidFill>
              <a:latin typeface="Arial" pitchFamily="34" charset="0"/>
              <a:cs typeface="Arial" pitchFamily="34" charset="0"/>
            </a:endParaRPr>
          </a:p>
        </p:txBody>
      </p:sp>
      <p:sp>
        <p:nvSpPr>
          <p:cNvPr id="3" name="Заголовок 2"/>
          <p:cNvSpPr>
            <a:spLocks noGrp="1"/>
          </p:cNvSpPr>
          <p:nvPr>
            <p:ph type="title"/>
          </p:nvPr>
        </p:nvSpPr>
        <p:spPr/>
        <p:txBody>
          <a:bodyPr>
            <a:normAutofit fontScale="90000"/>
          </a:bodyPr>
          <a:lstStyle/>
          <a:p>
            <a:pPr algn="ctr"/>
            <a:r>
              <a:rPr lang="uk-UA" b="1" dirty="0" smtClean="0">
                <a:solidFill>
                  <a:schemeClr val="tx2">
                    <a:lumMod val="75000"/>
                  </a:schemeClr>
                </a:solidFill>
              </a:rPr>
              <a:t>Військове мистецтво</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5904656"/>
          </a:xfrm>
        </p:spPr>
        <p:txBody>
          <a:bodyPr>
            <a:noAutofit/>
          </a:bodyPr>
          <a:lstStyle/>
          <a:p>
            <a:pPr>
              <a:buNone/>
            </a:pPr>
            <a:r>
              <a:rPr lang="uk-UA" sz="3200" dirty="0" smtClean="0">
                <a:solidFill>
                  <a:schemeClr val="tx2">
                    <a:lumMod val="75000"/>
                  </a:schemeClr>
                </a:solidFill>
                <a:latin typeface="Arial" pitchFamily="34" charset="0"/>
                <a:cs typeface="Arial" pitchFamily="34" charset="0"/>
              </a:rPr>
              <a:t>Головним завданням гетьман уважав розгром основних сил ворога, і тож не використовував тактику тривалої оборони. Він блокував ворожі міста, фортеці невеликими відділами свого війська та залишав їх у тилу, а сам з основними силами рухався назустріч головним силам противника. Саме так він діяв у 1648 р., коли залишив позаду </a:t>
            </a:r>
            <a:r>
              <a:rPr lang="uk-UA" sz="3200" dirty="0" err="1" smtClean="0">
                <a:solidFill>
                  <a:schemeClr val="tx2">
                    <a:lumMod val="75000"/>
                  </a:schemeClr>
                </a:solidFill>
                <a:latin typeface="Arial" pitchFamily="34" charset="0"/>
                <a:cs typeface="Arial" pitchFamily="34" charset="0"/>
              </a:rPr>
              <a:t>нездобутий</a:t>
            </a:r>
            <a:r>
              <a:rPr lang="uk-UA" sz="3200" dirty="0" smtClean="0">
                <a:solidFill>
                  <a:schemeClr val="tx2">
                    <a:lumMod val="75000"/>
                  </a:schemeClr>
                </a:solidFill>
                <a:latin typeface="Arial" pitchFamily="34" charset="0"/>
                <a:cs typeface="Arial" pitchFamily="34" charset="0"/>
              </a:rPr>
              <a:t> Кодак і ряд замків на кордоні з Литвою.</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a:buNone/>
            </a:pPr>
            <a:endParaRPr lang="uk-UA" b="1" dirty="0" smtClean="0"/>
          </a:p>
          <a:p>
            <a:pPr>
              <a:buNone/>
            </a:pPr>
            <a:endParaRPr lang="uk-UA" b="1" dirty="0" smtClean="0"/>
          </a:p>
          <a:p>
            <a:pPr>
              <a:buNone/>
            </a:pPr>
            <a:r>
              <a:rPr lang="uk-UA" sz="3200" b="1" dirty="0" smtClean="0">
                <a:solidFill>
                  <a:schemeClr val="tx2"/>
                </a:solidFill>
                <a:latin typeface="Arial" pitchFamily="34" charset="0"/>
                <a:cs typeface="Arial" pitchFamily="34" charset="0"/>
              </a:rPr>
              <a:t>Військова історія, її складові частини. </a:t>
            </a:r>
            <a:endParaRPr lang="ru-RU" sz="3200" dirty="0" smtClean="0">
              <a:solidFill>
                <a:schemeClr val="tx2"/>
              </a:solidFill>
              <a:latin typeface="Arial" pitchFamily="34" charset="0"/>
              <a:cs typeface="Arial" pitchFamily="34" charset="0"/>
            </a:endParaRPr>
          </a:p>
          <a:p>
            <a:endParaRPr lang="ru-RU" dirty="0"/>
          </a:p>
        </p:txBody>
      </p:sp>
      <p:sp>
        <p:nvSpPr>
          <p:cNvPr id="3" name="Заголовок 2"/>
          <p:cNvSpPr>
            <a:spLocks noGrp="1"/>
          </p:cNvSpPr>
          <p:nvPr>
            <p:ph type="title"/>
          </p:nvPr>
        </p:nvSpPr>
        <p:spPr/>
        <p:txBody>
          <a:bodyPr/>
          <a:lstStyle/>
          <a:p>
            <a:pPr algn="ctr"/>
            <a:r>
              <a:rPr lang="uk-UA" i="1" dirty="0" smtClean="0">
                <a:solidFill>
                  <a:srgbClr val="00B050"/>
                </a:solidFill>
              </a:rPr>
              <a:t>Перше навчальне питання</a:t>
            </a:r>
            <a:r>
              <a:rPr lang="uk-UA" i="1" dirty="0" smtClean="0">
                <a:solidFill>
                  <a:schemeClr val="tx2"/>
                </a:solidFill>
              </a:rPr>
              <a:t>.</a:t>
            </a:r>
            <a:r>
              <a:rPr lang="uk-UA" dirty="0" smtClean="0">
                <a:solidFill>
                  <a:schemeClr val="tx2"/>
                </a:solidFill>
              </a:rPr>
              <a:t> </a:t>
            </a:r>
            <a:endParaRPr lang="ru-RU" dirty="0">
              <a:solidFill>
                <a:schemeClr val="tx2"/>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192688"/>
          </a:xfrm>
        </p:spPr>
        <p:txBody>
          <a:bodyPr>
            <a:noAutofit/>
          </a:bodyPr>
          <a:lstStyle/>
          <a:p>
            <a:pPr>
              <a:buNone/>
            </a:pPr>
            <a:r>
              <a:rPr lang="uk-UA" sz="3200" dirty="0" smtClean="0">
                <a:solidFill>
                  <a:schemeClr val="tx2">
                    <a:lumMod val="75000"/>
                  </a:schemeClr>
                </a:solidFill>
                <a:latin typeface="Arial" pitchFamily="34" charset="0"/>
                <a:cs typeface="Arial" pitchFamily="34" charset="0"/>
              </a:rPr>
              <a:t>На марші козацькі війська рухались із максимально можливою швидкістю. Насипали вали, При цьому кіннота наступала по фронту противника при підтримці гармат та піхоти, як обстрілювали ворога з флангів. Уміло використовував Б. Хмельницький резерви, які вводив у бій лише у вирішальні моменти. Застосовувались охоплення противника, засідки, блокування комунікацій.</a:t>
            </a:r>
            <a:endParaRPr lang="ru-RU" sz="3200" dirty="0" smtClean="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normAutofit/>
          </a:bodyPr>
          <a:lstStyle/>
          <a:p>
            <a:pPr>
              <a:buNone/>
            </a:pPr>
            <a:r>
              <a:rPr lang="uk-UA" sz="3200" dirty="0" smtClean="0">
                <a:solidFill>
                  <a:schemeClr val="tx2">
                    <a:lumMod val="75000"/>
                  </a:schemeClr>
                </a:solidFill>
                <a:latin typeface="Arial" pitchFamily="34" charset="0"/>
                <a:cs typeface="Arial" pitchFamily="34" charset="0"/>
              </a:rPr>
              <a:t>Під час реорганізації артилерії Б. Хмельницький виділив її окремий рід військ, з яких проглядався весь  польський табір.  </a:t>
            </a:r>
            <a:endParaRPr lang="ru-RU" sz="3200" dirty="0" smtClean="0">
              <a:solidFill>
                <a:schemeClr val="tx2">
                  <a:lumMod val="75000"/>
                </a:schemeClr>
              </a:solidFill>
              <a:latin typeface="Arial" pitchFamily="34" charset="0"/>
              <a:cs typeface="Arial" pitchFamily="34" charset="0"/>
            </a:endParaRPr>
          </a:p>
          <a:p>
            <a:pPr>
              <a:buNone/>
            </a:pPr>
            <a:endParaRPr lang="uk-UA"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Започаткував гетьман і створення регулярних підрозділів, які відзначалися постійною боєготовністю. У цьому найманому війську служили українці, татари, серби, молдавани, німці.</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algn="ctr">
              <a:buNone/>
            </a:pPr>
            <a:r>
              <a:rPr lang="uk-UA" sz="3200" b="1" dirty="0" smtClean="0">
                <a:solidFill>
                  <a:schemeClr val="tx2">
                    <a:lumMod val="75000"/>
                  </a:schemeClr>
                </a:solidFill>
                <a:latin typeface="Arial" pitchFamily="34" charset="0"/>
                <a:cs typeface="Arial" pitchFamily="34" charset="0"/>
              </a:rPr>
              <a:t>Військо </a:t>
            </a:r>
            <a:r>
              <a:rPr lang="uk-UA" sz="3200" b="1" dirty="0" smtClean="0">
                <a:solidFill>
                  <a:schemeClr val="tx2">
                    <a:lumMod val="75000"/>
                  </a:schemeClr>
                </a:solidFill>
                <a:latin typeface="Arial" pitchFamily="34" charset="0"/>
                <a:cs typeface="Arial" pitchFamily="34" charset="0"/>
              </a:rPr>
              <a:t>Гетьманщини, комплектування, організація, озброєння й військове мистецтво</a:t>
            </a:r>
            <a:endParaRPr lang="ru-RU" sz="3200" dirty="0" smtClean="0">
              <a:solidFill>
                <a:schemeClr val="tx2">
                  <a:lumMod val="75000"/>
                </a:schemeClr>
              </a:solidFill>
              <a:latin typeface="Arial" pitchFamily="34" charset="0"/>
              <a:cs typeface="Arial" pitchFamily="34" charset="0"/>
            </a:endParaRPr>
          </a:p>
          <a:p>
            <a:endParaRPr lang="ru-RU" dirty="0"/>
          </a:p>
        </p:txBody>
      </p:sp>
      <p:sp>
        <p:nvSpPr>
          <p:cNvPr id="3" name="Заголовок 2"/>
          <p:cNvSpPr>
            <a:spLocks noGrp="1"/>
          </p:cNvSpPr>
          <p:nvPr>
            <p:ph type="title"/>
          </p:nvPr>
        </p:nvSpPr>
        <p:spPr/>
        <p:txBody>
          <a:bodyPr/>
          <a:lstStyle/>
          <a:p>
            <a:pPr algn="ctr"/>
            <a:r>
              <a:rPr lang="uk-UA" i="1" dirty="0" smtClean="0">
                <a:solidFill>
                  <a:srgbClr val="00B050"/>
                </a:solidFill>
              </a:rPr>
              <a:t>П’яте навчальне </a:t>
            </a:r>
            <a:r>
              <a:rPr lang="uk-UA" i="1" dirty="0" smtClean="0">
                <a:solidFill>
                  <a:srgbClr val="00B050"/>
                </a:solidFill>
              </a:rPr>
              <a:t>питання</a:t>
            </a:r>
            <a:endParaRPr lang="ru-RU" dirty="0">
              <a:solidFill>
                <a:srgbClr val="00B050"/>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normAutofit/>
          </a:bodyPr>
          <a:lstStyle/>
          <a:p>
            <a:pPr>
              <a:buNone/>
            </a:pPr>
            <a:r>
              <a:rPr lang="uk-UA" sz="3200" dirty="0" smtClean="0">
                <a:solidFill>
                  <a:schemeClr val="tx2">
                    <a:lumMod val="75000"/>
                  </a:schemeClr>
                </a:solidFill>
                <a:latin typeface="Arial" pitchFamily="34" charset="0"/>
                <a:cs typeface="Arial" pitchFamily="34" charset="0"/>
              </a:rPr>
              <a:t>Внаслідок воєнного втручання сусідніх держав козацьке військо зазнало глибокої кризи. У 1686 р. Україну поділили Росія та Польща. Раніше польський сейм погодився на відродження полково-сотенної територіальної військової організації козацтва на Правобережжі.</a:t>
            </a:r>
            <a:endParaRPr lang="ru-RU" sz="3200" dirty="0">
              <a:solidFill>
                <a:schemeClr val="tx2">
                  <a:lumMod val="75000"/>
                </a:schemeClr>
              </a:solidFill>
              <a:latin typeface="Arial" pitchFamily="34" charset="0"/>
              <a:cs typeface="Arial" pitchFamily="34" charset="0"/>
            </a:endParaRPr>
          </a:p>
        </p:txBody>
      </p:sp>
      <p:sp>
        <p:nvSpPr>
          <p:cNvPr id="3" name="Заголовок 2"/>
          <p:cNvSpPr>
            <a:spLocks noGrp="1"/>
          </p:cNvSpPr>
          <p:nvPr>
            <p:ph type="title"/>
          </p:nvPr>
        </p:nvSpPr>
        <p:spPr>
          <a:xfrm>
            <a:off x="457200" y="359464"/>
            <a:ext cx="8229600" cy="1485359"/>
          </a:xfrm>
        </p:spPr>
        <p:txBody>
          <a:bodyPr>
            <a:normAutofit fontScale="90000"/>
          </a:bodyPr>
          <a:lstStyle/>
          <a:p>
            <a:pPr algn="ctr"/>
            <a:r>
              <a:rPr lang="uk-UA" b="1" dirty="0" smtClean="0">
                <a:solidFill>
                  <a:schemeClr val="tx2">
                    <a:lumMod val="75000"/>
                  </a:schemeClr>
                </a:solidFill>
              </a:rPr>
              <a:t>Комплектування та мобілізація козацького війська </a:t>
            </a:r>
            <a:r>
              <a:rPr lang="uk-UA" b="1" dirty="0" smtClean="0">
                <a:solidFill>
                  <a:schemeClr val="tx2">
                    <a:lumMod val="75000"/>
                  </a:schemeClr>
                </a:solidFill>
              </a:rPr>
              <a:t>Гетьманщини</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67544" y="332656"/>
            <a:ext cx="8229600" cy="6120680"/>
          </a:xfrm>
        </p:spPr>
        <p:txBody>
          <a:bodyPr>
            <a:noAutofit/>
          </a:bodyPr>
          <a:lstStyle/>
          <a:p>
            <a:pPr>
              <a:buNone/>
            </a:pPr>
            <a:r>
              <a:rPr lang="uk-UA" sz="3200" dirty="0" smtClean="0">
                <a:solidFill>
                  <a:schemeClr val="tx2">
                    <a:lumMod val="75000"/>
                  </a:schemeClr>
                </a:solidFill>
                <a:latin typeface="Arial" pitchFamily="34" charset="0"/>
                <a:cs typeface="Arial" pitchFamily="34" charset="0"/>
              </a:rPr>
              <a:t>Було сформовано козацькі полки: Білоцерківський, Чигиринський, Богуславський, Уманський, Корсунський, Брацлавський та </a:t>
            </a:r>
            <a:r>
              <a:rPr lang="uk-UA" sz="3200" dirty="0" err="1" smtClean="0">
                <a:solidFill>
                  <a:schemeClr val="tx2">
                    <a:lumMod val="75000"/>
                  </a:schemeClr>
                </a:solidFill>
                <a:latin typeface="Arial" pitchFamily="34" charset="0"/>
                <a:cs typeface="Arial" pitchFamily="34" charset="0"/>
              </a:rPr>
              <a:t>Могилівський</a:t>
            </a:r>
            <a:r>
              <a:rPr lang="uk-UA" sz="3200" dirty="0" smtClean="0">
                <a:solidFill>
                  <a:schemeClr val="tx2">
                    <a:lumMod val="75000"/>
                  </a:schemeClr>
                </a:solidFill>
                <a:latin typeface="Arial" pitchFamily="34" charset="0"/>
                <a:cs typeface="Arial" pitchFamily="34" charset="0"/>
              </a:rPr>
              <a:t>. </a:t>
            </a:r>
            <a:endParaRPr lang="en-US"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Гетьманом </a:t>
            </a:r>
            <a:r>
              <a:rPr lang="uk-UA" sz="3200" dirty="0" smtClean="0">
                <a:solidFill>
                  <a:schemeClr val="tx2">
                    <a:lumMod val="75000"/>
                  </a:schemeClr>
                </a:solidFill>
                <a:latin typeface="Arial" pitchFamily="34" charset="0"/>
                <a:cs typeface="Arial" pitchFamily="34" charset="0"/>
              </a:rPr>
              <a:t>призначено А. Могилу, а наказним - С. Самуся. Полково-сотенний устрій на Правобережжі проіснував до 1714 р., коли він був скасований польським урядом. У 1742 р. його було відновлено, а 1752 р. остаточно ліквідовано.</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548680"/>
            <a:ext cx="8229600" cy="5577483"/>
          </a:xfrm>
        </p:spPr>
        <p:txBody>
          <a:bodyPr/>
          <a:lstStyle/>
          <a:p>
            <a:pPr>
              <a:buNone/>
            </a:pPr>
            <a:endParaRPr lang="en-US"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Слід </a:t>
            </a:r>
            <a:r>
              <a:rPr lang="uk-UA" sz="3200" dirty="0" smtClean="0">
                <a:solidFill>
                  <a:schemeClr val="tx2">
                    <a:lumMod val="75000"/>
                  </a:schemeClr>
                </a:solidFill>
                <a:latin typeface="Arial" pitchFamily="34" charset="0"/>
                <a:cs typeface="Arial" pitchFamily="34" charset="0"/>
              </a:rPr>
              <a:t>зазначити, що, перебуваючи у складі Російської імперії на засадах автономії, козацька держава не мала власної воєнної доктрини, а козацьке військо було зорієнтоване на постійну боєготовність та наступальний характер бойових дій, згідно із загарбницькою політикою Петербурга.</a:t>
            </a:r>
            <a:endParaRPr lang="ru-RU" sz="3200" dirty="0" smtClean="0">
              <a:solidFill>
                <a:schemeClr val="tx2">
                  <a:lumMod val="75000"/>
                </a:schemeClr>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192688"/>
          </a:xfrm>
        </p:spPr>
        <p:txBody>
          <a:bodyPr>
            <a:normAutofit lnSpcReduction="10000"/>
          </a:bodyPr>
          <a:lstStyle/>
          <a:p>
            <a:pPr>
              <a:buNone/>
            </a:pPr>
            <a:r>
              <a:rPr lang="uk-UA" sz="3200" dirty="0" smtClean="0">
                <a:solidFill>
                  <a:schemeClr val="tx2">
                    <a:lumMod val="75000"/>
                  </a:schemeClr>
                </a:solidFill>
                <a:latin typeface="Arial" pitchFamily="34" charset="0"/>
                <a:cs typeface="Arial" pitchFamily="34" charset="0"/>
              </a:rPr>
              <a:t>Запровадження 1722 р. Малоросійської колегії, що складалася з шести штаб-офіцерів (командирів розташованих на Лівобережжі царських полків) ще більше посилило контроль над козацьким військом. Ситуація ускладнилася за правління Анни </a:t>
            </a:r>
            <a:r>
              <a:rPr lang="uk-UA" sz="3200" dirty="0" err="1" smtClean="0">
                <a:solidFill>
                  <a:schemeClr val="tx2">
                    <a:lumMod val="75000"/>
                  </a:schemeClr>
                </a:solidFill>
                <a:latin typeface="Arial" pitchFamily="34" charset="0"/>
                <a:cs typeface="Arial" pitchFamily="34" charset="0"/>
              </a:rPr>
              <a:t>Іоанівни</a:t>
            </a:r>
            <a:r>
              <a:rPr lang="uk-UA" sz="3200" dirty="0" smtClean="0">
                <a:solidFill>
                  <a:schemeClr val="tx2">
                    <a:lumMod val="75000"/>
                  </a:schemeClr>
                </a:solidFill>
                <a:latin typeface="Arial" pitchFamily="34" charset="0"/>
                <a:cs typeface="Arial" pitchFamily="34" charset="0"/>
              </a:rPr>
              <a:t>. Збройні сили Гетьманщини потрапили під верховне командування фельдмаршала </a:t>
            </a:r>
            <a:r>
              <a:rPr lang="uk-UA" sz="3200" dirty="0" err="1" smtClean="0">
                <a:solidFill>
                  <a:schemeClr val="tx2">
                    <a:lumMod val="75000"/>
                  </a:schemeClr>
                </a:solidFill>
                <a:latin typeface="Arial" pitchFamily="34" charset="0"/>
                <a:cs typeface="Arial" pitchFamily="34" charset="0"/>
              </a:rPr>
              <a:t>Мініха</a:t>
            </a:r>
            <a:r>
              <a:rPr lang="uk-UA" sz="3200" dirty="0" smtClean="0">
                <a:solidFill>
                  <a:schemeClr val="tx2">
                    <a:lumMod val="75000"/>
                  </a:schemeClr>
                </a:solidFill>
                <a:latin typeface="Arial" pitchFamily="34" charset="0"/>
                <a:cs typeface="Arial" pitchFamily="34" charset="0"/>
              </a:rPr>
              <a:t>. Він та інші російські генерали німецького походження бачили в Україні джерело робітників, худоби та козаків як гарматного м'яса.</a:t>
            </a:r>
            <a:endParaRPr lang="ru-RU" sz="3200" dirty="0" smtClean="0">
              <a:solidFill>
                <a:schemeClr val="tx2">
                  <a:lumMod val="75000"/>
                </a:schemeClr>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332656"/>
            <a:ext cx="8229600" cy="6192688"/>
          </a:xfrm>
        </p:spPr>
        <p:txBody>
          <a:bodyPr>
            <a:normAutofit/>
          </a:bodyPr>
          <a:lstStyle/>
          <a:p>
            <a:pPr>
              <a:buNone/>
            </a:pPr>
            <a:r>
              <a:rPr lang="uk-UA" sz="3200" dirty="0" smtClean="0">
                <a:solidFill>
                  <a:schemeClr val="tx2">
                    <a:lumMod val="75000"/>
                  </a:schemeClr>
                </a:solidFill>
                <a:latin typeface="Arial" pitchFamily="34" charset="0"/>
                <a:cs typeface="Arial" pitchFamily="34" charset="0"/>
              </a:rPr>
              <a:t>Виникнення й існування у структурі козацької держави найманих полків із міліцейськими функціями засвідчувало прагнення гетьманів до зміцнення своєї влади. Невипадково царський уряд не дозволяв формування нових найманих підрозділів або обмежував їх кількість. Так, у 1726 р. існувало лише три компанійські полки</a:t>
            </a:r>
            <a:r>
              <a:rPr lang="uk-UA" sz="3200" dirty="0" smtClean="0">
                <a:solidFill>
                  <a:schemeClr val="tx2">
                    <a:lumMod val="75000"/>
                  </a:schemeClr>
                </a:solidFill>
                <a:latin typeface="Arial" pitchFamily="34" charset="0"/>
                <a:cs typeface="Arial" pitchFamily="34" charset="0"/>
              </a:rPr>
              <a:t>.</a:t>
            </a:r>
            <a:r>
              <a:rPr lang="uk-UA" sz="3200" dirty="0" smtClean="0">
                <a:solidFill>
                  <a:schemeClr val="tx2">
                    <a:lumMod val="75000"/>
                  </a:schemeClr>
                </a:solidFill>
                <a:latin typeface="Arial" pitchFamily="34" charset="0"/>
                <a:cs typeface="Arial" pitchFamily="34" charset="0"/>
              </a:rPr>
              <a:t> У попередні часи козак на службу з'являвся особисто. Але з кінця XVII ст. цей принцип також почав порушуватися. </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60648"/>
            <a:ext cx="8229600" cy="6336704"/>
          </a:xfrm>
        </p:spPr>
        <p:txBody>
          <a:bodyPr>
            <a:normAutofit/>
          </a:bodyPr>
          <a:lstStyle/>
          <a:p>
            <a:pPr>
              <a:buNone/>
            </a:pPr>
            <a:r>
              <a:rPr lang="uk-UA" sz="3200" dirty="0" smtClean="0">
                <a:solidFill>
                  <a:schemeClr val="tx2">
                    <a:lumMod val="75000"/>
                  </a:schemeClr>
                </a:solidFill>
                <a:latin typeface="Arial" pitchFamily="34" charset="0"/>
                <a:cs typeface="Arial" pitchFamily="34" charset="0"/>
              </a:rPr>
              <a:t>У першій половині XVIII ст. старшина дуже часто намагався взагалі  ухилятися від служби, навіть не посилаючи замість себе наймитів. Це призводило до поступової деградації козацького війська, проявів дезертирства також серед рядових козаків.</a:t>
            </a:r>
            <a:endParaRPr lang="ru-RU"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Під час російсько-турецької війни 1735 - 1739рр. козаки брали  участь у далеких (за межі Гетьманщини) та ближніх (на кордоні) походах.</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6120680"/>
          </a:xfrm>
        </p:spPr>
        <p:txBody>
          <a:bodyPr>
            <a:normAutofit/>
          </a:bodyPr>
          <a:lstStyle/>
          <a:p>
            <a:pPr>
              <a:buNone/>
            </a:pPr>
            <a:r>
              <a:rPr lang="uk-UA" sz="3200" dirty="0" smtClean="0">
                <a:solidFill>
                  <a:schemeClr val="tx2">
                    <a:lumMod val="75000"/>
                  </a:schemeClr>
                </a:solidFill>
                <a:latin typeface="Arial" pitchFamily="34" charset="0"/>
                <a:cs typeface="Arial" pitchFamily="34" charset="0"/>
              </a:rPr>
              <a:t>Назріла необхідність реформування козацького війська. Тим більше, що воно мало вади, притаманні ополченню: сезонний характер військової служби, відсутність чітких систем забезпечення війська всім необхідним (провіант, фураж) та навчання, майнову диференціацію, низький рівень дисципліни. Утім, козацька держава гарантувала своєму війську існування й без реформування.</a:t>
            </a:r>
            <a:endParaRPr lang="ru-RU" sz="3200" dirty="0" smtClean="0">
              <a:solidFill>
                <a:schemeClr val="tx2">
                  <a:lumMod val="75000"/>
                </a:schemeClr>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4294967295"/>
          </p:nvPr>
        </p:nvSpPr>
        <p:spPr>
          <a:xfrm>
            <a:off x="395536" y="476672"/>
            <a:ext cx="8229600" cy="5976664"/>
          </a:xfrm>
        </p:spPr>
        <p:txBody>
          <a:bodyPr>
            <a:noAutofit/>
          </a:bodyPr>
          <a:lstStyle/>
          <a:p>
            <a:pPr>
              <a:buNone/>
            </a:pPr>
            <a:r>
              <a:rPr lang="uk-UA" sz="3200" b="1" i="1" dirty="0" smtClean="0">
                <a:solidFill>
                  <a:schemeClr val="tx2">
                    <a:lumMod val="75000"/>
                  </a:schemeClr>
                </a:solidFill>
              </a:rPr>
              <a:t>Предмет військова історія</a:t>
            </a:r>
            <a:r>
              <a:rPr lang="uk-UA" sz="3200" dirty="0" smtClean="0">
                <a:solidFill>
                  <a:schemeClr val="tx2">
                    <a:lumMod val="75000"/>
                  </a:schemeClr>
                </a:solidFill>
              </a:rPr>
              <a:t> є галузь  загально історичної науки і в той же час складовою частиною військової науки. Вона </a:t>
            </a:r>
            <a:r>
              <a:rPr lang="uk-UA" sz="3200" b="1" i="1" dirty="0" smtClean="0">
                <a:solidFill>
                  <a:schemeClr val="tx2">
                    <a:lumMod val="75000"/>
                  </a:schemeClr>
                </a:solidFill>
              </a:rPr>
              <a:t>займається</a:t>
            </a:r>
            <a:r>
              <a:rPr lang="uk-UA" sz="3200" dirty="0" smtClean="0">
                <a:solidFill>
                  <a:schemeClr val="tx2">
                    <a:lumMod val="75000"/>
                  </a:schemeClr>
                </a:solidFill>
              </a:rPr>
              <a:t> вивченням війн минулого, розвитком озброєння та бойової техніки, організаційних форм армії і флоту та військового мистецтва. Вона вивчає принципи комплектування, форм організації, методи навчання та виховання військ, розкриваючи при цьому причини, які були викликані їх зміною на різних етапах історичного розвитку. </a:t>
            </a:r>
            <a:endParaRPr lang="ru-RU" sz="3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23528" y="332656"/>
            <a:ext cx="8568952" cy="5793507"/>
          </a:xfrm>
        </p:spPr>
        <p:txBody>
          <a:bodyPr>
            <a:noAutofit/>
          </a:bodyPr>
          <a:lstStyle/>
          <a:p>
            <a:pPr>
              <a:buNone/>
            </a:pPr>
            <a:endParaRPr lang="en-US"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Останній </a:t>
            </a:r>
            <a:r>
              <a:rPr lang="uk-UA" sz="3200" dirty="0" smtClean="0">
                <a:solidFill>
                  <a:schemeClr val="tx2">
                    <a:lumMod val="75000"/>
                  </a:schemeClr>
                </a:solidFill>
                <a:latin typeface="Arial" pitchFamily="34" charset="0"/>
                <a:cs typeface="Arial" pitchFamily="34" charset="0"/>
              </a:rPr>
              <a:t>гетьман Лівобережної України </a:t>
            </a:r>
            <a:r>
              <a:rPr lang="en-US" sz="3200" dirty="0" smtClean="0">
                <a:solidFill>
                  <a:schemeClr val="tx2">
                    <a:lumMod val="75000"/>
                  </a:schemeClr>
                </a:solidFill>
                <a:latin typeface="Arial" pitchFamily="34" charset="0"/>
                <a:cs typeface="Arial" pitchFamily="34" charset="0"/>
              </a:rPr>
              <a:t>     </a:t>
            </a:r>
            <a:r>
              <a:rPr lang="uk-UA" sz="3200" dirty="0" smtClean="0">
                <a:solidFill>
                  <a:schemeClr val="tx2">
                    <a:lumMod val="75000"/>
                  </a:schemeClr>
                </a:solidFill>
                <a:latin typeface="Arial" pitchFamily="34" charset="0"/>
                <a:cs typeface="Arial" pitchFamily="34" charset="0"/>
              </a:rPr>
              <a:t>К</a:t>
            </a:r>
            <a:r>
              <a:rPr lang="uk-UA" sz="3200" dirty="0" smtClean="0">
                <a:solidFill>
                  <a:schemeClr val="tx2">
                    <a:lumMod val="75000"/>
                  </a:schemeClr>
                </a:solidFill>
                <a:latin typeface="Arial" pitchFamily="34" charset="0"/>
                <a:cs typeface="Arial" pitchFamily="34" charset="0"/>
              </a:rPr>
              <a:t>. Розумовський усе ж таки намагався покращити стан козацького війська і провів деякі перетворення. Так, він запровадив уніфіковані форму та озброєння, створив навчальний центр із військової справи для старшинської молоді, упорядкував артилерійський арсенал</a:t>
            </a:r>
            <a:r>
              <a:rPr lang="uk-UA" sz="3200" dirty="0" smtClean="0">
                <a:solidFill>
                  <a:schemeClr val="tx2">
                    <a:lumMod val="75000"/>
                  </a:schemeClr>
                </a:solidFill>
                <a:latin typeface="Arial" pitchFamily="34" charset="0"/>
                <a:cs typeface="Arial" pitchFamily="34" charset="0"/>
              </a:rPr>
              <a:t>.</a:t>
            </a:r>
            <a:endParaRPr lang="ru-RU" sz="3200" dirty="0" smtClean="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noAutofit/>
          </a:bodyPr>
          <a:lstStyle/>
          <a:p>
            <a:pPr>
              <a:buNone/>
            </a:pPr>
            <a:r>
              <a:rPr lang="uk-UA" sz="3200" dirty="0" smtClean="0">
                <a:solidFill>
                  <a:schemeClr val="tx2">
                    <a:lumMod val="75000"/>
                  </a:schemeClr>
                </a:solidFill>
                <a:latin typeface="Arial" pitchFamily="34" charset="0"/>
                <a:cs typeface="Arial" pitchFamily="34" charset="0"/>
              </a:rPr>
              <a:t>Незважаючи на скасування Гетьманщини (1764 р.) та знищення Війська Запорозького (1775 р.), українські збройні сили на Лівобережжі проіснували ще майже 20 років.</a:t>
            </a:r>
            <a:endParaRPr lang="ru-RU" sz="3200" dirty="0" smtClean="0">
              <a:solidFill>
                <a:schemeClr val="tx2">
                  <a:lumMod val="75000"/>
                </a:schemeClr>
              </a:solidFill>
              <a:latin typeface="Arial" pitchFamily="34" charset="0"/>
              <a:cs typeface="Arial" pitchFamily="34" charset="0"/>
            </a:endParaRPr>
          </a:p>
          <a:p>
            <a:pPr>
              <a:buNone/>
            </a:pPr>
            <a:endParaRPr lang="en-US"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Козаки </a:t>
            </a:r>
            <a:r>
              <a:rPr lang="uk-UA" sz="3200" dirty="0" smtClean="0">
                <a:solidFill>
                  <a:schemeClr val="tx2">
                    <a:lumMod val="75000"/>
                  </a:schemeClr>
                </a:solidFill>
                <a:latin typeface="Arial" pitchFamily="34" charset="0"/>
                <a:cs typeface="Arial" pitchFamily="34" charset="0"/>
              </a:rPr>
              <a:t>стали резервом для поповнення імперської легкої кавалерії. Усі протести козацтва проти наступу на їхній уклад життя жорстоко придушувалися російськими військами.</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1124744"/>
            <a:ext cx="8229600" cy="5400600"/>
          </a:xfrm>
        </p:spPr>
        <p:txBody>
          <a:bodyPr>
            <a:normAutofit fontScale="92500" lnSpcReduction="10000"/>
          </a:bodyPr>
          <a:lstStyle/>
          <a:p>
            <a:pPr>
              <a:buNone/>
            </a:pPr>
            <a:r>
              <a:rPr lang="uk-UA" sz="3200" dirty="0" smtClean="0">
                <a:solidFill>
                  <a:schemeClr val="tx2">
                    <a:lumMod val="75000"/>
                  </a:schemeClr>
                </a:solidFill>
                <a:latin typeface="Arial" pitchFamily="34" charset="0"/>
                <a:cs typeface="Arial" pitchFamily="34" charset="0"/>
              </a:rPr>
              <a:t>Із кінця XVII ст. основне озброєння кожного козака складалася з мушкету, шаблі та спису. Окрім цього, він повинен був мати при собі два-три фунти пороху, 50 - 100 куль та ін. З усім цим козак, згідно з гетьманськими універсалами, повинен був з'явитися на збірний пункт. Але поступове </a:t>
            </a:r>
            <a:r>
              <a:rPr lang="uk-UA" sz="3200" dirty="0" smtClean="0">
                <a:solidFill>
                  <a:schemeClr val="tx2">
                    <a:lumMod val="75000"/>
                  </a:schemeClr>
                </a:solidFill>
                <a:latin typeface="Arial" pitchFamily="34" charset="0"/>
                <a:cs typeface="Arial" pitchFamily="34" charset="0"/>
              </a:rPr>
              <a:t>зубожіння </a:t>
            </a:r>
            <a:r>
              <a:rPr lang="uk-UA" sz="3200" dirty="0" smtClean="0">
                <a:solidFill>
                  <a:schemeClr val="tx2">
                    <a:lumMod val="75000"/>
                  </a:schemeClr>
                </a:solidFill>
                <a:latin typeface="Arial" pitchFamily="34" charset="0"/>
                <a:cs typeface="Arial" pitchFamily="34" charset="0"/>
              </a:rPr>
              <a:t>козацтва, небажання старшини воювати та наймитство призводили до того, що далеко не всі козаки мали можливість придбати необхідне військове спорядження.</a:t>
            </a:r>
            <a:endParaRPr lang="ru-RU" sz="3200" dirty="0" smtClean="0">
              <a:solidFill>
                <a:schemeClr val="tx2">
                  <a:lumMod val="75000"/>
                </a:schemeClr>
              </a:solidFill>
              <a:latin typeface="Arial" pitchFamily="34" charset="0"/>
              <a:cs typeface="Arial" pitchFamily="34"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uk-UA" b="1" dirty="0" smtClean="0">
                <a:solidFill>
                  <a:schemeClr val="tx2">
                    <a:lumMod val="75000"/>
                  </a:schemeClr>
                </a:solidFill>
                <a:latin typeface="Arial" pitchFamily="34" charset="0"/>
                <a:cs typeface="Arial" pitchFamily="34" charset="0"/>
              </a:rPr>
              <a:t>Озброєння й військове мистецтво</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normAutofit/>
          </a:bodyPr>
          <a:lstStyle/>
          <a:p>
            <a:pPr>
              <a:buNone/>
            </a:pPr>
            <a:endParaRPr lang="en-US"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Виробництво </a:t>
            </a:r>
            <a:r>
              <a:rPr lang="uk-UA" sz="3200" dirty="0" smtClean="0">
                <a:solidFill>
                  <a:schemeClr val="tx2">
                    <a:lumMod val="75000"/>
                  </a:schemeClr>
                </a:solidFill>
                <a:latin typeface="Arial" pitchFamily="34" charset="0"/>
                <a:cs typeface="Arial" pitchFamily="34" charset="0"/>
              </a:rPr>
              <a:t>холодної та вогнепальної зброї було добре налагодженим в Україні. Але з 1730-х рр. почала переважати зброя завезена з Росії. Місцеві зброярі були неспроможними задовольнити великий попит на  зброю, котрий зростав за часів участі козацтва у війнах, які вела Російська імперія.</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60648"/>
            <a:ext cx="8229600" cy="5865515"/>
          </a:xfrm>
        </p:spPr>
        <p:txBody>
          <a:bodyPr>
            <a:noAutofit/>
          </a:bodyPr>
          <a:lstStyle/>
          <a:p>
            <a:pPr>
              <a:buNone/>
            </a:pPr>
            <a:r>
              <a:rPr lang="uk-UA" sz="3200" dirty="0" smtClean="0">
                <a:solidFill>
                  <a:schemeClr val="tx2">
                    <a:lumMod val="75000"/>
                  </a:schemeClr>
                </a:solidFill>
                <a:latin typeface="Arial" pitchFamily="34" charset="0"/>
                <a:cs typeface="Arial" pitchFamily="34" charset="0"/>
              </a:rPr>
              <a:t>До 1750-х рр. тривав процес переозброєння,  внаслідок чого військо отримало понад 20 тис. рушниць з ударно-кремінним замком, з яких можна було робити до трьох пострілів на хвилину. З</a:t>
            </a:r>
            <a:r>
              <a:rPr lang="uk-UA" sz="3200" dirty="0" smtClean="0">
                <a:solidFill>
                  <a:schemeClr val="tx2">
                    <a:lumMod val="75000"/>
                  </a:schemeClr>
                </a:solidFill>
                <a:latin typeface="Arial" pitchFamily="34" charset="0"/>
                <a:cs typeface="Arial" pitchFamily="34" charset="0"/>
              </a:rPr>
              <a:t>апорожці </a:t>
            </a:r>
            <a:r>
              <a:rPr lang="uk-UA" sz="3200" dirty="0" smtClean="0">
                <a:solidFill>
                  <a:schemeClr val="tx2">
                    <a:lumMod val="75000"/>
                  </a:schemeClr>
                </a:solidFill>
                <a:latin typeface="Arial" pitchFamily="34" charset="0"/>
                <a:cs typeface="Arial" pitchFamily="34" charset="0"/>
              </a:rPr>
              <a:t>були майстрами у виготовленні пороху. </a:t>
            </a:r>
            <a:r>
              <a:rPr lang="uk-UA" sz="3200" dirty="0" smtClean="0">
                <a:solidFill>
                  <a:schemeClr val="tx2">
                    <a:lumMod val="75000"/>
                  </a:schemeClr>
                </a:solidFill>
                <a:latin typeface="Arial" pitchFamily="34" charset="0"/>
                <a:cs typeface="Arial" pitchFamily="34" charset="0"/>
              </a:rPr>
              <a:t>Деякі </a:t>
            </a:r>
            <a:r>
              <a:rPr lang="uk-UA" sz="3200" dirty="0" smtClean="0">
                <a:solidFill>
                  <a:schemeClr val="tx2">
                    <a:lumMod val="75000"/>
                  </a:schemeClr>
                </a:solidFill>
                <a:latin typeface="Arial" pitchFamily="34" charset="0"/>
                <a:cs typeface="Arial" pitchFamily="34" charset="0"/>
              </a:rPr>
              <a:t>зразки вогнепальної зброї на російських мануфактурах виробляли за поданими козаками взірцями</a:t>
            </a:r>
            <a:r>
              <a:rPr lang="uk-UA" sz="3200" dirty="0" smtClean="0">
                <a:solidFill>
                  <a:schemeClr val="tx2">
                    <a:lumMod val="75000"/>
                  </a:schemeClr>
                </a:solidFill>
                <a:latin typeface="Arial" pitchFamily="34" charset="0"/>
                <a:cs typeface="Arial" pitchFamily="34" charset="0"/>
              </a:rPr>
              <a:t>.</a:t>
            </a:r>
            <a:endParaRPr lang="ru-RU" sz="3200" dirty="0" smtClean="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6192688"/>
          </a:xfrm>
        </p:spPr>
        <p:txBody>
          <a:bodyPr>
            <a:normAutofit/>
          </a:bodyPr>
          <a:lstStyle/>
          <a:p>
            <a:pPr>
              <a:buNone/>
            </a:pPr>
            <a:r>
              <a:rPr lang="uk-UA" sz="3200" dirty="0" smtClean="0">
                <a:solidFill>
                  <a:schemeClr val="tx2">
                    <a:lumMod val="75000"/>
                  </a:schemeClr>
                </a:solidFill>
                <a:latin typeface="Arial" pitchFamily="34" charset="0"/>
                <a:cs typeface="Arial" pitchFamily="34" charset="0"/>
              </a:rPr>
              <a:t>Генеральну та полкову артилерію обслуговували спеціальні команди, якими керував генеральний обозний. Безпосереднє керівництво артилерію здійснював «гарматний» осавул. До складу артилерійських команд входила «гарматна старшина» і «пушкарі та гармаші», які обслуговували артилерію. їх кількість не була сталою. Для ремонту гармат призначалися ремісники.</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noAutofit/>
          </a:bodyPr>
          <a:lstStyle/>
          <a:p>
            <a:pPr>
              <a:buNone/>
            </a:pPr>
            <a:r>
              <a:rPr lang="uk-UA" sz="3200" dirty="0" smtClean="0">
                <a:solidFill>
                  <a:schemeClr val="tx2">
                    <a:lumMod val="75000"/>
                  </a:schemeClr>
                </a:solidFill>
                <a:latin typeface="Arial" pitchFamily="34" charset="0"/>
                <a:cs typeface="Arial" pitchFamily="34" charset="0"/>
              </a:rPr>
              <a:t>Тривалий час головними ворогами українського козацтва були Туреччина та Крим</a:t>
            </a:r>
            <a:r>
              <a:rPr lang="uk-UA" sz="3200" dirty="0" smtClean="0">
                <a:solidFill>
                  <a:schemeClr val="tx2">
                    <a:lumMod val="75000"/>
                  </a:schemeClr>
                </a:solidFill>
                <a:latin typeface="Arial" pitchFamily="34" charset="0"/>
                <a:cs typeface="Arial" pitchFamily="34" charset="0"/>
              </a:rPr>
              <a:t>.</a:t>
            </a:r>
            <a:r>
              <a:rPr lang="uk-UA" sz="3200" dirty="0" smtClean="0">
                <a:solidFill>
                  <a:schemeClr val="tx2">
                    <a:lumMod val="75000"/>
                  </a:schemeClr>
                </a:solidFill>
                <a:latin typeface="Arial" pitchFamily="34" charset="0"/>
                <a:cs typeface="Arial" pitchFamily="34" charset="0"/>
              </a:rPr>
              <a:t> Під час боротьби з турецько-татарською кіннотою козаки використовували тактику активної оборони. Прикрившись возами та рогатками, вони виснажували супротивника, а потім поступово починали просуватися вперед, ведучи безперервний вогонь із ручної зброї. </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620688"/>
            <a:ext cx="8229600" cy="5505475"/>
          </a:xfrm>
        </p:spPr>
        <p:txBody>
          <a:bodyPr>
            <a:normAutofit/>
          </a:bodyPr>
          <a:lstStyle/>
          <a:p>
            <a:pPr>
              <a:buNone/>
            </a:pPr>
            <a:endParaRPr lang="uk-UA"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Якщо </a:t>
            </a:r>
            <a:r>
              <a:rPr lang="uk-UA" sz="3200" dirty="0" smtClean="0">
                <a:solidFill>
                  <a:schemeClr val="tx2">
                    <a:lumMod val="75000"/>
                  </a:schemeClr>
                </a:solidFill>
                <a:latin typeface="Arial" pitchFamily="34" charset="0"/>
                <a:cs typeface="Arial" pitchFamily="34" charset="0"/>
              </a:rPr>
              <a:t>ворог починав безладно відступати, до його розгрому підключалася компанійська та козацька кіннота. Піхота під час бою постійно підтримувала кінноту, прикривала її вогнем. Прикладом таких спільних тактичних дій піхоти і кінноти стала битва за </a:t>
            </a:r>
            <a:r>
              <a:rPr lang="uk-UA" sz="3200" dirty="0" err="1" smtClean="0">
                <a:solidFill>
                  <a:schemeClr val="tx2">
                    <a:lumMod val="75000"/>
                  </a:schemeClr>
                </a:solidFill>
                <a:latin typeface="Arial" pitchFamily="34" charset="0"/>
                <a:cs typeface="Arial" pitchFamily="34" charset="0"/>
              </a:rPr>
              <a:t>Стрельникову</a:t>
            </a:r>
            <a:r>
              <a:rPr lang="uk-UA" sz="3200" dirty="0" smtClean="0">
                <a:solidFill>
                  <a:schemeClr val="tx2">
                    <a:lumMod val="75000"/>
                  </a:schemeClr>
                </a:solidFill>
                <a:latin typeface="Arial" pitchFamily="34" charset="0"/>
                <a:cs typeface="Arial" pitchFamily="34" charset="0"/>
              </a:rPr>
              <a:t> Гору (серпень 1678 р.).</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260648"/>
            <a:ext cx="8229600" cy="5865515"/>
          </a:xfrm>
        </p:spPr>
        <p:txBody>
          <a:bodyPr>
            <a:noAutofit/>
          </a:bodyPr>
          <a:lstStyle/>
          <a:p>
            <a:pPr>
              <a:buNone/>
            </a:pPr>
            <a:r>
              <a:rPr lang="uk-UA" sz="3200" dirty="0" smtClean="0">
                <a:solidFill>
                  <a:schemeClr val="tx2">
                    <a:lumMod val="75000"/>
                  </a:schemeClr>
                </a:solidFill>
                <a:latin typeface="Arial" pitchFamily="34" charset="0"/>
                <a:cs typeface="Arial" pitchFamily="34" charset="0"/>
              </a:rPr>
              <a:t>Стратегія диверсійних рейдів і </a:t>
            </a:r>
            <a:r>
              <a:rPr lang="uk-UA" sz="3200" dirty="0" err="1" smtClean="0">
                <a:solidFill>
                  <a:schemeClr val="tx2">
                    <a:lumMod val="75000"/>
                  </a:schemeClr>
                </a:solidFill>
                <a:latin typeface="Arial" pitchFamily="34" charset="0"/>
                <a:cs typeface="Arial" pitchFamily="34" charset="0"/>
              </a:rPr>
              <a:t>контрпоходів</a:t>
            </a:r>
            <a:r>
              <a:rPr lang="uk-UA" sz="3200" dirty="0" smtClean="0">
                <a:solidFill>
                  <a:schemeClr val="tx2">
                    <a:lumMod val="75000"/>
                  </a:schemeClr>
                </a:solidFill>
                <a:latin typeface="Arial" pitchFamily="34" charset="0"/>
                <a:cs typeface="Arial" pitchFamily="34" charset="0"/>
              </a:rPr>
              <a:t> використовувалася гетьманським правлінням під час походів на нижньодніпровські та причорноморські фортеці. Тоді основним методом сковування ворожих сил стали блискавичні удари на його опорні пункти й місця зосередження противника, після яких нападники поверталися до попереднього місця розташування. </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04664"/>
            <a:ext cx="8229600" cy="5721499"/>
          </a:xfrm>
        </p:spPr>
        <p:txBody>
          <a:bodyPr>
            <a:normAutofit/>
          </a:bodyPr>
          <a:lstStyle/>
          <a:p>
            <a:pPr>
              <a:buNone/>
            </a:pPr>
            <a:r>
              <a:rPr lang="uk-UA" sz="3200" dirty="0" smtClean="0">
                <a:solidFill>
                  <a:schemeClr val="tx2">
                    <a:lumMod val="75000"/>
                  </a:schemeClr>
                </a:solidFill>
                <a:latin typeface="Arial" pitchFamily="34" charset="0"/>
                <a:cs typeface="Arial" pitchFamily="34" charset="0"/>
              </a:rPr>
              <a:t>Подібні наскоки не давали змоги противникові перехоплювати стратегічну ініціативу й концентрувати свої  сили на одному напрямку</a:t>
            </a:r>
            <a:r>
              <a:rPr lang="uk-UA" sz="3200" dirty="0" smtClean="0">
                <a:solidFill>
                  <a:schemeClr val="tx2">
                    <a:lumMod val="75000"/>
                  </a:schemeClr>
                </a:solidFill>
                <a:latin typeface="Arial" pitchFamily="34" charset="0"/>
                <a:cs typeface="Arial" pitchFamily="34" charset="0"/>
              </a:rPr>
              <a:t>.</a:t>
            </a:r>
            <a:r>
              <a:rPr lang="uk-UA" sz="3200" dirty="0" smtClean="0">
                <a:solidFill>
                  <a:schemeClr val="tx2">
                    <a:lumMod val="75000"/>
                  </a:schemeClr>
                </a:solidFill>
              </a:rPr>
              <a:t> </a:t>
            </a:r>
            <a:r>
              <a:rPr lang="uk-UA" sz="3200" dirty="0" smtClean="0">
                <a:solidFill>
                  <a:schemeClr val="tx2">
                    <a:lumMod val="75000"/>
                  </a:schemeClr>
                </a:solidFill>
                <a:latin typeface="Arial" pitchFamily="34" charset="0"/>
                <a:cs typeface="Arial" pitchFamily="34" charset="0"/>
              </a:rPr>
              <a:t>Використання кінноти з метою введення ворога в оману можна побачити на прикладі набігу на Очаків (1694 р.). У цей виправі брали участь козаки Київського, Фастівського та компанійських полків </a:t>
            </a:r>
            <a:r>
              <a:rPr lang="uk-UA" sz="3200" dirty="0" err="1" smtClean="0">
                <a:solidFill>
                  <a:schemeClr val="tx2">
                    <a:lumMod val="75000"/>
                  </a:schemeClr>
                </a:solidFill>
                <a:latin typeface="Arial" pitchFamily="34" charset="0"/>
                <a:cs typeface="Arial" pitchFamily="34" charset="0"/>
              </a:rPr>
              <a:t>Пашковського</a:t>
            </a:r>
            <a:r>
              <a:rPr lang="uk-UA" sz="3200" dirty="0" smtClean="0">
                <a:solidFill>
                  <a:schemeClr val="tx2">
                    <a:lumMod val="75000"/>
                  </a:schemeClr>
                </a:solidFill>
                <a:latin typeface="Arial" pitchFamily="34" charset="0"/>
                <a:cs typeface="Arial" pitchFamily="34" charset="0"/>
              </a:rPr>
              <a:t> й Кузьмовича. </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idx="1"/>
          </p:nvPr>
        </p:nvSpPr>
        <p:spPr>
          <a:xfrm>
            <a:off x="457200" y="476672"/>
            <a:ext cx="8229600" cy="5649491"/>
          </a:xfrm>
        </p:spPr>
        <p:txBody>
          <a:bodyPr/>
          <a:lstStyle/>
          <a:p>
            <a:pPr>
              <a:buNone/>
            </a:pPr>
            <a:r>
              <a:rPr lang="uk-UA" sz="3200" dirty="0" smtClean="0">
                <a:solidFill>
                  <a:schemeClr val="tx2"/>
                </a:solidFill>
              </a:rPr>
              <a:t>Вивчає прогрес озброєння та бойової техніки у зв'язку з розвитком виробництва та визначає вплив засобів боротьби на розвиток способів ведення бойових дій, а також зворотній вплив військового мистецтва на розвиток озброєння та бойової техніки.</a:t>
            </a:r>
            <a:endParaRPr lang="ru-RU" sz="3200" dirty="0" smtClean="0">
              <a:solidFill>
                <a:schemeClr val="tx2"/>
              </a:solidFill>
            </a:endParaRPr>
          </a:p>
          <a:p>
            <a:pPr>
              <a:buNone/>
            </a:pPr>
            <a:r>
              <a:rPr lang="uk-UA" sz="3200" b="1" i="1" dirty="0" smtClean="0">
                <a:solidFill>
                  <a:schemeClr val="tx2"/>
                </a:solidFill>
              </a:rPr>
              <a:t>Військова наука</a:t>
            </a:r>
            <a:r>
              <a:rPr lang="uk-UA" sz="3200" dirty="0" smtClean="0">
                <a:solidFill>
                  <a:schemeClr val="tx2"/>
                </a:solidFill>
              </a:rPr>
              <a:t> являє собою систему знань про характер і закони війни, підготовку Збройних Сил держави до війни та способи її ведення.</a:t>
            </a:r>
            <a:endParaRPr lang="ru-RU" sz="3200" dirty="0" smtClean="0">
              <a:solidFill>
                <a:schemeClr val="tx2"/>
              </a:solidFill>
            </a:endParaRPr>
          </a:p>
          <a:p>
            <a:endParaRPr lang="ru-RU"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548680"/>
            <a:ext cx="8229600" cy="5577483"/>
          </a:xfrm>
        </p:spPr>
        <p:txBody>
          <a:bodyPr>
            <a:normAutofit/>
          </a:bodyPr>
          <a:lstStyle/>
          <a:p>
            <a:pPr>
              <a:buNone/>
            </a:pPr>
            <a:r>
              <a:rPr lang="uk-UA" sz="3200" dirty="0" smtClean="0">
                <a:solidFill>
                  <a:schemeClr val="tx2">
                    <a:lumMod val="75000"/>
                  </a:schemeClr>
                </a:solidFill>
                <a:latin typeface="Arial" pitchFamily="34" charset="0"/>
                <a:cs typeface="Arial" pitchFamily="34" charset="0"/>
              </a:rPr>
              <a:t>Підійшовши до міста, головні козацькі частини розташувалися у засідці за кілька кілометрів від фортеці. Козацький кінний загін, підпаливши степ, підійшов до Очакова, провокуючи його залогу на вилазку. Турки піддалися на цю хитрість і почали переслідувати козаків. Але у відкритому степу турецький загін було знищено.</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a:buNone/>
            </a:pPr>
            <a:r>
              <a:rPr lang="uk-UA" sz="3200" dirty="0" smtClean="0">
                <a:solidFill>
                  <a:schemeClr val="tx2">
                    <a:lumMod val="75000"/>
                  </a:schemeClr>
                </a:solidFill>
                <a:latin typeface="Arial" pitchFamily="34" charset="0"/>
                <a:cs typeface="Arial" pitchFamily="34" charset="0"/>
              </a:rPr>
              <a:t>Під час російсько-турецької війни 1735 - 1739 рр. козаки брали участь у Кримському (1736 р.), Очаківському (1737 р.), Дністровському (1738 р.). Хотинському (1739 р.) та інших походах.</a:t>
            </a:r>
            <a:endParaRPr lang="ru-RU" sz="3200" dirty="0" smtClean="0">
              <a:solidFill>
                <a:schemeClr val="tx2">
                  <a:lumMod val="75000"/>
                </a:schemeClr>
              </a:solidFill>
              <a:latin typeface="Arial" pitchFamily="34" charset="0"/>
              <a:cs typeface="Arial" pitchFamily="34" charset="0"/>
            </a:endParaRPr>
          </a:p>
          <a:p>
            <a:endParaRPr lang="ru-RU"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57200" y="476672"/>
            <a:ext cx="8229600" cy="5649491"/>
          </a:xfrm>
        </p:spPr>
        <p:txBody>
          <a:bodyPr>
            <a:normAutofit/>
          </a:bodyPr>
          <a:lstStyle/>
          <a:p>
            <a:pPr>
              <a:buNone/>
            </a:pPr>
            <a:r>
              <a:rPr lang="uk-UA" sz="3200" dirty="0" smtClean="0">
                <a:solidFill>
                  <a:schemeClr val="tx2">
                    <a:lumMod val="75000"/>
                  </a:schemeClr>
                </a:solidFill>
                <a:latin typeface="Arial" pitchFamily="34" charset="0"/>
                <a:cs typeface="Arial" pitchFamily="34" charset="0"/>
              </a:rPr>
              <a:t> </a:t>
            </a:r>
            <a:endParaRPr lang="uk-UA" sz="3200" dirty="0" smtClean="0">
              <a:solidFill>
                <a:schemeClr val="tx2">
                  <a:lumMod val="75000"/>
                </a:schemeClr>
              </a:solidFill>
              <a:latin typeface="Arial" pitchFamily="34" charset="0"/>
              <a:cs typeface="Arial" pitchFamily="34" charset="0"/>
            </a:endParaRPr>
          </a:p>
          <a:p>
            <a:pPr>
              <a:buNone/>
            </a:pPr>
            <a:r>
              <a:rPr lang="uk-UA" sz="3200" dirty="0" smtClean="0">
                <a:solidFill>
                  <a:schemeClr val="tx2">
                    <a:lumMod val="75000"/>
                  </a:schemeClr>
                </a:solidFill>
                <a:latin typeface="Arial" pitchFamily="34" charset="0"/>
                <a:cs typeface="Arial" pitchFamily="34" charset="0"/>
              </a:rPr>
              <a:t>XVIII </a:t>
            </a:r>
            <a:r>
              <a:rPr lang="uk-UA" sz="3200" dirty="0" smtClean="0">
                <a:solidFill>
                  <a:schemeClr val="tx2">
                    <a:lumMod val="75000"/>
                  </a:schemeClr>
                </a:solidFill>
                <a:latin typeface="Arial" pitchFamily="34" charset="0"/>
                <a:cs typeface="Arial" pitchFamily="34" charset="0"/>
              </a:rPr>
              <a:t>ст. змінився характер війн - в Європі на полі бої почали панувати регулярні армії. Натомість козацьке військо залишалося по суті становим ополченням, що за своїми бойовими можливостями поступалося такому супротивникові. Назріла необхідність негайного реформування. </a:t>
            </a:r>
            <a:endParaRPr lang="ru-RU" sz="32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0" y="0"/>
            <a:ext cx="9144000" cy="6858000"/>
          </a:xfrm>
          <a:blipFill>
            <a:blip r:embed="rId2" cstate="print"/>
            <a:tile tx="0" ty="0" sx="100000" sy="100000" flip="none" algn="tl"/>
          </a:blipFill>
        </p:spPr>
        <p:txBody>
          <a:bodyPr/>
          <a:lstStyle/>
          <a:p>
            <a:pPr algn="ctr">
              <a:buNone/>
            </a:pPr>
            <a:endParaRPr lang="uk-UA" sz="6000" b="1" dirty="0" smtClean="0">
              <a:solidFill>
                <a:srgbClr val="FF0066"/>
              </a:solidFill>
            </a:endParaRPr>
          </a:p>
          <a:p>
            <a:pPr algn="ctr">
              <a:buNone/>
            </a:pPr>
            <a:endParaRPr lang="uk-UA" sz="6000" b="1" dirty="0" smtClean="0">
              <a:solidFill>
                <a:srgbClr val="FF0066"/>
              </a:solidFill>
            </a:endParaRPr>
          </a:p>
          <a:p>
            <a:pPr algn="ctr">
              <a:buNone/>
            </a:pPr>
            <a:endParaRPr lang="uk-UA" sz="6000" b="1" dirty="0" smtClean="0">
              <a:solidFill>
                <a:srgbClr val="FF0066"/>
              </a:solidFill>
            </a:endParaRPr>
          </a:p>
          <a:p>
            <a:pPr algn="ctr">
              <a:buNone/>
            </a:pPr>
            <a:r>
              <a:rPr lang="uk-UA" sz="6000" b="1" dirty="0" smtClean="0">
                <a:solidFill>
                  <a:srgbClr val="00B050"/>
                </a:solidFill>
                <a:latin typeface="Arial" pitchFamily="34" charset="0"/>
                <a:cs typeface="Arial" pitchFamily="34" charset="0"/>
              </a:rPr>
              <a:t>Дякую </a:t>
            </a:r>
            <a:r>
              <a:rPr lang="uk-UA" sz="6000" b="1" dirty="0" smtClean="0">
                <a:solidFill>
                  <a:srgbClr val="00B050"/>
                </a:solidFill>
                <a:latin typeface="Arial" pitchFamily="34" charset="0"/>
                <a:cs typeface="Arial" pitchFamily="34" charset="0"/>
              </a:rPr>
              <a:t>за увагу!</a:t>
            </a: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lvl="0">
              <a:buNone/>
            </a:pPr>
            <a:r>
              <a:rPr lang="uk-UA" sz="3200" b="1" i="1" dirty="0" smtClean="0">
                <a:solidFill>
                  <a:schemeClr val="tx2"/>
                </a:solidFill>
              </a:rPr>
              <a:t>Теорія військового мистецтва:</a:t>
            </a:r>
            <a:r>
              <a:rPr lang="uk-UA" sz="3200" dirty="0" smtClean="0">
                <a:solidFill>
                  <a:schemeClr val="tx2"/>
                </a:solidFill>
              </a:rPr>
              <a:t> вивчає і розробляє конкретні способи підготовки і ведення війни, операцій і бою.</a:t>
            </a:r>
            <a:endParaRPr lang="ru-RU" sz="3200" dirty="0" smtClean="0">
              <a:solidFill>
                <a:schemeClr val="tx2"/>
              </a:solidFill>
            </a:endParaRPr>
          </a:p>
          <a:p>
            <a:pPr lvl="0">
              <a:buNone/>
            </a:pPr>
            <a:r>
              <a:rPr lang="uk-UA" sz="3200" b="1" i="1" dirty="0" smtClean="0">
                <a:solidFill>
                  <a:schemeClr val="tx2"/>
                </a:solidFill>
              </a:rPr>
              <a:t>Теорія військового будівництва:</a:t>
            </a:r>
            <a:r>
              <a:rPr lang="uk-UA" sz="3200" dirty="0" smtClean="0">
                <a:solidFill>
                  <a:schemeClr val="tx2"/>
                </a:solidFill>
              </a:rPr>
              <a:t> вивчає склад і організаційну структуру Збройних Сил в мирний і воєнний час, систему їх мобілізації, комплектування, розгортання, підготовку резервів, організація військової служби.</a:t>
            </a:r>
            <a:endParaRPr lang="ru-RU" sz="3200" dirty="0" smtClean="0">
              <a:solidFill>
                <a:schemeClr val="tx2"/>
              </a:solidFill>
            </a:endParaRPr>
          </a:p>
          <a:p>
            <a:endParaRPr lang="ru-RU" dirty="0"/>
          </a:p>
        </p:txBody>
      </p:sp>
      <p:sp>
        <p:nvSpPr>
          <p:cNvPr id="3" name="Заголовок 2"/>
          <p:cNvSpPr>
            <a:spLocks noGrp="1"/>
          </p:cNvSpPr>
          <p:nvPr>
            <p:ph type="title"/>
          </p:nvPr>
        </p:nvSpPr>
        <p:spPr/>
        <p:txBody>
          <a:bodyPr>
            <a:normAutofit fontScale="90000"/>
          </a:bodyPr>
          <a:lstStyle/>
          <a:p>
            <a:r>
              <a:rPr lang="uk-UA" b="1" i="1" dirty="0" smtClean="0">
                <a:solidFill>
                  <a:schemeClr val="tx2"/>
                </a:solidFill>
              </a:rPr>
              <a:t>Складовими частинами військової науки є:</a:t>
            </a:r>
            <a:r>
              <a:rPr lang="ru-RU" dirty="0" smtClean="0">
                <a:solidFill>
                  <a:schemeClr val="tx2"/>
                </a:solidFill>
              </a:rPr>
              <a:t/>
            </a:r>
            <a:br>
              <a:rPr lang="ru-RU" dirty="0" smtClean="0">
                <a:solidFill>
                  <a:schemeClr val="tx2"/>
                </a:solidFill>
              </a:rPr>
            </a:br>
            <a:endParaRPr lang="ru-RU"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sig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A16154E-A0DF-4D27-AFD4-D3380C4344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DesignTemplate</Template>
  <TotalTime>0</TotalTime>
  <Words>4375</Words>
  <Application>Microsoft Office PowerPoint</Application>
  <PresentationFormat>Экран (4:3)</PresentationFormat>
  <Paragraphs>209</Paragraphs>
  <Slides>83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83</vt:i4>
      </vt:variant>
    </vt:vector>
  </HeadingPairs>
  <TitlesOfParts>
    <vt:vector size="84" baseType="lpstr">
      <vt:lpstr>DesignTemplate</vt:lpstr>
      <vt:lpstr>ВІЙСЬКОВА ІСТОРІЯ</vt:lpstr>
      <vt:lpstr>Тема 1: Військо княжої доби (ІХ-ХІІІ ст.). Військове мистецтво українського козацтва (ХVІ – перша половина ХVІІ ст.).  Військо Гетьманщини (ХVІІ-ХVІІІ ст.).</vt:lpstr>
      <vt:lpstr>Навчальна і виховна мета: </vt:lpstr>
      <vt:lpstr>Література:  </vt:lpstr>
      <vt:lpstr>Навчальні питання :</vt:lpstr>
      <vt:lpstr>Перше навчальне питання. </vt:lpstr>
      <vt:lpstr>Слайд 7</vt:lpstr>
      <vt:lpstr>Слайд 8</vt:lpstr>
      <vt:lpstr>Складовими частинами військової науки є: </vt:lpstr>
      <vt:lpstr>Слайд 10</vt:lpstr>
      <vt:lpstr>             Військова історія в рамках предмета військової науки включає:</vt:lpstr>
      <vt:lpstr>Військове мистецтво - це теорія та практика підготовки та ведення воєнних дій  на суші, в морі та в повітрі.  </vt:lpstr>
      <vt:lpstr>Періоди військової історії </vt:lpstr>
      <vt:lpstr>Слайд 14</vt:lpstr>
      <vt:lpstr>Друге навчальне питання </vt:lpstr>
      <vt:lpstr>Слов’янське військо </vt:lpstr>
      <vt:lpstr>Слайд 17</vt:lpstr>
      <vt:lpstr>Слайд 18</vt:lpstr>
      <vt:lpstr>Слайд 19</vt:lpstr>
      <vt:lpstr>Слайд 20</vt:lpstr>
      <vt:lpstr>Слайд 21</vt:lpstr>
      <vt:lpstr>Слайд 22</vt:lpstr>
      <vt:lpstr>УКРАЇНСЬКЕ ВІЙСЬКО ХІ – ХІV століття. </vt:lpstr>
      <vt:lpstr>Слайд 24</vt:lpstr>
      <vt:lpstr>ОРГАНІЗАЦІЯ КНЯЖОГО ВІЙСЬКА </vt:lpstr>
      <vt:lpstr>Слайд 26</vt:lpstr>
      <vt:lpstr>Слайд 27</vt:lpstr>
      <vt:lpstr>  ОЗБРОЄННЯ: </vt:lpstr>
      <vt:lpstr>Слайд 29</vt:lpstr>
      <vt:lpstr>БОЙОВИЙ ПОРЯДОК ТА ТАКТИКА ВІЙСЬК </vt:lpstr>
      <vt:lpstr>Слайд 31</vt:lpstr>
      <vt:lpstr>ГАЛИЦЬКА ТАКТИКА 13 СТОЛІТТЯ </vt:lpstr>
      <vt:lpstr>Слайд 33</vt:lpstr>
      <vt:lpstr>Слайд 34</vt:lpstr>
      <vt:lpstr>Куліковська битва поділяється на  4 етапи. </vt:lpstr>
      <vt:lpstr>ВІЙСЬКОВИЙ ФЛОТ </vt:lpstr>
      <vt:lpstr>ВІЙСЬКОВЕ НАВЧАННЯ </vt:lpstr>
      <vt:lpstr>Слайд 38</vt:lpstr>
      <vt:lpstr>Третє навчальне питання. </vt:lpstr>
      <vt:lpstr>Слайд 40</vt:lpstr>
      <vt:lpstr>Слайд 41</vt:lpstr>
      <vt:lpstr>Запорізька Січ мала ознаки державності: </vt:lpstr>
      <vt:lpstr>Слайд 43</vt:lpstr>
      <vt:lpstr>Слайд 44</vt:lpstr>
      <vt:lpstr>Перші війни с козаками </vt:lpstr>
      <vt:lpstr>Слайд 46</vt:lpstr>
      <vt:lpstr>Слайд 47</vt:lpstr>
      <vt:lpstr>Четверте навчальне питання. </vt:lpstr>
      <vt:lpstr>  Організація війська </vt:lpstr>
      <vt:lpstr>Слайд 50</vt:lpstr>
      <vt:lpstr>Слайд 51</vt:lpstr>
      <vt:lpstr>Слайд 52</vt:lpstr>
      <vt:lpstr>Слайд 53</vt:lpstr>
      <vt:lpstr>Слайд 54</vt:lpstr>
      <vt:lpstr>Слайд 55</vt:lpstr>
      <vt:lpstr>Слайд 56</vt:lpstr>
      <vt:lpstr>Слайд 57</vt:lpstr>
      <vt:lpstr>Військове мистецтво </vt:lpstr>
      <vt:lpstr>Слайд 59</vt:lpstr>
      <vt:lpstr>Слайд 60</vt:lpstr>
      <vt:lpstr>Слайд 61</vt:lpstr>
      <vt:lpstr>П’яте навчальне питання</vt:lpstr>
      <vt:lpstr>Комплектування та мобілізація козацького війська Гетьманщини </vt:lpstr>
      <vt:lpstr>Слайд 64</vt:lpstr>
      <vt:lpstr>Слайд 65</vt:lpstr>
      <vt:lpstr>Слайд 66</vt:lpstr>
      <vt:lpstr>Слайд 67</vt:lpstr>
      <vt:lpstr>Слайд 68</vt:lpstr>
      <vt:lpstr>Слайд 69</vt:lpstr>
      <vt:lpstr>Слайд 70</vt:lpstr>
      <vt:lpstr>Слайд 71</vt:lpstr>
      <vt:lpstr>Озброєння й військове мистецтво </vt:lpstr>
      <vt:lpstr>Слайд 73</vt:lpstr>
      <vt:lpstr>Слайд 74</vt:lpstr>
      <vt:lpstr>Слайд 75</vt:lpstr>
      <vt:lpstr>Слайд 76</vt:lpstr>
      <vt:lpstr>Слайд 77</vt:lpstr>
      <vt:lpstr>Слайд 78</vt:lpstr>
      <vt:lpstr>Слайд 79</vt:lpstr>
      <vt:lpstr>Слайд 80</vt:lpstr>
      <vt:lpstr>Слайд 81</vt:lpstr>
      <vt:lpstr>Слайд 82</vt:lpstr>
      <vt:lpstr>Слайд 83</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2018-01-10T06:41:49Z</dcterms:created>
  <dcterms:modified xsi:type="dcterms:W3CDTF">2018-01-12T07:59:07Z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