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72"/>
  </p:notesMasterIdLst>
  <p:handoutMasterIdLst>
    <p:handoutMasterId r:id="rId73"/>
  </p:handoutMasterIdLst>
  <p:sldIdLst>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270" r:id="rId40"/>
    <p:sldId id="271" r:id="rId41"/>
    <p:sldId id="273" r:id="rId42"/>
    <p:sldId id="274" r:id="rId43"/>
    <p:sldId id="275" r:id="rId44"/>
    <p:sldId id="276" r:id="rId45"/>
    <p:sldId id="277" r:id="rId46"/>
    <p:sldId id="278" r:id="rId47"/>
    <p:sldId id="279" r:id="rId48"/>
    <p:sldId id="280" r:id="rId49"/>
    <p:sldId id="295" r:id="rId50"/>
    <p:sldId id="363" r:id="rId51"/>
    <p:sldId id="364" r:id="rId52"/>
    <p:sldId id="365" r:id="rId53"/>
    <p:sldId id="366" r:id="rId54"/>
    <p:sldId id="367" r:id="rId55"/>
    <p:sldId id="368" r:id="rId56"/>
    <p:sldId id="369" r:id="rId57"/>
    <p:sldId id="370" r:id="rId58"/>
    <p:sldId id="371" r:id="rId59"/>
    <p:sldId id="372" r:id="rId60"/>
    <p:sldId id="373" r:id="rId61"/>
    <p:sldId id="374" r:id="rId62"/>
    <p:sldId id="375" r:id="rId63"/>
    <p:sldId id="376" r:id="rId64"/>
    <p:sldId id="377" r:id="rId65"/>
    <p:sldId id="378" r:id="rId66"/>
    <p:sldId id="379" r:id="rId67"/>
    <p:sldId id="380" r:id="rId68"/>
    <p:sldId id="381" r:id="rId69"/>
    <p:sldId id="382" r:id="rId70"/>
    <p:sldId id="339"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30F"/>
    <a:srgbClr val="CC9900"/>
  </p:clrMru>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p:cViewPr>
        <p:scale>
          <a:sx n="55" d="100"/>
          <a:sy n="55" d="100"/>
        </p:scale>
        <p:origin x="-1560" y="-27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1/15/2018</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1/15/2018</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1/15/2018</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текст">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1/15/2018</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1/15/2018</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1/15/2018</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и текст в две колонки">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1/15/2018</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1/15/2018</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1/15/2018</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1/15/2018</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ctr">
              <a:lnSpc>
                <a:spcPct val="70000"/>
              </a:lnSpc>
            </a:pPr>
            <a:r>
              <a:rPr lang="uk-UA" sz="2400" b="1" dirty="0" smtClean="0">
                <a:solidFill>
                  <a:schemeClr val="tx2"/>
                </a:solidFill>
                <a:effectLst>
                  <a:outerShdw blurRad="38100" dist="38100" dir="2700000" algn="tl">
                    <a:srgbClr val="FFFFFF"/>
                  </a:outerShdw>
                </a:effectLst>
              </a:rPr>
              <a:t>викладач - </a:t>
            </a:r>
            <a:r>
              <a:rPr lang="uk-UA" sz="2400" b="1" dirty="0" smtClean="0">
                <a:solidFill>
                  <a:schemeClr val="tx2"/>
                </a:solidFill>
                <a:latin typeface="Times New Roman" pitchFamily="18" charset="0"/>
              </a:rPr>
              <a:t>полковник </a:t>
            </a:r>
          </a:p>
          <a:p>
            <a:pPr algn="ctr">
              <a:lnSpc>
                <a:spcPct val="70000"/>
              </a:lnSpc>
            </a:pPr>
            <a:r>
              <a:rPr lang="uk-UA" sz="2400" b="1" dirty="0" err="1" smtClean="0">
                <a:solidFill>
                  <a:schemeClr val="tx2"/>
                </a:solidFill>
                <a:latin typeface="Times New Roman" pitchFamily="18" charset="0"/>
              </a:rPr>
              <a:t>Бахтін</a:t>
            </a:r>
            <a:r>
              <a:rPr lang="uk-UA" sz="2400" b="1" dirty="0" smtClean="0">
                <a:solidFill>
                  <a:schemeClr val="tx2"/>
                </a:solidFill>
                <a:latin typeface="Times New Roman" pitchFamily="18" charset="0"/>
              </a:rPr>
              <a:t> Анатолій Михайлович </a:t>
            </a:r>
          </a:p>
          <a:p>
            <a:endParaRPr lang="ru-RU" dirty="0"/>
          </a:p>
        </p:txBody>
      </p:sp>
      <p:sp>
        <p:nvSpPr>
          <p:cNvPr id="3" name="Title 2"/>
          <p:cNvSpPr>
            <a:spLocks noGrp="1"/>
          </p:cNvSpPr>
          <p:nvPr>
            <p:ph type="ctrTitle"/>
          </p:nvPr>
        </p:nvSpPr>
        <p:spPr/>
        <p:txBody>
          <a:bodyPr>
            <a:normAutofit/>
          </a:bodyPr>
          <a:lstStyle/>
          <a:p>
            <a:r>
              <a:rPr lang="uk-UA" sz="4800" b="1" noProof="0" dirty="0" smtClean="0">
                <a:solidFill>
                  <a:schemeClr val="tx2"/>
                </a:solidFill>
                <a:latin typeface="Arial" pitchFamily="34" charset="0"/>
                <a:cs typeface="Arial" pitchFamily="34" charset="0"/>
              </a:rPr>
              <a:t>ВІЙСЬКОВА ІСТОРІЯ</a:t>
            </a:r>
            <a:endParaRPr lang="ru-RU" sz="4800" b="1" noProof="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a:bodyPr>
          <a:lstStyle/>
          <a:p>
            <a:pPr>
              <a:buNone/>
            </a:pPr>
            <a:r>
              <a:rPr lang="uk-UA" sz="3200" dirty="0" smtClean="0">
                <a:latin typeface="Arial" pitchFamily="34" charset="0"/>
                <a:cs typeface="Arial" pitchFamily="34" charset="0"/>
              </a:rPr>
              <a:t>Франція планувала відвоювати у Німеччини Ельзас і Лотарингію, які були захоплені, і захопити весь </a:t>
            </a:r>
            <a:r>
              <a:rPr lang="uk-UA" sz="3200" dirty="0" err="1" smtClean="0">
                <a:latin typeface="Arial" pitchFamily="34" charset="0"/>
                <a:cs typeface="Arial" pitchFamily="34" charset="0"/>
              </a:rPr>
              <a:t>Саарський</a:t>
            </a:r>
            <a:r>
              <a:rPr lang="uk-UA" sz="3200" dirty="0" smtClean="0">
                <a:latin typeface="Arial" pitchFamily="34" charset="0"/>
                <a:cs typeface="Arial" pitchFamily="34" charset="0"/>
              </a:rPr>
              <a:t> басейн.</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Росія планувала заволодіти панівним становищем на Балканах, розчленувати Туреччину, захопити Константинополь і оволодіти заливами із Чорного моря у Середземне.</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5976664"/>
          </a:xfrm>
        </p:spPr>
        <p:txBody>
          <a:bodyPr/>
          <a:lstStyle/>
          <a:p>
            <a:pPr>
              <a:buNone/>
            </a:pPr>
            <a:r>
              <a:rPr lang="uk-UA" sz="3200" b="1" i="1" dirty="0" smtClean="0"/>
              <a:t> </a:t>
            </a:r>
            <a:r>
              <a:rPr lang="uk-UA" sz="3200" dirty="0" smtClean="0">
                <a:latin typeface="Arial" pitchFamily="34" charset="0"/>
                <a:cs typeface="Arial" pitchFamily="34" charset="0"/>
              </a:rPr>
              <a:t>Італія планувала розширити  свої колонії на Балканах і розгромити Австро-Угорщину.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Японія, використовуючи боротьбу великих держав у Європі, планувала захопити – Китай, Німецькі колонії на Далекому Сході і підготуватися до війни в США. Війна стала світовою, як за своїми політичними цілями, так і за масштабом.</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1196752"/>
            <a:ext cx="8229600" cy="5400600"/>
          </a:xfrm>
        </p:spPr>
        <p:txBody>
          <a:bodyPr>
            <a:normAutofit lnSpcReduction="10000"/>
          </a:bodyPr>
          <a:lstStyle/>
          <a:p>
            <a:pPr>
              <a:buNone/>
            </a:pPr>
            <a:r>
              <a:rPr lang="uk-UA" sz="3200" dirty="0" smtClean="0">
                <a:latin typeface="Arial" pitchFamily="34" charset="0"/>
                <a:cs typeface="Arial" pitchFamily="34" charset="0"/>
              </a:rPr>
              <a:t>Театри військових дій</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Перша світова війна велась на трьох материках у Європі, Азії і Африці. Головними театрами воєнних дій явились Західноєвропейський або французький і Східноєвропейський, або російський. Військові дії воєнно-морських сил розгорнулися на Північному морі, у північно-східній частині Атлантичного океану, у Середземному, Балтійському, Чорному, </a:t>
            </a:r>
            <a:r>
              <a:rPr lang="uk-UA" sz="3200" dirty="0" err="1" smtClean="0">
                <a:latin typeface="Arial" pitchFamily="34" charset="0"/>
                <a:cs typeface="Arial" pitchFamily="34" charset="0"/>
              </a:rPr>
              <a:t>Баренцевому</a:t>
            </a:r>
            <a:r>
              <a:rPr lang="uk-UA" sz="3200" dirty="0" smtClean="0">
                <a:latin typeface="Arial" pitchFamily="34" charset="0"/>
                <a:cs typeface="Arial" pitchFamily="34" charset="0"/>
              </a:rPr>
              <a:t> і Білому морях.</a:t>
            </a:r>
            <a:endParaRPr lang="ru-RU" sz="3200" dirty="0" smtClean="0">
              <a:latin typeface="Arial" pitchFamily="34" charset="0"/>
              <a:cs typeface="Arial" pitchFamily="34" charset="0"/>
            </a:endParaRPr>
          </a:p>
          <a:p>
            <a:endParaRPr lang="ru-RU" dirty="0"/>
          </a:p>
        </p:txBody>
      </p:sp>
      <p:sp>
        <p:nvSpPr>
          <p:cNvPr id="4" name="Заголовок 3"/>
          <p:cNvSpPr>
            <a:spLocks noGrp="1"/>
          </p:cNvSpPr>
          <p:nvPr>
            <p:ph type="title"/>
          </p:nvPr>
        </p:nvSpPr>
        <p:spPr>
          <a:xfrm>
            <a:off x="323528" y="188641"/>
            <a:ext cx="8229600" cy="136815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ru-RU" dirty="0" smtClean="0"/>
              <a:t/>
            </a:r>
            <a:br>
              <a:rPr lang="ru-RU" dirty="0" smtClean="0"/>
            </a:br>
            <a:r>
              <a:rPr lang="uk-UA" b="1" dirty="0" smtClean="0"/>
              <a:t> </a:t>
            </a:r>
            <a:r>
              <a:rPr lang="uk-UA" b="1" dirty="0" smtClean="0">
                <a:latin typeface="Arial" pitchFamily="34" charset="0"/>
                <a:cs typeface="Arial" pitchFamily="34" charset="0"/>
              </a:rPr>
              <a:t>2. Характеристика збройних сил  і плани сторін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336704"/>
          </a:xfrm>
        </p:spPr>
        <p:txBody>
          <a:bodyPr>
            <a:normAutofit/>
          </a:bodyPr>
          <a:lstStyle/>
          <a:p>
            <a:pPr>
              <a:buNone/>
            </a:pPr>
            <a:r>
              <a:rPr lang="uk-UA" sz="3200" dirty="0" smtClean="0">
                <a:latin typeface="Arial" pitchFamily="34" charset="0"/>
                <a:cs typeface="Arial" pitchFamily="34" charset="0"/>
              </a:rPr>
              <a:t>Західноєвропейський театр воєнних дій охоплював всю Бельгію, Люксембург, північно-східну Францію і прикордонні області Німеччини – Ельзас, Лотарингію і лівий берег </a:t>
            </a:r>
            <a:r>
              <a:rPr lang="uk-UA" sz="3200" dirty="0" err="1" smtClean="0">
                <a:latin typeface="Arial" pitchFamily="34" charset="0"/>
                <a:cs typeface="Arial" pitchFamily="34" charset="0"/>
              </a:rPr>
              <a:t>Рейна</a:t>
            </a:r>
            <a:r>
              <a:rPr lang="uk-UA" sz="3200" dirty="0" smtClean="0">
                <a:latin typeface="Arial" pitchFamily="34" charset="0"/>
                <a:cs typeface="Arial" pitchFamily="34" charset="0"/>
              </a:rPr>
              <a:t>. Територія цього театру простяглася на 600-700 км по фронту і на 350-450 км в глибину.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Східноєвропейський театр воєнних дій охоплював територію від Балтійського до Чорного моря  і включав територію Росії, Німеччини і Австро-Угорщини.</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lnSpcReduction="10000"/>
          </a:bodyPr>
          <a:lstStyle/>
          <a:p>
            <a:pPr algn="ctr">
              <a:buNone/>
            </a:pPr>
            <a:r>
              <a:rPr lang="uk-UA" sz="3200" b="1" dirty="0" smtClean="0">
                <a:solidFill>
                  <a:schemeClr val="tx2">
                    <a:lumMod val="75000"/>
                  </a:schemeClr>
                </a:solidFill>
              </a:rPr>
              <a:t>Комплектування армій</a:t>
            </a:r>
            <a:endParaRPr lang="ru-RU" sz="3200" b="1" dirty="0" smtClean="0">
              <a:solidFill>
                <a:schemeClr val="tx2">
                  <a:lumMod val="75000"/>
                </a:schemeClr>
              </a:solidFill>
            </a:endParaRPr>
          </a:p>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Комплектування військ практично у більшості країн відбувалося на основі </a:t>
            </a:r>
            <a:r>
              <a:rPr lang="uk-UA" sz="3200" dirty="0" err="1" smtClean="0">
                <a:latin typeface="Arial" pitchFamily="34" charset="0"/>
                <a:cs typeface="Arial" pitchFamily="34" charset="0"/>
              </a:rPr>
              <a:t>„всезагальної</a:t>
            </a:r>
            <a:r>
              <a:rPr lang="uk-UA" sz="3200" dirty="0" smtClean="0">
                <a:latin typeface="Arial" pitchFamily="34" charset="0"/>
                <a:cs typeface="Arial" pitchFamily="34" charset="0"/>
              </a:rPr>
              <a:t> військової </a:t>
            </a:r>
            <a:r>
              <a:rPr lang="uk-UA" sz="3200" dirty="0" err="1" smtClean="0">
                <a:latin typeface="Arial" pitchFamily="34" charset="0"/>
                <a:cs typeface="Arial" pitchFamily="34" charset="0"/>
              </a:rPr>
              <a:t>повинності”</a:t>
            </a:r>
            <a:r>
              <a:rPr lang="uk-UA" sz="3200" dirty="0" smtClean="0">
                <a:latin typeface="Arial" pitchFamily="34" charset="0"/>
                <a:cs typeface="Arial" pitchFamily="34" charset="0"/>
              </a:rPr>
              <a:t> яка давала змогу мати велику кадрову армію і військово-навчені резерви. Наприклад, в Росії загальний строк служби в сухопутних військах тягнувся 18 років, із них  3 роки на дійсній службі  і 15 років в запасі, першого (7 років) і другого розряду (8 років) . </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048672"/>
          </a:xfrm>
        </p:spPr>
        <p:txBody>
          <a:bodyPr/>
          <a:lstStyle/>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Чоловіче населення, яке не служило в польовій армії входило в склад державного сполучення і називалися (ратниками). Призив  в армію відбувався по округах в 21 рік.</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Англійська армія комплектувалась на основі найма добровольців, які повинні були служити 12 років із них в постійній армії 8 років і 4 роки в резерві.</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95536" y="188640"/>
            <a:ext cx="8291264" cy="6408712"/>
          </a:xfrm>
        </p:spPr>
        <p:txBody>
          <a:bodyPr>
            <a:normAutofit/>
          </a:bodyPr>
          <a:lstStyle/>
          <a:p>
            <a:pPr algn="ctr">
              <a:buNone/>
            </a:pPr>
            <a:r>
              <a:rPr lang="uk-UA" sz="3200" b="1" dirty="0" smtClean="0">
                <a:solidFill>
                  <a:schemeClr val="tx2">
                    <a:lumMod val="75000"/>
                  </a:schemeClr>
                </a:solidFill>
                <a:latin typeface="Arial" pitchFamily="34" charset="0"/>
                <a:cs typeface="Arial" pitchFamily="34" charset="0"/>
              </a:rPr>
              <a:t>Організація армій</a:t>
            </a:r>
            <a:endParaRPr lang="ru-RU" sz="3200" b="1" dirty="0" smtClean="0">
              <a:solidFill>
                <a:schemeClr val="tx2">
                  <a:lumMod val="75000"/>
                </a:schemeClr>
              </a:solidFill>
              <a:latin typeface="Arial" pitchFamily="34" charset="0"/>
              <a:cs typeface="Arial" pitchFamily="34" charset="0"/>
            </a:endParaRPr>
          </a:p>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Збройні сили всіх країн складались із сухопутних військ і військово-морського флоту. Структура сухопутних військ була наступною: піхота складала 70-75%, війська </a:t>
            </a:r>
            <a:r>
              <a:rPr lang="uk-UA" sz="3200" dirty="0" err="1" smtClean="0">
                <a:latin typeface="Arial" pitchFamily="34" charset="0"/>
                <a:cs typeface="Arial" pitchFamily="34" charset="0"/>
              </a:rPr>
              <a:t>авіаціі</a:t>
            </a:r>
            <a:r>
              <a:rPr lang="uk-UA" sz="3200" dirty="0" smtClean="0">
                <a:latin typeface="Arial" pitchFamily="34" charset="0"/>
                <a:cs typeface="Arial" pitchFamily="34" charset="0"/>
              </a:rPr>
              <a:t> – 2-7%.,ВМФ-28-25%.</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lstStyle/>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Організаційна структура більшості європейських армій будувалась на двобічній схемі: армійський корпус розподілявся на дивізії(2) – дивізія на бригади(2), </a:t>
            </a:r>
            <a:r>
              <a:rPr lang="uk-UA" sz="3200" dirty="0" err="1" smtClean="0">
                <a:latin typeface="Arial" pitchFamily="34" charset="0"/>
                <a:cs typeface="Arial" pitchFamily="34" charset="0"/>
              </a:rPr>
              <a:t>бригади</a:t>
            </a:r>
            <a:r>
              <a:rPr lang="uk-UA" sz="3200" dirty="0" smtClean="0">
                <a:latin typeface="Arial" pitchFamily="34" charset="0"/>
                <a:cs typeface="Arial" pitchFamily="34" charset="0"/>
              </a:rPr>
              <a:t> на полки (2) – полк на батальйони (4) – </a:t>
            </a:r>
            <a:r>
              <a:rPr lang="uk-UA" sz="3200" dirty="0" err="1" smtClean="0">
                <a:latin typeface="Arial" pitchFamily="34" charset="0"/>
                <a:cs typeface="Arial" pitchFamily="34" charset="0"/>
              </a:rPr>
              <a:t>батальйони</a:t>
            </a:r>
            <a:r>
              <a:rPr lang="uk-UA" sz="3200" dirty="0" smtClean="0">
                <a:latin typeface="Arial" pitchFamily="34" charset="0"/>
                <a:cs typeface="Arial" pitchFamily="34" charset="0"/>
              </a:rPr>
              <a:t> на роти(4) – рота на взводи (4). Всього з усіма допоміжними частинами корпус налічував 48000 чоловік.</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5865515"/>
          </a:xfrm>
        </p:spPr>
        <p:txBody>
          <a:bodyPr/>
          <a:lstStyle/>
          <a:p>
            <a:pPr>
              <a:buNone/>
            </a:pPr>
            <a:r>
              <a:rPr lang="uk-UA" sz="3200" dirty="0" smtClean="0">
                <a:latin typeface="Arial" pitchFamily="34" charset="0"/>
                <a:cs typeface="Arial" pitchFamily="34" charset="0"/>
              </a:rPr>
              <a:t>В кавалерії вищим тактичним з’єднанням так як і в піхоті, був корпус, який розподілявся на дивізії (2-3), </a:t>
            </a:r>
            <a:r>
              <a:rPr lang="uk-UA" sz="3200" dirty="0" err="1" smtClean="0">
                <a:latin typeface="Arial" pitchFamily="34" charset="0"/>
                <a:cs typeface="Arial" pitchFamily="34" charset="0"/>
              </a:rPr>
              <a:t>дивізії</a:t>
            </a:r>
            <a:r>
              <a:rPr lang="uk-UA" sz="3200" dirty="0" smtClean="0">
                <a:latin typeface="Arial" pitchFamily="34" charset="0"/>
                <a:cs typeface="Arial" pitchFamily="34" charset="0"/>
              </a:rPr>
              <a:t> на полки (4-6), полк на ескадрони (4-6).</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Артилерія розподілялася на бригади, полки, дивізіони і батареї (4-6 і 8 гарматні).</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Найвищим об’єднанням була армія, яка склалася із піхотних корпусів (3-6) кавалерійських корпусів (1-2).</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lstStyle/>
          <a:p>
            <a:pPr algn="ctr">
              <a:buNone/>
            </a:pPr>
            <a:r>
              <a:rPr lang="uk-UA" sz="3200" b="1" dirty="0" smtClean="0">
                <a:latin typeface="Arial" pitchFamily="34" charset="0"/>
                <a:cs typeface="Arial" pitchFamily="34" charset="0"/>
              </a:rPr>
              <a:t>Озброєння армій</a:t>
            </a:r>
          </a:p>
          <a:p>
            <a:pPr>
              <a:buNone/>
            </a:pP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Піхота на озброєні мала – гвинтівки 7,62мм калібру до 8 мм з прицільною далекістю 2000м і магазинним спорядженням (5 патронів).</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Станкові кулемети з прицільністю далекістю стрільби від 1400 до 2400м і </a:t>
            </a:r>
            <a:r>
              <a:rPr lang="uk-UA" sz="3200" dirty="0" err="1" smtClean="0">
                <a:latin typeface="Arial" pitchFamily="34" charset="0"/>
                <a:cs typeface="Arial" pitchFamily="34" charset="0"/>
              </a:rPr>
              <a:t>швидкострільністю</a:t>
            </a:r>
            <a:r>
              <a:rPr lang="uk-UA" sz="3200" dirty="0" smtClean="0">
                <a:latin typeface="Arial" pitchFamily="34" charset="0"/>
                <a:cs typeface="Arial" pitchFamily="34" charset="0"/>
              </a:rPr>
              <a:t> до 250 пострілів на хвилину.</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492896"/>
            <a:ext cx="8229600" cy="4032448"/>
          </a:xfrm>
        </p:spPr>
        <p:txBody>
          <a:bodyPr>
            <a:normAutofit/>
          </a:bodyPr>
          <a:lstStyle/>
          <a:p>
            <a:pPr marL="342900" lvl="1" indent="-342900">
              <a:buNone/>
            </a:pPr>
            <a:endParaRPr lang="uk-UA" sz="2800" b="1" u="sng" dirty="0" smtClean="0">
              <a:solidFill>
                <a:schemeClr val="tx2">
                  <a:lumMod val="75000"/>
                </a:schemeClr>
              </a:solidFill>
              <a:latin typeface="Arial" pitchFamily="34" charset="0"/>
              <a:cs typeface="Arial" pitchFamily="34" charset="0"/>
            </a:endParaRPr>
          </a:p>
          <a:p>
            <a:pPr marL="342900" lvl="1" indent="-342900">
              <a:buNone/>
            </a:pPr>
            <a:r>
              <a:rPr lang="uk-UA" sz="2800" b="1" u="sng" dirty="0" smtClean="0">
                <a:solidFill>
                  <a:schemeClr val="tx2">
                    <a:lumMod val="75000"/>
                  </a:schemeClr>
                </a:solidFill>
                <a:latin typeface="Arial" pitchFamily="34" charset="0"/>
                <a:cs typeface="Arial" pitchFamily="34" charset="0"/>
              </a:rPr>
              <a:t>Заняття 1.</a:t>
            </a:r>
            <a:r>
              <a:rPr lang="uk-UA" sz="2800" b="1" i="1" u="sng" dirty="0" smtClean="0">
                <a:solidFill>
                  <a:schemeClr val="tx2">
                    <a:lumMod val="75000"/>
                  </a:schemeClr>
                </a:solidFill>
                <a:latin typeface="Arial" pitchFamily="34" charset="0"/>
                <a:cs typeface="Arial" pitchFamily="34" charset="0"/>
              </a:rPr>
              <a:t> </a:t>
            </a:r>
            <a:r>
              <a:rPr lang="ru-RU" sz="3200" dirty="0" err="1" smtClean="0">
                <a:latin typeface="Arial" pitchFamily="34" charset="0"/>
                <a:cs typeface="Arial" pitchFamily="34" charset="0"/>
              </a:rPr>
              <a:t>Українські</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Збройні</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сили</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часів</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національно-демократичної</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революції</a:t>
            </a:r>
            <a:r>
              <a:rPr lang="ru-RU" sz="3200" dirty="0" smtClean="0">
                <a:latin typeface="Arial" pitchFamily="34" charset="0"/>
                <a:cs typeface="Arial" pitchFamily="34" charset="0"/>
              </a:rPr>
              <a:t> (1917-1921 </a:t>
            </a:r>
            <a:r>
              <a:rPr lang="ru-RU" sz="3200" dirty="0" err="1" smtClean="0">
                <a:latin typeface="Arial" pitchFamily="34" charset="0"/>
                <a:cs typeface="Arial" pitchFamily="34" charset="0"/>
              </a:rPr>
              <a:t>рр</a:t>
            </a:r>
            <a:r>
              <a:rPr lang="ru-RU" sz="3200" dirty="0" smtClean="0">
                <a:latin typeface="Arial" pitchFamily="34" charset="0"/>
                <a:cs typeface="Arial" pitchFamily="34" charset="0"/>
              </a:rPr>
              <a:t>.).</a:t>
            </a:r>
            <a:endParaRPr lang="ru-RU" sz="3200" dirty="0" smtClean="0">
              <a:solidFill>
                <a:schemeClr val="tx2">
                  <a:lumMod val="75000"/>
                </a:schemeClr>
              </a:solidFill>
              <a:latin typeface="Arial" pitchFamily="34" charset="0"/>
              <a:cs typeface="Arial" pitchFamily="34" charset="0"/>
            </a:endParaRPr>
          </a:p>
          <a:p>
            <a:pPr>
              <a:buNone/>
            </a:pP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Вид заняття:</a:t>
            </a:r>
            <a:r>
              <a:rPr lang="uk-UA" dirty="0" smtClean="0">
                <a:solidFill>
                  <a:schemeClr val="tx2">
                    <a:lumMod val="75000"/>
                  </a:schemeClr>
                </a:solidFill>
                <a:latin typeface="Arial" pitchFamily="34" charset="0"/>
                <a:cs typeface="Arial" pitchFamily="34" charset="0"/>
              </a:rPr>
              <a:t> лекція </a:t>
            </a: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Час : </a:t>
            </a:r>
            <a:r>
              <a:rPr lang="uk-UA" i="1" dirty="0" smtClean="0">
                <a:solidFill>
                  <a:schemeClr val="tx2">
                    <a:lumMod val="75000"/>
                  </a:schemeClr>
                </a:solidFill>
                <a:latin typeface="Arial" pitchFamily="34" charset="0"/>
                <a:cs typeface="Arial" pitchFamily="34" charset="0"/>
              </a:rPr>
              <a:t>2 години </a:t>
            </a: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Місце:</a:t>
            </a:r>
            <a:r>
              <a:rPr lang="uk-UA" dirty="0" smtClean="0">
                <a:solidFill>
                  <a:schemeClr val="tx2">
                    <a:lumMod val="75000"/>
                  </a:schemeClr>
                </a:solidFill>
                <a:latin typeface="Arial" pitchFamily="34" charset="0"/>
                <a:cs typeface="Arial" pitchFamily="34" charset="0"/>
              </a:rPr>
              <a:t> клас</a:t>
            </a:r>
            <a:endParaRPr lang="uk-UA"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a:xfrm>
            <a:off x="251520" y="476672"/>
            <a:ext cx="8640960" cy="1728192"/>
          </a:xfrm>
        </p:spPr>
        <p:txBody>
          <a:bodyPr>
            <a:noAutofit/>
          </a:bodyPr>
          <a:lstStyle/>
          <a:p>
            <a:r>
              <a:rPr lang="ru-RU" b="1" dirty="0" smtClean="0">
                <a:latin typeface="Arial" pitchFamily="34" charset="0"/>
                <a:cs typeface="Arial" pitchFamily="34" charset="0"/>
              </a:rPr>
              <a:t>Тема </a:t>
            </a:r>
            <a:r>
              <a:rPr lang="uk-UA" b="1" dirty="0" smtClean="0">
                <a:latin typeface="Arial" pitchFamily="34" charset="0"/>
                <a:cs typeface="Arial" pitchFamily="34" charset="0"/>
              </a:rPr>
              <a:t>2</a:t>
            </a:r>
            <a:r>
              <a:rPr lang="ru-RU" b="1" dirty="0" smtClean="0">
                <a:latin typeface="Arial" pitchFamily="34" charset="0"/>
                <a:cs typeface="Arial" pitchFamily="34" charset="0"/>
              </a:rPr>
              <a:t>.</a:t>
            </a:r>
            <a:r>
              <a:rPr lang="ru-RU" dirty="0" smtClean="0">
                <a:latin typeface="Arial" pitchFamily="34" charset="0"/>
                <a:cs typeface="Arial" pitchFamily="34" charset="0"/>
              </a:rPr>
              <a:t> </a:t>
            </a:r>
            <a:r>
              <a:rPr lang="ru-RU" dirty="0" err="1" smtClean="0">
                <a:latin typeface="Arial" pitchFamily="34" charset="0"/>
                <a:cs typeface="Arial" pitchFamily="34" charset="0"/>
              </a:rPr>
              <a:t>Українське</a:t>
            </a:r>
            <a:r>
              <a:rPr lang="ru-RU" dirty="0" smtClean="0">
                <a:latin typeface="Arial" pitchFamily="34" charset="0"/>
                <a:cs typeface="Arial" pitchFamily="34" charset="0"/>
              </a:rPr>
              <a:t> </a:t>
            </a:r>
            <a:r>
              <a:rPr lang="ru-RU" dirty="0" err="1" smtClean="0">
                <a:latin typeface="Arial" pitchFamily="34" charset="0"/>
                <a:cs typeface="Arial" pitchFamily="34" charset="0"/>
              </a:rPr>
              <a:t>військо</a:t>
            </a:r>
            <a:r>
              <a:rPr lang="ru-RU" dirty="0" smtClean="0">
                <a:latin typeface="Arial" pitchFamily="34" charset="0"/>
                <a:cs typeface="Arial" pitchFamily="34" charset="0"/>
              </a:rPr>
              <a:t> у ХХ </a:t>
            </a:r>
            <a:r>
              <a:rPr lang="ru-RU" dirty="0" err="1" smtClean="0">
                <a:latin typeface="Arial" pitchFamily="34" charset="0"/>
                <a:cs typeface="Arial" pitchFamily="34" charset="0"/>
              </a:rPr>
              <a:t>столітті</a:t>
            </a:r>
            <a:r>
              <a:rPr lang="ru-RU" dirty="0" smtClean="0">
                <a:latin typeface="Arial" pitchFamily="34" charset="0"/>
                <a:cs typeface="Arial" pitchFamily="34" charset="0"/>
              </a:rPr>
              <a:t>. </a:t>
            </a:r>
            <a:r>
              <a:rPr lang="ru-RU" dirty="0" err="1" smtClean="0">
                <a:latin typeface="Arial" pitchFamily="34" charset="0"/>
                <a:cs typeface="Arial" pitchFamily="34" charset="0"/>
              </a:rPr>
              <a:t>Війни</a:t>
            </a:r>
            <a:r>
              <a:rPr lang="ru-RU" dirty="0" smtClean="0">
                <a:latin typeface="Arial" pitchFamily="34" charset="0"/>
                <a:cs typeface="Arial" pitchFamily="34" charset="0"/>
              </a:rPr>
              <a:t> початку ХХ ст. Перша </a:t>
            </a:r>
            <a:r>
              <a:rPr lang="ru-RU" dirty="0" err="1" smtClean="0">
                <a:latin typeface="Arial" pitchFamily="34" charset="0"/>
                <a:cs typeface="Arial" pitchFamily="34" charset="0"/>
              </a:rPr>
              <a:t>світова</a:t>
            </a:r>
            <a:r>
              <a:rPr lang="ru-RU" dirty="0" smtClean="0">
                <a:latin typeface="Arial" pitchFamily="34" charset="0"/>
                <a:cs typeface="Arial" pitchFamily="34" charset="0"/>
              </a:rPr>
              <a:t> </a:t>
            </a:r>
            <a:r>
              <a:rPr lang="ru-RU" dirty="0" err="1" smtClean="0">
                <a:latin typeface="Arial" pitchFamily="34" charset="0"/>
                <a:cs typeface="Arial" pitchFamily="34" charset="0"/>
              </a:rPr>
              <a:t>війна</a:t>
            </a:r>
            <a:r>
              <a:rPr lang="ru-RU" dirty="0" smtClean="0">
                <a:latin typeface="Arial" pitchFamily="34" charset="0"/>
                <a:cs typeface="Arial" pitchFamily="34" charset="0"/>
              </a:rPr>
              <a:t>.</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lstStyle/>
          <a:p>
            <a:pPr>
              <a:buNone/>
            </a:pPr>
            <a:r>
              <a:rPr lang="uk-UA" sz="3200" dirty="0" smtClean="0">
                <a:latin typeface="Arial" pitchFamily="34" charset="0"/>
                <a:cs typeface="Arial" pitchFamily="34" charset="0"/>
              </a:rPr>
              <a:t>Основними зразками стрілецької зброї російської армії були: гвинтівка </a:t>
            </a:r>
            <a:r>
              <a:rPr lang="uk-UA" sz="3200" dirty="0" err="1" smtClean="0">
                <a:latin typeface="Arial" pitchFamily="34" charset="0"/>
                <a:cs typeface="Arial" pitchFamily="34" charset="0"/>
              </a:rPr>
              <a:t>Мосіна</a:t>
            </a:r>
            <a:r>
              <a:rPr lang="uk-UA" sz="3200" dirty="0" smtClean="0">
                <a:latin typeface="Arial" pitchFamily="34" charset="0"/>
                <a:cs typeface="Arial" pitchFamily="34" charset="0"/>
              </a:rPr>
              <a:t> (1891р.) – калібр 7,62мм; кулемет Максим на станку Соколова (7,62); револьвер зразка 1895 року системи Нагана(7,62).</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Артилерія воюючих сторін складалася із 75-77мм швидкострільних гармат, важка артилерія включала 200мм, 150 мм гаубиці,105мм і 130мм гармати.</a:t>
            </a:r>
            <a:endParaRPr lang="ru-RU" sz="3200" dirty="0" smtClean="0">
              <a:latin typeface="Arial" pitchFamily="34" charset="0"/>
              <a:cs typeface="Arial" pitchFamily="34" charset="0"/>
            </a:endParaRP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264696"/>
          </a:xfrm>
        </p:spPr>
        <p:txBody>
          <a:bodyPr>
            <a:noAutofit/>
          </a:bodyPr>
          <a:lstStyle/>
          <a:p>
            <a:pPr>
              <a:buNone/>
            </a:pPr>
            <a:r>
              <a:rPr lang="uk-UA" sz="3200" dirty="0" smtClean="0">
                <a:latin typeface="Arial" pitchFamily="34" charset="0"/>
                <a:cs typeface="Arial" pitchFamily="34" charset="0"/>
              </a:rPr>
              <a:t>Для боротьби з літаками перед війною створюється зброя спеціального призначення – 76мм гармата (1914р.), яка встановлювалася на машині.</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 початку війни у Німеччині з’являється міномет який стріляв на 1000м мінами. В війні використовувалися бронемашини озброєні гарматою чи кулеметом, і </a:t>
            </a:r>
            <a:r>
              <a:rPr lang="uk-UA" sz="3200" dirty="0" err="1" smtClean="0">
                <a:latin typeface="Arial" pitchFamily="34" charset="0"/>
                <a:cs typeface="Arial" pitchFamily="34" charset="0"/>
              </a:rPr>
              <a:t>бронепотяги</a:t>
            </a:r>
            <a:r>
              <a:rPr lang="uk-UA" sz="3200" dirty="0" smtClean="0">
                <a:latin typeface="Arial" pitchFamily="34" charset="0"/>
                <a:cs typeface="Arial" pitchFamily="34" charset="0"/>
              </a:rPr>
              <a:t>. В ході війни широке застосування отримали легкі кулемети, збройові гранатомети, вогнемети і технічні боєприпаси.</a:t>
            </a:r>
            <a:endParaRPr lang="ru-RU" sz="32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lstStyle/>
          <a:p>
            <a:pPr>
              <a:buNone/>
            </a:pPr>
            <a:r>
              <a:rPr lang="uk-UA" sz="3200" dirty="0" smtClean="0">
                <a:latin typeface="Arial" pitchFamily="34" charset="0"/>
                <a:cs typeface="Arial" pitchFamily="34" charset="0"/>
              </a:rPr>
              <a:t>В 1915 році почалося використання німецькими військами бойових отруйних речовин. В 1916 році англійці застосовують новий засіб боротьби – танки. ТТХ танка  - запас хода 24 км, максимальна швидкість – 6км на годину, озброєння – кулемети.</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 початку ХХ ст. швидкий розвиток отримує авіація. </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204864"/>
            <a:ext cx="8229600" cy="3921299"/>
          </a:xfrm>
        </p:spPr>
        <p:txBody>
          <a:bodyPr/>
          <a:lstStyle/>
          <a:p>
            <a:pPr>
              <a:buNone/>
            </a:pPr>
            <a:r>
              <a:rPr lang="uk-UA" sz="3200" b="1" dirty="0" smtClean="0">
                <a:latin typeface="Arial" pitchFamily="34" charset="0"/>
                <a:cs typeface="Arial" pitchFamily="34" charset="0"/>
              </a:rPr>
              <a:t>Перший період </a:t>
            </a:r>
            <a:r>
              <a:rPr lang="uk-UA" sz="3200" dirty="0" smtClean="0">
                <a:latin typeface="Arial" pitchFamily="34" charset="0"/>
                <a:cs typeface="Arial" pitchFamily="34" charset="0"/>
              </a:rPr>
              <a:t>– провал німецької стратегії, по швидкій поразці Франції і Росії: маневрений характер війни, створення суцільних фронтів і перехід до довгої позиційної боротьби(компанія 1914-1915рр.)</a:t>
            </a:r>
            <a:endParaRPr lang="ru-RU" sz="3200" dirty="0" smtClean="0">
              <a:latin typeface="Arial" pitchFamily="34" charset="0"/>
              <a:cs typeface="Arial" pitchFamily="34" charset="0"/>
            </a:endParaRPr>
          </a:p>
          <a:p>
            <a:endParaRPr lang="ru-RU" dirty="0"/>
          </a:p>
        </p:txBody>
      </p:sp>
      <p:sp>
        <p:nvSpPr>
          <p:cNvPr id="3" name="Заголовок 2"/>
          <p:cNvSpPr>
            <a:spLocks noGrp="1"/>
          </p:cNvSpPr>
          <p:nvPr>
            <p:ph type="title"/>
          </p:nvPr>
        </p:nvSpPr>
        <p:spPr>
          <a:xfrm>
            <a:off x="457200" y="359464"/>
            <a:ext cx="8229600" cy="1557367"/>
          </a:xfrm>
        </p:spPr>
        <p:txBody>
          <a:bodyPr>
            <a:normAutofit fontScale="90000"/>
          </a:bodyPr>
          <a:lstStyle/>
          <a:p>
            <a:pPr algn="ctr"/>
            <a:r>
              <a:rPr lang="uk-UA" dirty="0" smtClean="0"/>
              <a:t>Першу світову війну по характеру і веденню можна розподілити на три періоди (п’ять компаній):</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192688"/>
          </a:xfrm>
        </p:spPr>
        <p:txBody>
          <a:bodyPr>
            <a:normAutofit lnSpcReduction="10000"/>
          </a:bodyPr>
          <a:lstStyle/>
          <a:p>
            <a:pPr>
              <a:buNone/>
            </a:pPr>
            <a:r>
              <a:rPr lang="uk-UA" sz="3200" b="1" dirty="0" smtClean="0">
                <a:latin typeface="Arial" pitchFamily="34" charset="0"/>
                <a:cs typeface="Arial" pitchFamily="34" charset="0"/>
              </a:rPr>
              <a:t>Другий період </a:t>
            </a:r>
            <a:r>
              <a:rPr lang="uk-UA" sz="3200" dirty="0" smtClean="0">
                <a:latin typeface="Arial" pitchFamily="34" charset="0"/>
                <a:cs typeface="Arial" pitchFamily="34" charset="0"/>
              </a:rPr>
              <a:t>– провал стратегій Антанти розгрому німецької коаліції (компанії 1916-1917 рр.) вихід Росії із війни.</a:t>
            </a:r>
            <a:endParaRPr lang="ru-RU" sz="3200" dirty="0" smtClean="0">
              <a:latin typeface="Arial" pitchFamily="34" charset="0"/>
              <a:cs typeface="Arial" pitchFamily="34" charset="0"/>
            </a:endParaRPr>
          </a:p>
          <a:p>
            <a:pPr>
              <a:buNone/>
            </a:pPr>
            <a:r>
              <a:rPr lang="uk-UA" sz="3200" b="1" dirty="0" smtClean="0">
                <a:latin typeface="Arial" pitchFamily="34" charset="0"/>
                <a:cs typeface="Arial" pitchFamily="34" charset="0"/>
              </a:rPr>
              <a:t>Третій період </a:t>
            </a:r>
            <a:r>
              <a:rPr lang="uk-UA" sz="3200" dirty="0" smtClean="0">
                <a:latin typeface="Arial" pitchFamily="34" charset="0"/>
                <a:cs typeface="Arial" pitchFamily="34" charset="0"/>
              </a:rPr>
              <a:t>– провал німецької стратегії.</a:t>
            </a:r>
            <a:endParaRPr lang="ru-RU" sz="3200" dirty="0" smtClean="0">
              <a:latin typeface="Arial" pitchFamily="34" charset="0"/>
              <a:cs typeface="Arial" pitchFamily="34" charset="0"/>
            </a:endParaRPr>
          </a:p>
          <a:p>
            <a:pPr algn="ctr">
              <a:buNone/>
            </a:pPr>
            <a:r>
              <a:rPr lang="uk-UA" sz="3200" b="1" dirty="0" smtClean="0">
                <a:latin typeface="Arial" pitchFamily="34" charset="0"/>
                <a:cs typeface="Arial" pitchFamily="34" charset="0"/>
              </a:rPr>
              <a:t>Початок війни</a:t>
            </a:r>
            <a:endParaRPr lang="ru-RU" sz="3200" b="1" dirty="0" smtClean="0">
              <a:latin typeface="Arial" pitchFamily="34" charset="0"/>
              <a:cs typeface="Arial" pitchFamily="34" charset="0"/>
            </a:endParaRPr>
          </a:p>
          <a:p>
            <a:pPr>
              <a:buNone/>
            </a:pPr>
            <a:r>
              <a:rPr lang="uk-UA" sz="3200" dirty="0" smtClean="0">
                <a:latin typeface="Arial" pitchFamily="34" charset="0"/>
                <a:cs typeface="Arial" pitchFamily="34" charset="0"/>
              </a:rPr>
              <a:t>Безпосереднім приводом до розв’язання першої світової війни послужило вбивство 28 червня 1914 року спадкоємця австрійського престолу </a:t>
            </a:r>
            <a:r>
              <a:rPr lang="uk-UA" sz="3200" dirty="0" err="1" smtClean="0">
                <a:latin typeface="Arial" pitchFamily="34" charset="0"/>
                <a:cs typeface="Arial" pitchFamily="34" charset="0"/>
              </a:rPr>
              <a:t>Франца-Фердінанда</a:t>
            </a:r>
            <a:r>
              <a:rPr lang="uk-UA" sz="3200" dirty="0" smtClean="0">
                <a:latin typeface="Arial" pitchFamily="34" charset="0"/>
                <a:cs typeface="Arial" pitchFamily="34" charset="0"/>
              </a:rPr>
              <a:t> сербськими націоналістами у    м. Сараєво. </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23528" y="332656"/>
            <a:ext cx="8568952" cy="6336704"/>
          </a:xfrm>
        </p:spPr>
        <p:txBody>
          <a:bodyPr>
            <a:noAutofit/>
          </a:bodyPr>
          <a:lstStyle/>
          <a:p>
            <a:pPr>
              <a:buNone/>
            </a:pPr>
            <a:r>
              <a:rPr lang="uk-UA" sz="3200" dirty="0" smtClean="0">
                <a:latin typeface="Arial" pitchFamily="34" charset="0"/>
                <a:cs typeface="Arial" pitchFamily="34" charset="0"/>
              </a:rPr>
              <a:t>Згідно домовленості з Німеччиною Австро-Угорщина пред’явила Сербії завідома не виконуючий ультиматум і 28 липня оголосила їй війну і почала бомбардування Белграда. Росія під тиском Англії та Франції проводить загальну мобілізацію військ 31.07.1914р.</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1 серпня 1914 року Німеччина оголошує війну Росії, а 3 серпня Франції і Бельгії – так як остання відмовилася пропустити німецькі війська через свою територію. Англія 4 серпня  оголосила війну Німеччині. </a:t>
            </a:r>
            <a:endParaRPr lang="ru-RU" sz="32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a:bodyPr>
          <a:lstStyle/>
          <a:p>
            <a:pPr>
              <a:buNone/>
            </a:pPr>
            <a:r>
              <a:rPr lang="uk-UA" sz="3200" dirty="0" smtClean="0">
                <a:latin typeface="Arial" pitchFamily="34" charset="0"/>
                <a:cs typeface="Arial" pitchFamily="34" charset="0"/>
              </a:rPr>
              <a:t>23 серпня проти Німеччини виступили Бельгія, Сербія, Чорногорія, та Японія. 29 жовтня до німецько-австрійського блока приєдналася Туреччина. Пізніше порушивши угоду з Німеччиною – 25 травня 1915 року – до Антанти примикає Італія. 5 квітня 1917 року у війну на боці Антанти вступили США.</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Обидві  сторони блоків починаючи війну розгорнули багатомільйонні армії.</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92696"/>
            <a:ext cx="8229600" cy="5433467"/>
          </a:xfrm>
        </p:spPr>
        <p:txBody>
          <a:bodyPr/>
          <a:lstStyle/>
          <a:p>
            <a:pPr>
              <a:buNone/>
            </a:pPr>
            <a:r>
              <a:rPr lang="ru-RU" sz="3200" dirty="0" smtClean="0">
                <a:latin typeface="Arial" pitchFamily="34" charset="0"/>
                <a:cs typeface="Arial" pitchFamily="34" charset="0"/>
              </a:rPr>
              <a:t> </a:t>
            </a:r>
            <a:r>
              <a:rPr lang="uk-UA" sz="3200" b="1" dirty="0" smtClean="0">
                <a:latin typeface="Arial" pitchFamily="34" charset="0"/>
                <a:cs typeface="Arial" pitchFamily="34" charset="0"/>
              </a:rPr>
              <a:t>Компанія 1915 року. </a:t>
            </a:r>
            <a:r>
              <a:rPr lang="uk-UA" sz="3200" dirty="0" smtClean="0">
                <a:latin typeface="Arial" pitchFamily="34" charset="0"/>
                <a:cs typeface="Arial" pitchFamily="34" charset="0"/>
              </a:rPr>
              <a:t>Англія і Франція перейшли до стратегічної оборони, використавши 1915 рік для перебудування економіки .  Зрив німецького плану виводу Росії із війни, позиційна боротьба на Західному фронті і застосування газової атаки для прориву позиційної оборони.</a:t>
            </a:r>
            <a:endParaRPr lang="ru-RU" sz="3200" dirty="0" smtClean="0">
              <a:latin typeface="Arial" pitchFamily="34" charset="0"/>
              <a:cs typeface="Arial" pitchFamily="34" charset="0"/>
            </a:endParaRP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764704"/>
            <a:ext cx="8229600" cy="5361459"/>
          </a:xfrm>
        </p:spPr>
        <p:txBody>
          <a:bodyPr/>
          <a:lstStyle/>
          <a:p>
            <a:pPr>
              <a:buNone/>
            </a:pPr>
            <a:r>
              <a:rPr lang="uk-UA" sz="3200" dirty="0" smtClean="0">
                <a:latin typeface="Arial" pitchFamily="34" charset="0"/>
                <a:cs typeface="Arial" pitchFamily="34" charset="0"/>
              </a:rPr>
              <a:t>Повний вплив стратегічних планів держав вимусив військових керівників шукати нові шляхи до перемоги.</a:t>
            </a:r>
            <a:endParaRPr lang="ru-RU" sz="3200" dirty="0" smtClean="0">
              <a:latin typeface="Arial" pitchFamily="34" charset="0"/>
              <a:cs typeface="Arial" pitchFamily="34" charset="0"/>
            </a:endParaRPr>
          </a:p>
          <a:p>
            <a:pPr>
              <a:buNone/>
            </a:pPr>
            <a:endParaRPr lang="uk-UA" sz="3200" dirty="0" smtClean="0">
              <a:latin typeface="Arial" pitchFamily="34" charset="0"/>
              <a:cs typeface="Arial" pitchFamily="34" charset="0"/>
            </a:endParaRPr>
          </a:p>
          <a:p>
            <a:pPr>
              <a:buNone/>
            </a:pPr>
            <a:r>
              <a:rPr lang="ru-RU" sz="3200" dirty="0" smtClean="0">
                <a:latin typeface="Arial" pitchFamily="34" charset="0"/>
                <a:cs typeface="Arial" pitchFamily="34" charset="0"/>
              </a:rPr>
              <a:t> </a:t>
            </a:r>
            <a:r>
              <a:rPr lang="uk-UA" sz="3200" dirty="0" smtClean="0">
                <a:latin typeface="Arial" pitchFamily="34" charset="0"/>
                <a:cs typeface="Arial" pitchFamily="34" charset="0"/>
              </a:rPr>
              <a:t>Німеччина вирішила у 1915 році приступити до виконання другої частини плану </a:t>
            </a:r>
            <a:r>
              <a:rPr lang="uk-UA" sz="3200" dirty="0" err="1" smtClean="0">
                <a:latin typeface="Arial" pitchFamily="34" charset="0"/>
                <a:cs typeface="Arial" pitchFamily="34" charset="0"/>
              </a:rPr>
              <a:t>Шліфена</a:t>
            </a:r>
            <a:r>
              <a:rPr lang="uk-UA" sz="3200" dirty="0" smtClean="0">
                <a:latin typeface="Arial" pitchFamily="34" charset="0"/>
                <a:cs typeface="Arial" pitchFamily="34" charset="0"/>
              </a:rPr>
              <a:t>, який передбачав розгром і вивід її із війни.</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lstStyle/>
          <a:p>
            <a:pPr>
              <a:buNone/>
            </a:pPr>
            <a:r>
              <a:rPr lang="uk-UA" sz="3200" dirty="0" smtClean="0">
                <a:latin typeface="Arial" pitchFamily="34" charset="0"/>
                <a:cs typeface="Arial" pitchFamily="34" charset="0"/>
              </a:rPr>
              <a:t>Компанія 1916 року. </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Позиційна війна. Генеральна битва на морі лінійних сил флоту.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У 1916 році розмах збройної боротьби стає ще більшим. Військові дії одночасно ведуться на головних театрах (французькому і російському) посилюється боротьба на Балканах та італійському фронті.</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24744"/>
            <a:ext cx="8229600" cy="5400600"/>
          </a:xfrm>
        </p:spPr>
        <p:txBody>
          <a:bodyPr>
            <a:normAutofit fontScale="92500"/>
          </a:bodyPr>
          <a:lstStyle/>
          <a:p>
            <a:pPr marL="0" lvl="3" indent="0">
              <a:buFont typeface="+mj-lt"/>
              <a:buAutoNum type="arabicPeriod"/>
            </a:pPr>
            <a:r>
              <a:rPr lang="uk-UA" sz="3000" dirty="0" smtClean="0">
                <a:latin typeface="Arial" pitchFamily="34" charset="0"/>
                <a:cs typeface="Arial" pitchFamily="34" charset="0"/>
              </a:rPr>
              <a:t>Поглибити знання студентів з питань першої світової війни та війн періоду української національної революції.</a:t>
            </a:r>
            <a:endParaRPr lang="ru-RU" sz="3000" dirty="0" smtClean="0">
              <a:latin typeface="Arial" pitchFamily="34" charset="0"/>
              <a:cs typeface="Arial" pitchFamily="34" charset="0"/>
            </a:endParaRPr>
          </a:p>
          <a:p>
            <a:pPr marL="0" lvl="3" indent="0">
              <a:buFont typeface="+mj-lt"/>
              <a:buAutoNum type="arabicPeriod"/>
            </a:pPr>
            <a:r>
              <a:rPr lang="ru-RU" sz="3000" dirty="0" err="1" smtClean="0">
                <a:latin typeface="Arial" pitchFamily="34" charset="0"/>
                <a:cs typeface="Arial" pitchFamily="34" charset="0"/>
              </a:rPr>
              <a:t>Розкрити</a:t>
            </a:r>
            <a:r>
              <a:rPr lang="ru-RU" sz="3000" dirty="0" smtClean="0">
                <a:latin typeface="Arial" pitchFamily="34" charset="0"/>
                <a:cs typeface="Arial" pitchFamily="34" charset="0"/>
              </a:rPr>
              <a:t> причини та характер </a:t>
            </a:r>
            <a:r>
              <a:rPr lang="ru-RU" sz="3000" dirty="0" err="1" smtClean="0">
                <a:latin typeface="Arial" pitchFamily="34" charset="0"/>
                <a:cs typeface="Arial" pitchFamily="34" charset="0"/>
              </a:rPr>
              <a:t>Першої</a:t>
            </a:r>
            <a:r>
              <a:rPr lang="ru-RU" sz="3000" dirty="0" smtClean="0">
                <a:latin typeface="Arial" pitchFamily="34" charset="0"/>
                <a:cs typeface="Arial" pitchFamily="34" charset="0"/>
              </a:rPr>
              <a:t> </a:t>
            </a:r>
            <a:r>
              <a:rPr lang="ru-RU" sz="3000" dirty="0" err="1" smtClean="0">
                <a:latin typeface="Arial" pitchFamily="34" charset="0"/>
                <a:cs typeface="Arial" pitchFamily="34" charset="0"/>
              </a:rPr>
              <a:t>світової</a:t>
            </a:r>
            <a:r>
              <a:rPr lang="ru-RU" sz="3000" dirty="0" smtClean="0">
                <a:latin typeface="Arial" pitchFamily="34" charset="0"/>
                <a:cs typeface="Arial" pitchFamily="34" charset="0"/>
              </a:rPr>
              <a:t> </a:t>
            </a:r>
            <a:r>
              <a:rPr lang="ru-RU" sz="3000" dirty="0" err="1" smtClean="0">
                <a:latin typeface="Arial" pitchFamily="34" charset="0"/>
                <a:cs typeface="Arial" pitchFamily="34" charset="0"/>
              </a:rPr>
              <a:t>війни</a:t>
            </a:r>
            <a:r>
              <a:rPr lang="ru-RU" sz="3000" dirty="0" smtClean="0">
                <a:latin typeface="Arial" pitchFamily="34" charset="0"/>
                <a:cs typeface="Arial" pitchFamily="34" charset="0"/>
              </a:rPr>
              <a:t>, коротко </a:t>
            </a:r>
            <a:r>
              <a:rPr lang="ru-RU" sz="3000" dirty="0" err="1" smtClean="0">
                <a:latin typeface="Arial" pitchFamily="34" charset="0"/>
                <a:cs typeface="Arial" pitchFamily="34" charset="0"/>
              </a:rPr>
              <a:t>розглянути</a:t>
            </a:r>
            <a:r>
              <a:rPr lang="ru-RU" sz="3000" dirty="0" smtClean="0">
                <a:latin typeface="Arial" pitchFamily="34" charset="0"/>
                <a:cs typeface="Arial" pitchFamily="34" charset="0"/>
              </a:rPr>
              <a:t> характеристики </a:t>
            </a:r>
            <a:r>
              <a:rPr lang="ru-RU" sz="3000" dirty="0" err="1" smtClean="0">
                <a:latin typeface="Arial" pitchFamily="34" charset="0"/>
                <a:cs typeface="Arial" pitchFamily="34" charset="0"/>
              </a:rPr>
              <a:t>компаній</a:t>
            </a:r>
            <a:r>
              <a:rPr lang="ru-RU" sz="3000" dirty="0" smtClean="0">
                <a:latin typeface="Arial" pitchFamily="34" charset="0"/>
                <a:cs typeface="Arial" pitchFamily="34" charset="0"/>
              </a:rPr>
              <a:t> </a:t>
            </a:r>
            <a:r>
              <a:rPr lang="ru-RU" sz="3000" dirty="0" err="1" smtClean="0">
                <a:latin typeface="Arial" pitchFamily="34" charset="0"/>
                <a:cs typeface="Arial" pitchFamily="34" charset="0"/>
              </a:rPr>
              <a:t>війни</a:t>
            </a:r>
            <a:r>
              <a:rPr lang="ru-RU" sz="3000" dirty="0" smtClean="0">
                <a:latin typeface="Arial" pitchFamily="34" charset="0"/>
                <a:cs typeface="Arial" pitchFamily="34" charset="0"/>
              </a:rPr>
              <a:t>.</a:t>
            </a:r>
          </a:p>
          <a:p>
            <a:pPr marL="0" lvl="3" indent="0">
              <a:buFont typeface="+mj-lt"/>
              <a:buAutoNum type="arabicPeriod"/>
            </a:pPr>
            <a:r>
              <a:rPr lang="uk-UA" sz="3000" dirty="0" smtClean="0">
                <a:latin typeface="Arial" pitchFamily="34" charset="0"/>
                <a:cs typeface="Arial" pitchFamily="34" charset="0"/>
              </a:rPr>
              <a:t>Надати студентам знання з організація українського війська за часів Центральної Ради.</a:t>
            </a:r>
            <a:endParaRPr lang="ru-RU" sz="3000" dirty="0" smtClean="0">
              <a:latin typeface="Arial" pitchFamily="34" charset="0"/>
              <a:cs typeface="Arial" pitchFamily="34" charset="0"/>
            </a:endParaRPr>
          </a:p>
          <a:p>
            <a:pPr marL="0" lvl="3" indent="0">
              <a:buFont typeface="+mj-lt"/>
              <a:buAutoNum type="arabicPeriod"/>
            </a:pPr>
            <a:r>
              <a:rPr lang="uk-UA" sz="3000" dirty="0" smtClean="0">
                <a:latin typeface="Arial" pitchFamily="34" charset="0"/>
                <a:cs typeface="Arial" pitchFamily="34" charset="0"/>
              </a:rPr>
              <a:t>Виховувати студентів на історичних традиціях та розвивати в них тактичне мислення, почуття гордості за свою Вітчизну, свій український народ.</a:t>
            </a:r>
            <a:endParaRPr lang="ru-RU" sz="3000" dirty="0" smtClean="0">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solidFill>
                <a:latin typeface="Arial" pitchFamily="34" charset="0"/>
                <a:cs typeface="Arial" pitchFamily="34" charset="0"/>
              </a:rPr>
              <a:t>Навчальна і виховна мета: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92696"/>
            <a:ext cx="8229600" cy="5433467"/>
          </a:xfrm>
        </p:spPr>
        <p:txBody>
          <a:bodyPr/>
          <a:lstStyle/>
          <a:p>
            <a:pPr>
              <a:buNone/>
            </a:pPr>
            <a:r>
              <a:rPr lang="uk-UA" sz="3200" dirty="0" smtClean="0">
                <a:latin typeface="Arial" pitchFamily="34" charset="0"/>
                <a:cs typeface="Arial" pitchFamily="34" charset="0"/>
              </a:rPr>
              <a:t>Компанія 1917 року.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Наступ Антанти і німецька стратегія оборонної війни на суші. Революційний вихід із війни Росії.</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 зламі 1916-1917 років у всіх воюючих державах загострилися внутрішні протиріччя, посилився революційний рух народних мас проти війни.</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lstStyle/>
          <a:p>
            <a:pPr>
              <a:buNone/>
            </a:pPr>
            <a:r>
              <a:rPr lang="uk-UA" sz="3200" dirty="0" smtClean="0">
                <a:latin typeface="Arial" pitchFamily="34" charset="0"/>
                <a:cs typeface="Arial" pitchFamily="34" charset="0"/>
              </a:rPr>
              <a:t>В Росії відбулася Лютнева буржуазно-демократична революція (27.02.1917 року) але тимчасовий уряд став на позицію подовження війни </a:t>
            </a:r>
            <a:r>
              <a:rPr lang="uk-UA" sz="3200" dirty="0" err="1" smtClean="0">
                <a:latin typeface="Arial" pitchFamily="34" charset="0"/>
                <a:cs typeface="Arial" pitchFamily="34" charset="0"/>
              </a:rPr>
              <a:t>„до</a:t>
            </a:r>
            <a:r>
              <a:rPr lang="uk-UA" sz="3200" dirty="0" smtClean="0">
                <a:latin typeface="Arial" pitchFamily="34" charset="0"/>
                <a:cs typeface="Arial" pitchFamily="34" charset="0"/>
              </a:rPr>
              <a:t> переможного </a:t>
            </a:r>
            <a:r>
              <a:rPr lang="uk-UA" sz="3200" dirty="0" err="1" smtClean="0">
                <a:latin typeface="Arial" pitchFamily="34" charset="0"/>
                <a:cs typeface="Arial" pitchFamily="34" charset="0"/>
              </a:rPr>
              <a:t>кінця”</a:t>
            </a:r>
            <a:r>
              <a:rPr lang="uk-UA" sz="3200" dirty="0" smtClean="0">
                <a:latin typeface="Arial" pitchFamily="34" charset="0"/>
                <a:cs typeface="Arial" pitchFamily="34" charset="0"/>
              </a:rPr>
              <a:t>. Виникають заворушення,  у військах трапляються випадки непокори і невиконання наказів. Обидві воюючі коаліції прагнуть до  найскорішого завершення війни.</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264696"/>
          </a:xfrm>
        </p:spPr>
        <p:txBody>
          <a:bodyPr>
            <a:normAutofit fontScale="92500" lnSpcReduction="10000"/>
          </a:bodyPr>
          <a:lstStyle/>
          <a:p>
            <a:pPr>
              <a:buNone/>
            </a:pPr>
            <a:r>
              <a:rPr lang="uk-UA" sz="3500" b="1" dirty="0" smtClean="0">
                <a:latin typeface="Arial" pitchFamily="34" charset="0"/>
                <a:cs typeface="Arial" pitchFamily="34" charset="0"/>
              </a:rPr>
              <a:t>Компанія 1918 року.</a:t>
            </a:r>
            <a:endParaRPr lang="ru-RU" sz="3500" b="1" dirty="0" smtClean="0">
              <a:latin typeface="Arial" pitchFamily="34" charset="0"/>
              <a:cs typeface="Arial" pitchFamily="34" charset="0"/>
            </a:endParaRPr>
          </a:p>
          <a:p>
            <a:pPr>
              <a:buNone/>
            </a:pPr>
            <a:r>
              <a:rPr lang="uk-UA" sz="3500" dirty="0" smtClean="0">
                <a:latin typeface="Arial" pitchFamily="34" charset="0"/>
                <a:cs typeface="Arial" pitchFamily="34" charset="0"/>
              </a:rPr>
              <a:t>Загальний наступ Антанти та розгром </a:t>
            </a:r>
            <a:r>
              <a:rPr lang="uk-UA" sz="3500" dirty="0" err="1" smtClean="0">
                <a:latin typeface="Arial" pitchFamily="34" charset="0"/>
                <a:cs typeface="Arial" pitchFamily="34" charset="0"/>
              </a:rPr>
              <a:t>Німецько</a:t>
            </a:r>
            <a:r>
              <a:rPr lang="uk-UA" sz="3500" dirty="0" smtClean="0">
                <a:latin typeface="Arial" pitchFamily="34" charset="0"/>
                <a:cs typeface="Arial" pitchFamily="34" charset="0"/>
              </a:rPr>
              <a:t> – Австрійського блоку.  Закінчення  першої світової війни.</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1918 рік – останній рік кривавої м’ясорубки світової війни.</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Стратегія Німеччини на 1918 рік – це стратегія двох ударів, спрямованих на Заході – проти Антанти  з метою здійснити </a:t>
            </a:r>
            <a:r>
              <a:rPr lang="uk-UA" sz="3500" dirty="0" err="1" smtClean="0">
                <a:latin typeface="Arial" pitchFamily="34" charset="0"/>
                <a:cs typeface="Arial" pitchFamily="34" charset="0"/>
              </a:rPr>
              <a:t>ніщивний</a:t>
            </a:r>
            <a:r>
              <a:rPr lang="uk-UA" sz="3500" dirty="0" smtClean="0">
                <a:latin typeface="Arial" pitchFamily="34" charset="0"/>
                <a:cs typeface="Arial" pitchFamily="34" charset="0"/>
              </a:rPr>
              <a:t> удар до прибуття у Францію значного контингенту військ США; - на Сході – розгорнути інтервенцію на Радянську Росію.</a:t>
            </a:r>
            <a:endParaRPr lang="ru-RU" sz="3500" dirty="0" smtClean="0">
              <a:latin typeface="Arial" pitchFamily="34" charset="0"/>
              <a:cs typeface="Arial" pitchFamily="34" charset="0"/>
            </a:endParaRP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lstStyle/>
          <a:p>
            <a:pPr>
              <a:buNone/>
            </a:pPr>
            <a:r>
              <a:rPr lang="uk-UA" sz="3200" dirty="0" smtClean="0">
                <a:latin typeface="Arial" pitchFamily="34" charset="0"/>
                <a:cs typeface="Arial" pitchFamily="34" charset="0"/>
              </a:rPr>
              <a:t>План Антанти на 1918 рік передбачав активну оборону, що не виключало і наступальних дій, а також можливість інтервенції проти радянської Росії.</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Між тим переговори у Брест-Литовську тривали. УНР була визнана як суверена держава.</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Брест – Литовський мирний договір був </a:t>
            </a:r>
            <a:r>
              <a:rPr lang="uk-UA" sz="3200" dirty="0" err="1" smtClean="0">
                <a:latin typeface="Arial" pitchFamily="34" charset="0"/>
                <a:cs typeface="Arial" pitchFamily="34" charset="0"/>
              </a:rPr>
              <a:t>заключений</a:t>
            </a:r>
            <a:r>
              <a:rPr lang="uk-UA" sz="3200" dirty="0" smtClean="0">
                <a:latin typeface="Arial" pitchFamily="34" charset="0"/>
                <a:cs typeface="Arial" pitchFamily="34" charset="0"/>
              </a:rPr>
              <a:t> (3.03.1918р.)</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20680"/>
          </a:xfrm>
        </p:spPr>
        <p:txBody>
          <a:bodyPr>
            <a:normAutofit/>
          </a:bodyPr>
          <a:lstStyle/>
          <a:p>
            <a:pPr>
              <a:buNone/>
            </a:pPr>
            <a:r>
              <a:rPr lang="uk-UA" sz="3200" dirty="0" smtClean="0">
                <a:latin typeface="Arial" pitchFamily="34" charset="0"/>
                <a:cs typeface="Arial" pitchFamily="34" charset="0"/>
              </a:rPr>
              <a:t>Юридичні наслідки Першої світової війни було зафіксовано у мирних договорах, розроблених на Паризькій мирній </a:t>
            </a:r>
            <a:r>
              <a:rPr lang="uk-UA" sz="3200" dirty="0" err="1" smtClean="0">
                <a:latin typeface="Arial" pitchFamily="34" charset="0"/>
                <a:cs typeface="Arial" pitchFamily="34" charset="0"/>
              </a:rPr>
              <a:t>конференціі</a:t>
            </a:r>
            <a:r>
              <a:rPr lang="uk-UA" sz="3200" dirty="0" smtClean="0">
                <a:latin typeface="Arial" pitchFamily="34" charset="0"/>
                <a:cs typeface="Arial" pitchFamily="34" charset="0"/>
              </a:rPr>
              <a:t> 1919-1920 років. Ці договори (Версальський 1919) – з Німеччиною; </a:t>
            </a:r>
            <a:r>
              <a:rPr lang="uk-UA" sz="3200" dirty="0" err="1" smtClean="0">
                <a:latin typeface="Arial" pitchFamily="34" charset="0"/>
                <a:cs typeface="Arial" pitchFamily="34" charset="0"/>
              </a:rPr>
              <a:t>Сен-Жерменський</a:t>
            </a:r>
            <a:r>
              <a:rPr lang="uk-UA" sz="3200" dirty="0" smtClean="0">
                <a:latin typeface="Arial" pitchFamily="34" charset="0"/>
                <a:cs typeface="Arial" pitchFamily="34" charset="0"/>
              </a:rPr>
              <a:t> (1919) з </a:t>
            </a:r>
            <a:r>
              <a:rPr lang="uk-UA" sz="3200" dirty="0" err="1" smtClean="0">
                <a:latin typeface="Arial" pitchFamily="34" charset="0"/>
                <a:cs typeface="Arial" pitchFamily="34" charset="0"/>
              </a:rPr>
              <a:t>Авсрією</a:t>
            </a:r>
            <a:r>
              <a:rPr lang="uk-UA" sz="3200" dirty="0" smtClean="0">
                <a:latin typeface="Arial" pitchFamily="34" charset="0"/>
                <a:cs typeface="Arial" pitchFamily="34" charset="0"/>
              </a:rPr>
              <a:t>; </a:t>
            </a:r>
            <a:r>
              <a:rPr lang="uk-UA" sz="3200" dirty="0" err="1" smtClean="0">
                <a:latin typeface="Arial" pitchFamily="34" charset="0"/>
                <a:cs typeface="Arial" pitchFamily="34" charset="0"/>
              </a:rPr>
              <a:t>Неїський</a:t>
            </a:r>
            <a:r>
              <a:rPr lang="uk-UA" sz="3200" dirty="0" smtClean="0">
                <a:latin typeface="Arial" pitchFamily="34" charset="0"/>
                <a:cs typeface="Arial" pitchFamily="34" charset="0"/>
              </a:rPr>
              <a:t> (1919) з Болгарією; </a:t>
            </a:r>
            <a:r>
              <a:rPr lang="uk-UA" sz="3200" dirty="0" err="1" smtClean="0">
                <a:latin typeface="Arial" pitchFamily="34" charset="0"/>
                <a:cs typeface="Arial" pitchFamily="34" charset="0"/>
              </a:rPr>
              <a:t>Тріанонський</a:t>
            </a:r>
            <a:r>
              <a:rPr lang="uk-UA" sz="3200" dirty="0" smtClean="0">
                <a:latin typeface="Arial" pitchFamily="34" charset="0"/>
                <a:cs typeface="Arial" pitchFamily="34" charset="0"/>
              </a:rPr>
              <a:t> (1920) з Угорщиною і Сербією і (1920) з Туреччиною; - разом з рішенням Вашингтонської конференції – 1921-1922 років створили післявоєнну організацію світу.</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20680"/>
          </a:xfrm>
        </p:spPr>
        <p:txBody>
          <a:bodyPr>
            <a:normAutofit/>
          </a:bodyPr>
          <a:lstStyle/>
          <a:p>
            <a:pPr>
              <a:buNone/>
            </a:pPr>
            <a:r>
              <a:rPr lang="uk-UA" sz="3200" b="1" dirty="0" smtClean="0">
                <a:latin typeface="Arial" pitchFamily="34" charset="0"/>
                <a:cs typeface="Arial" pitchFamily="34" charset="0"/>
              </a:rPr>
              <a:t>НАСЛІДКИ:</a:t>
            </a:r>
            <a:r>
              <a:rPr lang="uk-UA" sz="3200" dirty="0" smtClean="0">
                <a:latin typeface="Arial" pitchFamily="34" charset="0"/>
                <a:cs typeface="Arial" pitchFamily="34" charset="0"/>
              </a:rPr>
              <a:t>Під час першої світової війни загинуло 10 млн. чоловік, поранено понад 20 млн. чоловік, від епідемії і голоду померло10 млн. чоловік.</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Перша світова війна коштувала 80 мільярдів доларів. За час війни було </a:t>
            </a:r>
            <a:r>
              <a:rPr lang="uk-UA" sz="3200" dirty="0" err="1" smtClean="0">
                <a:latin typeface="Arial" pitchFamily="34" charset="0"/>
                <a:cs typeface="Arial" pitchFamily="34" charset="0"/>
              </a:rPr>
              <a:t>відмобілізовано</a:t>
            </a:r>
            <a:r>
              <a:rPr lang="uk-UA" sz="3200" dirty="0" smtClean="0">
                <a:latin typeface="Arial" pitchFamily="34" charset="0"/>
                <a:cs typeface="Arial" pitchFamily="34" charset="0"/>
              </a:rPr>
              <a:t> у країнах німецької коаліції 25 млн. чоловік, а в країнах Антанти – 48 млн. чоловік. Збройна боротьба велась на фронтах, протяжністю від 2500 до 4000 км.</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264696"/>
          </a:xfrm>
        </p:spPr>
        <p:txBody>
          <a:bodyPr>
            <a:normAutofit/>
          </a:bodyPr>
          <a:lstStyle/>
          <a:p>
            <a:pPr algn="ctr">
              <a:buNone/>
            </a:pPr>
            <a:r>
              <a:rPr lang="uk-UA" b="1" dirty="0" smtClean="0">
                <a:latin typeface="Arial" pitchFamily="34" charset="0"/>
                <a:cs typeface="Arial" pitchFamily="34" charset="0"/>
              </a:rPr>
              <a:t>3. </a:t>
            </a:r>
            <a:r>
              <a:rPr lang="uk-UA" sz="3200" b="1" dirty="0" smtClean="0">
                <a:latin typeface="Arial" pitchFamily="34" charset="0"/>
                <a:cs typeface="Arial" pitchFamily="34" charset="0"/>
              </a:rPr>
              <a:t>Розвиток військового мистецтва</a:t>
            </a:r>
            <a:endParaRPr lang="ru-RU" sz="3200" b="1" dirty="0" smtClean="0">
              <a:latin typeface="Arial" pitchFamily="34" charset="0"/>
              <a:cs typeface="Arial" pitchFamily="34" charset="0"/>
            </a:endParaRPr>
          </a:p>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Перша світова війна відкинула довоєнні теорії, можливості ведення війни мобілізаційними запасами і показала, що війну веде вся держава в цілому, що вирішальну роль у війні належить людині на фронті, і в тилу.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Найважливішим випадком Першої світової війни було те , що в її ході змінилися способи і засоби ведення бойових дій. </a:t>
            </a:r>
            <a:endParaRPr lang="ru-RU" sz="32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192688"/>
          </a:xfrm>
        </p:spPr>
        <p:txBody>
          <a:bodyPr>
            <a:normAutofit/>
          </a:bodyPr>
          <a:lstStyle/>
          <a:p>
            <a:pPr>
              <a:buNone/>
            </a:pPr>
            <a:r>
              <a:rPr lang="uk-UA" sz="3200" dirty="0" smtClean="0">
                <a:latin typeface="Arial" pitchFamily="34" charset="0"/>
                <a:cs typeface="Arial" pitchFamily="34" charset="0"/>
              </a:rPr>
              <a:t>Внаслідок появи і масового застосування в бою машинної техніки (танків, авіації), а також розвитку  старих засобів боротьби – артилерії, стрілецької зброї, зародилася у війні і нова тактика  сучасного загальновійськового бою. Наступальний  бій на початку війни будувався в основному на взаємодії двох родів військ – піхоти і артилерії. Але з кінця 1917 року вже виникає загальновійськовий бій на основі взаємодії всіх родів військ.</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lvl="0" algn="ctr">
              <a:buNone/>
            </a:pPr>
            <a:r>
              <a:rPr lang="uk-UA" sz="3200" b="1" dirty="0" smtClean="0">
                <a:latin typeface="Arial" pitchFamily="34" charset="0"/>
                <a:cs typeface="Arial" pitchFamily="34" charset="0"/>
              </a:rPr>
              <a:t>Організація українського війська за часів Центральної Ради.</a:t>
            </a:r>
            <a:endParaRPr lang="ru-RU" sz="3200" b="1" dirty="0">
              <a:latin typeface="Arial" pitchFamily="34" charset="0"/>
              <a:cs typeface="Arial" pitchFamily="34" charset="0"/>
            </a:endParaRPr>
          </a:p>
        </p:txBody>
      </p:sp>
      <p:sp>
        <p:nvSpPr>
          <p:cNvPr id="3" name="Заголовок 2"/>
          <p:cNvSpPr>
            <a:spLocks noGrp="1"/>
          </p:cNvSpPr>
          <p:nvPr>
            <p:ph type="title"/>
          </p:nvPr>
        </p:nvSpPr>
        <p:spPr/>
        <p:txBody>
          <a:bodyPr/>
          <a:lstStyle/>
          <a:p>
            <a:pPr algn="ctr"/>
            <a:r>
              <a:rPr lang="uk-UA" i="1" dirty="0" smtClean="0">
                <a:solidFill>
                  <a:srgbClr val="00B050"/>
                </a:solidFill>
                <a:latin typeface="Arial" pitchFamily="34" charset="0"/>
                <a:cs typeface="Arial" pitchFamily="34" charset="0"/>
              </a:rPr>
              <a:t>Друге навчальне питання</a:t>
            </a:r>
            <a:r>
              <a:rPr lang="uk-UA" dirty="0" smtClean="0">
                <a:solidFill>
                  <a:srgbClr val="00B050"/>
                </a:solidFill>
                <a:latin typeface="Arial" pitchFamily="34" charset="0"/>
                <a:cs typeface="Arial" pitchFamily="34" charset="0"/>
              </a:rPr>
              <a:t> </a:t>
            </a:r>
            <a:endParaRPr lang="ru-RU" dirty="0">
              <a:solidFill>
                <a:srgbClr val="00B05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336704"/>
          </a:xfrm>
        </p:spPr>
        <p:txBody>
          <a:bodyPr>
            <a:noAutofit/>
          </a:bodyPr>
          <a:lstStyle/>
          <a:p>
            <a:pPr>
              <a:buNone/>
            </a:pPr>
            <a:r>
              <a:rPr lang="uk-UA" sz="3000" dirty="0" smtClean="0">
                <a:latin typeface="Arial" pitchFamily="34" charset="0"/>
                <a:cs typeface="Arial" pitchFamily="34" charset="0"/>
              </a:rPr>
              <a:t>Революція відкрила широкі можливості для демонстрації національних виявів у військовій сфері. У березні-квітні 1917 р. у тилових і фронтових частинах створювали українські військові комітети - виборні армійські органи національного типу. 9 (22 березня) 1917 р. в Києві, за ініціативою М. Міхновського, відбулися перші збори українських офіцерів і солдатів російської армії, які звернулися до Тимчасового уряду з домаганнями національно-територіальної автономії України.</a:t>
            </a:r>
            <a:endParaRPr lang="ru-RU" sz="3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marL="971550" lvl="1" indent="-514350">
              <a:buFont typeface="+mj-lt"/>
              <a:buAutoNum type="arabicPeriod"/>
            </a:pPr>
            <a:r>
              <a:rPr lang="uk-UA" sz="3200" dirty="0" err="1" smtClean="0">
                <a:solidFill>
                  <a:schemeClr val="tx2"/>
                </a:solidFill>
                <a:latin typeface="Arial" pitchFamily="34" charset="0"/>
                <a:cs typeface="Arial" pitchFamily="34" charset="0"/>
              </a:rPr>
              <a:t>Военный</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энциклопедический</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словарь.-М</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Воениздат</a:t>
            </a:r>
            <a:r>
              <a:rPr lang="uk-UA" sz="3200" dirty="0" smtClean="0">
                <a:solidFill>
                  <a:schemeClr val="tx2"/>
                </a:solidFill>
                <a:latin typeface="Arial" pitchFamily="34" charset="0"/>
                <a:cs typeface="Arial" pitchFamily="34" charset="0"/>
              </a:rPr>
              <a:t>, .</a:t>
            </a:r>
            <a:endParaRPr lang="ru-RU" sz="3200" dirty="0" smtClean="0">
              <a:solidFill>
                <a:schemeClr val="tx2"/>
              </a:solidFill>
              <a:latin typeface="Arial" pitchFamily="34" charset="0"/>
              <a:cs typeface="Arial" pitchFamily="34" charset="0"/>
            </a:endParaRPr>
          </a:p>
          <a:p>
            <a:pPr marL="971550" lvl="1" indent="-514350">
              <a:buFont typeface="+mj-lt"/>
              <a:buAutoNum type="arabicPeriod"/>
            </a:pPr>
            <a:r>
              <a:rPr lang="uk-UA" sz="3200" dirty="0" smtClean="0">
                <a:solidFill>
                  <a:schemeClr val="tx2"/>
                </a:solidFill>
                <a:latin typeface="Arial" pitchFamily="34" charset="0"/>
                <a:cs typeface="Arial" pitchFamily="34" charset="0"/>
              </a:rPr>
              <a:t>Енциклопедія українознавства, </a:t>
            </a:r>
            <a:r>
              <a:rPr lang="uk-UA" sz="3200" dirty="0" err="1" smtClean="0">
                <a:solidFill>
                  <a:schemeClr val="tx2"/>
                </a:solidFill>
                <a:latin typeface="Arial" pitchFamily="34" charset="0"/>
                <a:cs typeface="Arial" pitchFamily="34" charset="0"/>
              </a:rPr>
              <a:t>т.ІІІ.-</a:t>
            </a:r>
            <a:r>
              <a:rPr lang="uk-UA" sz="3200" dirty="0" smtClean="0">
                <a:solidFill>
                  <a:schemeClr val="tx2"/>
                </a:solidFill>
                <a:latin typeface="Arial" pitchFamily="34" charset="0"/>
                <a:cs typeface="Arial" pitchFamily="34" charset="0"/>
              </a:rPr>
              <a:t> Київ, 1995.</a:t>
            </a:r>
            <a:endParaRPr lang="ru-RU" sz="3200" dirty="0" smtClean="0">
              <a:solidFill>
                <a:schemeClr val="tx2"/>
              </a:solidFill>
              <a:latin typeface="Arial" pitchFamily="34" charset="0"/>
              <a:cs typeface="Arial" pitchFamily="34" charset="0"/>
            </a:endParaRPr>
          </a:p>
          <a:p>
            <a:pPr marL="971550" lvl="1" indent="-514350">
              <a:buFont typeface="+mj-lt"/>
              <a:buAutoNum type="arabicPeriod"/>
            </a:pPr>
            <a:r>
              <a:rPr lang="uk-UA" sz="3200" dirty="0" smtClean="0">
                <a:solidFill>
                  <a:schemeClr val="tx2"/>
                </a:solidFill>
                <a:latin typeface="Arial" pitchFamily="34" charset="0"/>
                <a:cs typeface="Arial" pitchFamily="34" charset="0"/>
              </a:rPr>
              <a:t>Крип’якевич І., </a:t>
            </a:r>
            <a:r>
              <a:rPr lang="uk-UA" sz="3200" dirty="0" err="1" smtClean="0">
                <a:solidFill>
                  <a:schemeClr val="tx2"/>
                </a:solidFill>
                <a:latin typeface="Arial" pitchFamily="34" charset="0"/>
                <a:cs typeface="Arial" pitchFamily="34" charset="0"/>
              </a:rPr>
              <a:t>Гнатевич</a:t>
            </a:r>
            <a:r>
              <a:rPr lang="uk-UA" sz="3200" dirty="0" smtClean="0">
                <a:solidFill>
                  <a:schemeClr val="tx2"/>
                </a:solidFill>
                <a:latin typeface="Arial" pitchFamily="34" charset="0"/>
                <a:cs typeface="Arial" pitchFamily="34" charset="0"/>
              </a:rPr>
              <a:t> Б., </a:t>
            </a:r>
            <a:r>
              <a:rPr lang="uk-UA" sz="3200" dirty="0" err="1" smtClean="0">
                <a:solidFill>
                  <a:schemeClr val="tx2"/>
                </a:solidFill>
                <a:latin typeface="Arial" pitchFamily="34" charset="0"/>
                <a:cs typeface="Arial" pitchFamily="34" charset="0"/>
              </a:rPr>
              <a:t>Стефанів</a:t>
            </a:r>
            <a:r>
              <a:rPr lang="uk-UA" sz="3200" dirty="0" smtClean="0">
                <a:solidFill>
                  <a:schemeClr val="tx2"/>
                </a:solidFill>
                <a:latin typeface="Arial" pitchFamily="34" charset="0"/>
                <a:cs typeface="Arial" pitchFamily="34" charset="0"/>
              </a:rPr>
              <a:t> З., </a:t>
            </a:r>
            <a:r>
              <a:rPr lang="uk-UA" sz="3200" dirty="0" err="1" smtClean="0">
                <a:solidFill>
                  <a:schemeClr val="tx2"/>
                </a:solidFill>
                <a:latin typeface="Arial" pitchFamily="34" charset="0"/>
                <a:cs typeface="Arial" pitchFamily="34" charset="0"/>
              </a:rPr>
              <a:t>Думін</a:t>
            </a:r>
            <a:r>
              <a:rPr lang="uk-UA" sz="3200" dirty="0" smtClean="0">
                <a:solidFill>
                  <a:schemeClr val="tx2"/>
                </a:solidFill>
                <a:latin typeface="Arial" pitchFamily="34" charset="0"/>
                <a:cs typeface="Arial" pitchFamily="34" charset="0"/>
              </a:rPr>
              <a:t> О., </a:t>
            </a:r>
            <a:r>
              <a:rPr lang="uk-UA" sz="3200" dirty="0" err="1" smtClean="0">
                <a:solidFill>
                  <a:schemeClr val="tx2"/>
                </a:solidFill>
                <a:latin typeface="Arial" pitchFamily="34" charset="0"/>
                <a:cs typeface="Arial" pitchFamily="34" charset="0"/>
              </a:rPr>
              <a:t>Шрамченко</a:t>
            </a:r>
            <a:r>
              <a:rPr lang="uk-UA" sz="3200" dirty="0" smtClean="0">
                <a:solidFill>
                  <a:schemeClr val="tx2"/>
                </a:solidFill>
                <a:latin typeface="Arial" pitchFamily="34" charset="0"/>
                <a:cs typeface="Arial" pitchFamily="34" charset="0"/>
              </a:rPr>
              <a:t> С.: Історія українського </a:t>
            </a:r>
            <a:r>
              <a:rPr lang="uk-UA" sz="3200" dirty="0" err="1" smtClean="0">
                <a:solidFill>
                  <a:schemeClr val="tx2"/>
                </a:solidFill>
                <a:latin typeface="Arial" pitchFamily="34" charset="0"/>
                <a:cs typeface="Arial" pitchFamily="34" charset="0"/>
              </a:rPr>
              <a:t>війська.-</a:t>
            </a:r>
            <a:r>
              <a:rPr lang="uk-UA" sz="3200" dirty="0" smtClean="0">
                <a:solidFill>
                  <a:schemeClr val="tx2"/>
                </a:solidFill>
                <a:latin typeface="Arial" pitchFamily="34" charset="0"/>
                <a:cs typeface="Arial" pitchFamily="34" charset="0"/>
              </a:rPr>
              <a:t> Світ, 1992.</a:t>
            </a:r>
            <a:endParaRPr lang="ru-RU" sz="3200" dirty="0" smtClean="0">
              <a:solidFill>
                <a:schemeClr val="tx2"/>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solidFill>
                <a:latin typeface="Arial" pitchFamily="34" charset="0"/>
                <a:cs typeface="Arial" pitchFamily="34" charset="0"/>
              </a:rPr>
              <a:t>Література: </a:t>
            </a:r>
            <a:r>
              <a:rPr lang="ru-RU" sz="3200" dirty="0" smtClean="0"/>
              <a:t/>
            </a:r>
            <a:br>
              <a:rPr lang="ru-RU" sz="3200" dirty="0" smtClean="0"/>
            </a:b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lstStyle/>
          <a:p>
            <a:pPr>
              <a:buNone/>
            </a:pPr>
            <a:endParaRPr lang="uk-UA" sz="3200" dirty="0" smtClean="0">
              <a:latin typeface="Arial" pitchFamily="34" charset="0"/>
              <a:cs typeface="Arial" pitchFamily="34" charset="0"/>
            </a:endParaRPr>
          </a:p>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10 квітня 1917 р. в Києві відбулися збори солдатів-українців, які вимагали від Тимчасового уряду створення української армії, виділення на фронті українців в окремі військові частини.</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lstStyle/>
          <a:p>
            <a:pPr>
              <a:buNone/>
            </a:pPr>
            <a:endParaRPr lang="uk-UA" sz="3200" dirty="0" smtClean="0">
              <a:solidFill>
                <a:schemeClr val="tx2">
                  <a:lumMod val="75000"/>
                </a:schemeClr>
              </a:solidFill>
            </a:endParaRPr>
          </a:p>
          <a:p>
            <a:pPr>
              <a:buNone/>
            </a:pPr>
            <a:r>
              <a:rPr lang="uk-UA" sz="3200" dirty="0" smtClean="0">
                <a:latin typeface="Arial" pitchFamily="34" charset="0"/>
                <a:cs typeface="Arial" pitchFamily="34" charset="0"/>
              </a:rPr>
              <a:t>Входження до складу Центральної Ради Українського військового генерального комітету та Всеукраїнської ради військових депутатів, обраних на І та II Всеукраїнських військових з'їздах, стало найкращим доказом розуміння проводом Центральної Ради значення армії в 1917 р.</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048672"/>
          </a:xfrm>
        </p:spPr>
        <p:txBody>
          <a:bodyPr>
            <a:normAutofit/>
          </a:bodyPr>
          <a:lstStyle/>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У вересні 1917 р. з 6-го російського армійського сформовано 2-й Січовий Запорозький корпус (командувач - генерал Г. Я. Мандрика). На початку листопада українські офіцери й солдати піхотного Фінляндського полку створили Гайдамацький курінь.</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6048672"/>
          </a:xfrm>
        </p:spPr>
        <p:txBody>
          <a:bodyPr>
            <a:normAutofit/>
          </a:bodyPr>
          <a:lstStyle/>
          <a:p>
            <a:pPr>
              <a:buNone/>
            </a:pPr>
            <a:r>
              <a:rPr lang="uk-UA" sz="3200" dirty="0" smtClean="0">
                <a:latin typeface="Arial" pitchFamily="34" charset="0"/>
                <a:cs typeface="Arial" pitchFamily="34" charset="0"/>
              </a:rPr>
              <a:t>У листопаді 1917 р. комендант Київського військового округу полковник В. Павленко поклав початок створенню української гвардії, сформувавши в місті дві </a:t>
            </a:r>
            <a:r>
              <a:rPr lang="uk-UA" sz="3200" dirty="0" err="1" smtClean="0">
                <a:latin typeface="Arial" pitchFamily="34" charset="0"/>
                <a:cs typeface="Arial" pitchFamily="34" charset="0"/>
              </a:rPr>
              <a:t>сердюцькі</a:t>
            </a:r>
            <a:r>
              <a:rPr lang="uk-UA" sz="3200" dirty="0" smtClean="0">
                <a:latin typeface="Arial" pitchFamily="34" charset="0"/>
                <a:cs typeface="Arial" pitchFamily="34" charset="0"/>
              </a:rPr>
              <a:t> дивізії. Наприкінці 1917 р. з полонених галичан у Києві було створено Галицько-Буковинський курінь січових стрільців, незабаром перейменований у Курінь січових стрільців (з березня 1918 р. - полк).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latin typeface="Arial" pitchFamily="34" charset="0"/>
                <a:cs typeface="Arial" pitchFamily="34" charset="0"/>
              </a:rPr>
              <a:t>Ще у квітні 1917 р. розпочався процес утворення підрозділів вільного козацтва, які наприкінці 1917 р. - на початку ]918р. вели боротьбу проти нас іу маючих червоно гвардійських загонів. Наприкінці січня - на початку лютого у 1918 р. на підступах до Києва розгорнулися бої з наступаючими більшовицькими військами під командуванням М.Муравйова.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264696"/>
          </a:xfrm>
        </p:spPr>
        <p:txBody>
          <a:bodyPr>
            <a:normAutofit lnSpcReduction="10000"/>
          </a:bodyPr>
          <a:lstStyle/>
          <a:p>
            <a:pPr>
              <a:buNone/>
            </a:pPr>
            <a:r>
              <a:rPr lang="uk-UA" sz="3200" dirty="0" smtClean="0"/>
              <a:t>Столицю України  обороняли Гайдамацький кіш Слобідської України. Курінь січових стрільців. Помічний студентський курінь, вільне козацтво, полк ім. кошового К. Гордієнка. Окремий Чорноморський курінь, Залізничний курінь, </a:t>
            </a:r>
            <a:r>
              <a:rPr lang="uk-UA" sz="3200" dirty="0" err="1" smtClean="0"/>
              <a:t>автопанцирний</a:t>
            </a:r>
            <a:r>
              <a:rPr lang="uk-UA" sz="3200" dirty="0" smtClean="0"/>
              <a:t> дивізіон та інші невеликі військові загони. Залишивши Київ, усі українські частини, крім Гайдамацького коша, у районі містечка Ігнатівни, було об'єднано в Окремий Запорозький загін під командуванням генерала К. </a:t>
            </a:r>
            <a:r>
              <a:rPr lang="uk-UA" sz="3200" dirty="0" err="1" smtClean="0"/>
              <a:t>Присовського</a:t>
            </a:r>
            <a:r>
              <a:rPr lang="uk-UA" sz="3200" dirty="0" smtClean="0"/>
              <a:t>, що стало початком формування регулярної армії.</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20680"/>
          </a:xfrm>
        </p:spPr>
        <p:txBody>
          <a:bodyPr>
            <a:normAutofit/>
          </a:bodyPr>
          <a:lstStyle/>
          <a:p>
            <a:pPr>
              <a:buNone/>
            </a:pPr>
            <a:r>
              <a:rPr lang="uk-UA" sz="3200" dirty="0" smtClean="0">
                <a:latin typeface="Arial" pitchFamily="34" charset="0"/>
                <a:cs typeface="Arial" pitchFamily="34" charset="0"/>
              </a:rPr>
              <a:t>Після укладання </a:t>
            </a:r>
            <a:r>
              <a:rPr lang="uk-UA" sz="3200" dirty="0" err="1" smtClean="0">
                <a:latin typeface="Arial" pitchFamily="34" charset="0"/>
                <a:cs typeface="Arial" pitchFamily="34" charset="0"/>
              </a:rPr>
              <a:t>Берестейського</a:t>
            </a:r>
            <a:r>
              <a:rPr lang="uk-UA" sz="3200" dirty="0" smtClean="0">
                <a:latin typeface="Arial" pitchFamily="34" charset="0"/>
                <a:cs typeface="Arial" pitchFamily="34" charset="0"/>
              </a:rPr>
              <a:t> миру 27 лютого 1918 р. Армія УНР за підтримки німецьких частин розпочала наступ на Київ. У боях брали участь і сформовані в німецьких та австрійських таборах із полонених українців Синьожупанна й Козацько-Стрілецька дивізії. Окремий Запорозький корпус було перейменовано у Запорозьку дивізію, а з кінці березня - у Запорозький корпус. </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lnSpcReduction="10000"/>
          </a:bodyPr>
          <a:lstStyle/>
          <a:p>
            <a:pPr>
              <a:buNone/>
            </a:pPr>
            <a:r>
              <a:rPr lang="uk-UA" sz="3200" dirty="0" smtClean="0">
                <a:latin typeface="Arial" pitchFamily="34" charset="0"/>
                <a:cs typeface="Arial" pitchFamily="34" charset="0"/>
              </a:rPr>
              <a:t>Уже 1 березня німці зайняли Київ, а за місяць майже вся Україна була вільна від червоних військ, котрі не були здатні чинити опір німцям та австрійцям (Харків, останнє велике українське місто, був звільнений 5 квітня). Однак бойові дії повністю не припинялись до кінця квітня, коли вдалося повністю взяти під контроль лінію державного кордону.</a:t>
            </a:r>
            <a:r>
              <a:rPr lang="uk-UA" sz="3200" dirty="0" smtClean="0"/>
              <a:t> </a:t>
            </a:r>
            <a:r>
              <a:rPr lang="uk-UA" sz="3200" dirty="0" smtClean="0">
                <a:latin typeface="Arial" pitchFamily="34" charset="0"/>
                <a:cs typeface="Arial" pitchFamily="34" charset="0"/>
              </a:rPr>
              <a:t>Однак на той момент Українська Народна Республіка та Центральна Рада вже перестали існувати.</a:t>
            </a:r>
            <a:endParaRPr lang="ru-RU" sz="3200" dirty="0" smtClean="0">
              <a:latin typeface="Arial" pitchFamily="34" charset="0"/>
              <a:cs typeface="Arial" pitchFamily="34" charset="0"/>
            </a:endParaRPr>
          </a:p>
          <a:p>
            <a:pPr>
              <a:buNone/>
            </a:pP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marL="342900" lvl="1" indent="-342900" algn="ctr">
              <a:buNone/>
            </a:pPr>
            <a:r>
              <a:rPr lang="uk-UA" sz="3200" b="1" dirty="0" smtClean="0">
                <a:solidFill>
                  <a:schemeClr val="tx2">
                    <a:lumMod val="75000"/>
                  </a:schemeClr>
                </a:solidFill>
                <a:latin typeface="Arial" pitchFamily="34" charset="0"/>
                <a:cs typeface="Arial" pitchFamily="34" charset="0"/>
              </a:rPr>
              <a:t>Організація озброєння і тактика дій козацького війська на суші та на морі</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Третє навчальне питання.</a:t>
            </a:r>
            <a:r>
              <a:rPr lang="uk-UA" dirty="0" smtClean="0">
                <a:solidFill>
                  <a:srgbClr val="00B050"/>
                </a:solidFill>
              </a:rPr>
              <a:t> </a:t>
            </a:r>
            <a:endParaRPr lang="ru-RU" dirty="0">
              <a:solidFill>
                <a:srgbClr val="00B05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976664"/>
          </a:xfrm>
        </p:spPr>
        <p:txBody>
          <a:bodyPr>
            <a:noAutofit/>
          </a:bodyPr>
          <a:lstStyle/>
          <a:p>
            <a:pPr>
              <a:buNone/>
            </a:pPr>
            <a:r>
              <a:rPr lang="uk-UA" sz="3200" dirty="0" smtClean="0">
                <a:latin typeface="Arial" pitchFamily="34" charset="0"/>
                <a:cs typeface="Arial" pitchFamily="34" charset="0"/>
              </a:rPr>
              <a:t>29 квітня 1918 р. до влади в Україні прийшов П. Скоропадський, якого було оголошено гетьманом. Майже відразу він зосередився на формуванні української армії, але німецьке командування виступило проти принципу загальної військової повинності. Тож П. Скоропадському доводилося маневрувати, шукаючи компроміс із німцями. </a:t>
            </a:r>
            <a:endParaRPr lang="ru-RU" sz="3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24744"/>
            <a:ext cx="8229600" cy="5400600"/>
          </a:xfrm>
        </p:spPr>
        <p:txBody>
          <a:bodyPr>
            <a:normAutofit/>
          </a:bodyPr>
          <a:lstStyle/>
          <a:p>
            <a:pPr marL="514350" lvl="0" indent="-514350">
              <a:buFont typeface="+mj-lt"/>
              <a:buAutoNum type="arabicPeriod"/>
            </a:pPr>
            <a:r>
              <a:rPr lang="ru-RU" sz="3200" dirty="0" smtClean="0">
                <a:latin typeface="Arial" pitchFamily="34" charset="0"/>
                <a:cs typeface="Arial" pitchFamily="34" charset="0"/>
              </a:rPr>
              <a:t>Причини та характер </a:t>
            </a:r>
            <a:r>
              <a:rPr lang="ru-RU" sz="3200" dirty="0" err="1" smtClean="0">
                <a:latin typeface="Arial" pitchFamily="34" charset="0"/>
                <a:cs typeface="Arial" pitchFamily="34" charset="0"/>
              </a:rPr>
              <a:t>Першої</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світової</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війни</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плани</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сторін</a:t>
            </a:r>
            <a:r>
              <a:rPr lang="ru-RU" sz="3200" dirty="0" smtClean="0">
                <a:latin typeface="Arial" pitchFamily="34" charset="0"/>
                <a:cs typeface="Arial" pitchFamily="34" charset="0"/>
              </a:rPr>
              <a:t>, коротка характеристика </a:t>
            </a:r>
            <a:r>
              <a:rPr lang="ru-RU" sz="3200" dirty="0" err="1" smtClean="0">
                <a:latin typeface="Arial" pitchFamily="34" charset="0"/>
                <a:cs typeface="Arial" pitchFamily="34" charset="0"/>
              </a:rPr>
              <a:t>компаній</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Першої</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світової</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війни</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організація</a:t>
            </a:r>
            <a:r>
              <a:rPr lang="ru-RU" sz="3200" dirty="0" smtClean="0">
                <a:latin typeface="Arial" pitchFamily="34" charset="0"/>
                <a:cs typeface="Arial" pitchFamily="34" charset="0"/>
              </a:rPr>
              <a:t> та </a:t>
            </a:r>
            <a:r>
              <a:rPr lang="ru-RU" sz="3200" dirty="0" err="1" smtClean="0">
                <a:latin typeface="Arial" pitchFamily="34" charset="0"/>
                <a:cs typeface="Arial" pitchFamily="34" charset="0"/>
              </a:rPr>
              <a:t>озброєння</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даного</a:t>
            </a:r>
            <a:r>
              <a:rPr lang="ru-RU" sz="3200" dirty="0" smtClean="0">
                <a:latin typeface="Arial" pitchFamily="34" charset="0"/>
                <a:cs typeface="Arial" pitchFamily="34" charset="0"/>
              </a:rPr>
              <a:t> </a:t>
            </a:r>
            <a:r>
              <a:rPr lang="ru-RU" sz="3200" dirty="0" err="1" smtClean="0">
                <a:latin typeface="Arial" pitchFamily="34" charset="0"/>
                <a:cs typeface="Arial" pitchFamily="34" charset="0"/>
              </a:rPr>
              <a:t>періоду</a:t>
            </a:r>
            <a:r>
              <a:rPr lang="ru-RU" sz="3200" dirty="0" smtClean="0">
                <a:latin typeface="Arial" pitchFamily="34" charset="0"/>
                <a:cs typeface="Arial" pitchFamily="34" charset="0"/>
              </a:rPr>
              <a:t>.</a:t>
            </a:r>
          </a:p>
          <a:p>
            <a:pPr marL="514350" lvl="0" indent="-514350">
              <a:buFont typeface="+mj-lt"/>
              <a:buAutoNum type="arabicPeriod"/>
            </a:pPr>
            <a:r>
              <a:rPr lang="uk-UA" sz="3200" dirty="0" smtClean="0">
                <a:latin typeface="Arial" pitchFamily="34" charset="0"/>
                <a:cs typeface="Arial" pitchFamily="34" charset="0"/>
              </a:rPr>
              <a:t>Організація українського війська за часів Центральної Ради.</a:t>
            </a:r>
            <a:endParaRPr lang="ru-RU" sz="3200" dirty="0" smtClean="0">
              <a:latin typeface="Arial" pitchFamily="34" charset="0"/>
              <a:cs typeface="Arial" pitchFamily="34" charset="0"/>
            </a:endParaRPr>
          </a:p>
          <a:p>
            <a:pPr marL="514350" lvl="0" indent="-514350">
              <a:buFont typeface="+mj-lt"/>
              <a:buAutoNum type="arabicPeriod"/>
            </a:pPr>
            <a:r>
              <a:rPr lang="uk-UA" sz="3200" dirty="0" smtClean="0">
                <a:latin typeface="Arial" pitchFamily="34" charset="0"/>
                <a:cs typeface="Arial" pitchFamily="34" charset="0"/>
              </a:rPr>
              <a:t>Збройні сили Української Держави П.Скоропадського.</a:t>
            </a:r>
            <a:endParaRPr lang="ru-RU" sz="3200" dirty="0" smtClean="0">
              <a:latin typeface="Arial" pitchFamily="34" charset="0"/>
              <a:cs typeface="Arial" pitchFamily="34" charset="0"/>
            </a:endParaRPr>
          </a:p>
          <a:p>
            <a:pPr marL="514350" lvl="0" indent="-514350">
              <a:buFont typeface="+mj-lt"/>
              <a:buAutoNum type="arabicPeriod"/>
            </a:pPr>
            <a:r>
              <a:rPr lang="uk-UA" sz="3200" dirty="0" smtClean="0">
                <a:latin typeface="Arial" pitchFamily="34" charset="0"/>
                <a:cs typeface="Arial" pitchFamily="34" charset="0"/>
              </a:rPr>
              <a:t>Директорія та її військові формування.</a:t>
            </a:r>
            <a:endParaRPr lang="ru-RU" sz="3200" dirty="0" smtClean="0">
              <a:latin typeface="Arial" pitchFamily="34" charset="0"/>
              <a:cs typeface="Arial" pitchFamily="34" charset="0"/>
            </a:endParaRPr>
          </a:p>
          <a:p>
            <a:endParaRPr lang="ru-RU" dirty="0"/>
          </a:p>
        </p:txBody>
      </p:sp>
      <p:sp>
        <p:nvSpPr>
          <p:cNvPr id="3" name="Заголовок 2"/>
          <p:cNvSpPr>
            <a:spLocks noGrp="1"/>
          </p:cNvSpPr>
          <p:nvPr>
            <p:ph type="title"/>
          </p:nvPr>
        </p:nvSpPr>
        <p:spPr>
          <a:xfrm>
            <a:off x="457200" y="359465"/>
            <a:ext cx="8229600" cy="621263"/>
          </a:xfrm>
        </p:spPr>
        <p:txBody>
          <a:bodyPr>
            <a:normAutofit fontScale="90000"/>
          </a:bodyPr>
          <a:lstStyle/>
          <a:p>
            <a:pPr algn="ctr"/>
            <a:r>
              <a:rPr lang="uk-UA" b="1" dirty="0" smtClean="0">
                <a:solidFill>
                  <a:schemeClr val="tx2"/>
                </a:solidFill>
              </a:rPr>
              <a:t>Навчальні питання :</a:t>
            </a:r>
            <a:endParaRPr lang="ru-RU" dirty="0">
              <a:solidFill>
                <a:schemeClr val="tx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Чимало </a:t>
            </a:r>
            <a:r>
              <a:rPr lang="uk-UA" sz="3200" dirty="0" smtClean="0">
                <a:latin typeface="Arial" pitchFamily="34" charset="0"/>
                <a:cs typeface="Arial" pitchFamily="34" charset="0"/>
              </a:rPr>
              <a:t>труднощів виникло під час спроби створити збройні сили замість демобілізованих військових підрозділів Центральної Ради. Від попереднього періоду не розформованою залишалася тільки Запорозька дивізія, яка обороняла північно-східні кордони </a:t>
            </a:r>
            <a:r>
              <a:rPr lang="uk-UA" sz="3200" dirty="0" smtClean="0">
                <a:latin typeface="Arial" pitchFamily="34" charset="0"/>
                <a:cs typeface="Arial" pitchFamily="34" charset="0"/>
              </a:rPr>
              <a:t>України</a:t>
            </a:r>
            <a:r>
              <a:rPr lang="uk-UA" sz="3200" dirty="0" smtClean="0">
                <a:latin typeface="Arial" pitchFamily="34" charset="0"/>
                <a:cs typeface="Arial" pitchFamily="34" charset="0"/>
              </a:rPr>
              <a:t>.</a:t>
            </a:r>
            <a:endParaRPr lang="ru-RU" sz="3200"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92696"/>
            <a:ext cx="8229600" cy="5433467"/>
          </a:xfrm>
        </p:spPr>
        <p:txBody>
          <a:bodyPr/>
          <a:lstStyle/>
          <a:p>
            <a:pPr>
              <a:buNone/>
            </a:pPr>
            <a:r>
              <a:rPr lang="uk-UA" sz="3200" dirty="0" smtClean="0">
                <a:latin typeface="Arial" pitchFamily="34" charset="0"/>
                <a:cs typeface="Arial" pitchFamily="34" charset="0"/>
              </a:rPr>
              <a:t>Створюючи нову армію, гетьман покладався на колишніх російських офіцерів. На початку травня 1918 р. було сформовано Військове міністерство, </a:t>
            </a:r>
            <a:r>
              <a:rPr lang="uk-UA" sz="3200" dirty="0" err="1" smtClean="0">
                <a:latin typeface="Arial" pitchFamily="34" charset="0"/>
                <a:cs typeface="Arial" pitchFamily="34" charset="0"/>
              </a:rPr>
              <a:t>очільником</a:t>
            </a:r>
            <a:r>
              <a:rPr lang="uk-UA" sz="3200" dirty="0" smtClean="0">
                <a:latin typeface="Arial" pitchFamily="34" charset="0"/>
                <a:cs typeface="Arial" pitchFamily="34" charset="0"/>
              </a:rPr>
              <a:t> якого став О. Рогоза, командувач армії в роки Першої світової війни. До складу відомства було включено й Головне артилерійське управління генерал-хорунжого І. </a:t>
            </a:r>
            <a:r>
              <a:rPr lang="uk-UA" sz="3200" dirty="0" err="1" smtClean="0">
                <a:latin typeface="Arial" pitchFamily="34" charset="0"/>
                <a:cs typeface="Arial" pitchFamily="34" charset="0"/>
              </a:rPr>
              <a:t>Значка-</a:t>
            </a:r>
            <a:r>
              <a:rPr lang="uk-UA" sz="3200" dirty="0" smtClean="0">
                <a:latin typeface="Arial" pitchFamily="34" charset="0"/>
                <a:cs typeface="Arial" pitchFamily="34" charset="0"/>
              </a:rPr>
              <a:t> </a:t>
            </a:r>
            <a:r>
              <a:rPr lang="uk-UA" sz="3200" dirty="0" err="1" smtClean="0">
                <a:latin typeface="Arial" pitchFamily="34" charset="0"/>
                <a:cs typeface="Arial" pitchFamily="34" charset="0"/>
              </a:rPr>
              <a:t>Яворського</a:t>
            </a:r>
            <a:r>
              <a:rPr lang="uk-UA" sz="3200" dirty="0" smtClean="0">
                <a:latin typeface="Arial" pitchFamily="34" charset="0"/>
                <a:cs typeface="Arial" pitchFamily="34" charset="0"/>
              </a:rPr>
              <a:t>.</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976664"/>
          </a:xfrm>
        </p:spPr>
        <p:txBody>
          <a:bodyPr/>
          <a:lstStyle/>
          <a:p>
            <a:pPr>
              <a:buNone/>
            </a:pPr>
            <a:r>
              <a:rPr lang="uk-UA" sz="3200" dirty="0" smtClean="0">
                <a:latin typeface="Arial" pitchFamily="34" charset="0"/>
                <a:cs typeface="Arial" pitchFamily="34" charset="0"/>
              </a:rPr>
              <a:t>За наказом П.Скоропадського у травні 1918р. було створено комісію для опрацювання штатів військових частин армії Української Держави. Очолив її начальник Генерального штабу генерал О. </a:t>
            </a:r>
            <a:r>
              <a:rPr lang="uk-UA" sz="3200" dirty="0" err="1" smtClean="0">
                <a:latin typeface="Arial" pitchFamily="34" charset="0"/>
                <a:cs typeface="Arial" pitchFamily="34" charset="0"/>
              </a:rPr>
              <a:t>Сливинський</a:t>
            </a:r>
            <a:r>
              <a:rPr lang="uk-UA" sz="3200" dirty="0" smtClean="0">
                <a:latin typeface="Arial" pitchFamily="34" charset="0"/>
                <a:cs typeface="Arial" pitchFamily="34" charset="0"/>
              </a:rPr>
              <a:t>.</a:t>
            </a:r>
            <a:r>
              <a:rPr lang="uk-UA" sz="3200" dirty="0" smtClean="0">
                <a:latin typeface="Arial" pitchFamily="34" charset="0"/>
                <a:cs typeface="Arial" pitchFamily="34" charset="0"/>
              </a:rPr>
              <a:t> У липні 1918 р. було створено </a:t>
            </a:r>
            <a:r>
              <a:rPr lang="uk-UA" sz="3200" dirty="0" err="1" smtClean="0">
                <a:latin typeface="Arial" pitchFamily="34" charset="0"/>
                <a:cs typeface="Arial" pitchFamily="34" charset="0"/>
              </a:rPr>
              <a:t>Сердюцьку</a:t>
            </a:r>
            <a:r>
              <a:rPr lang="uk-UA" sz="3200" dirty="0" smtClean="0">
                <a:latin typeface="Arial" pitchFamily="34" charset="0"/>
                <a:cs typeface="Arial" pitchFamily="34" charset="0"/>
              </a:rPr>
              <a:t> дивізію під командуванням полковника П. Клименка (5 тис. вояків), у листопаді того ж року почали формувати Галицько-Буковинський курінь Січових стрільців. </a:t>
            </a:r>
            <a:endParaRPr lang="ru-RU" sz="3200" dirty="0" smtClean="0"/>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904656"/>
          </a:xfrm>
        </p:spPr>
        <p:txBody>
          <a:bodyPr>
            <a:normAutofit/>
          </a:bodyPr>
          <a:lstStyle/>
          <a:p>
            <a:pPr>
              <a:buNone/>
            </a:pPr>
            <a:r>
              <a:rPr lang="uk-UA" sz="3200" dirty="0" smtClean="0">
                <a:latin typeface="Arial" pitchFamily="34" charset="0"/>
                <a:cs typeface="Arial" pitchFamily="34" charset="0"/>
              </a:rPr>
              <a:t>Із 15 листопада 1918 р. мав відбутися перший прийом на службу 85 тис. добровольців, а до березня 1919 р. - ще 80 тис. Таким чином, поступово чисельність армії повинна була вийти на заплановану кількість у 300 тис. вояків. На ці заходи уряд виділив </a:t>
            </a:r>
            <a:r>
              <a:rPr lang="uk-UA" sz="3200" dirty="0" smtClean="0">
                <a:latin typeface="Arial" pitchFamily="34" charset="0"/>
                <a:cs typeface="Arial" pitchFamily="34" charset="0"/>
              </a:rPr>
              <a:t>           1 </a:t>
            </a:r>
            <a:r>
              <a:rPr lang="uk-UA" sz="3200" dirty="0" smtClean="0">
                <a:latin typeface="Arial" pitchFamily="34" charset="0"/>
                <a:cs typeface="Arial" pitchFamily="34" charset="0"/>
              </a:rPr>
              <a:t>млрд. 254 млн. крб. Використовувалося озброєння російських армій Південно-Західного й Румунського фронтів</a:t>
            </a:r>
            <a:r>
              <a:rPr lang="uk-UA" sz="3200" dirty="0" smtClean="0">
                <a:latin typeface="Arial" pitchFamily="34" charset="0"/>
                <a:cs typeface="Arial" pitchFamily="34" charset="0"/>
              </a:rPr>
              <a:t>.</a:t>
            </a:r>
            <a:endParaRPr lang="ru-RU" sz="3200" dirty="0" smtClean="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20688"/>
            <a:ext cx="8229600" cy="5505475"/>
          </a:xfrm>
        </p:spPr>
        <p:txBody>
          <a:bodyPr>
            <a:normAutofit/>
          </a:bodyPr>
          <a:lstStyle/>
          <a:p>
            <a:pPr>
              <a:buNone/>
            </a:pPr>
            <a:r>
              <a:rPr lang="uk-UA" sz="3200" dirty="0" smtClean="0">
                <a:latin typeface="Arial" pitchFamily="34" charset="0"/>
                <a:cs typeface="Arial" pitchFamily="34" charset="0"/>
              </a:rPr>
              <a:t>Утім, створити дієву армію тоді так і не вдалося. </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Після </a:t>
            </a:r>
            <a:r>
              <a:rPr lang="uk-UA" sz="3200" dirty="0" smtClean="0">
                <a:latin typeface="Arial" pitchFamily="34" charset="0"/>
                <a:cs typeface="Arial" pitchFamily="34" charset="0"/>
              </a:rPr>
              <a:t>повалення режиму </a:t>
            </a:r>
            <a:r>
              <a:rPr lang="uk-UA" sz="3200" dirty="0" smtClean="0">
                <a:latin typeface="Arial" pitchFamily="34" charset="0"/>
                <a:cs typeface="Arial" pitchFamily="34" charset="0"/>
              </a:rPr>
              <a:t>                                     П</a:t>
            </a:r>
            <a:r>
              <a:rPr lang="uk-UA" sz="3200" dirty="0" smtClean="0">
                <a:latin typeface="Arial" pitchFamily="34" charset="0"/>
                <a:cs typeface="Arial" pitchFamily="34" charset="0"/>
              </a:rPr>
              <a:t>. Скоропадського деякі його реформи було впроваджено урядом Директорії.</a:t>
            </a:r>
            <a:endParaRPr lang="ru-RU" sz="3200"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lgn="ctr">
              <a:buNone/>
            </a:pPr>
            <a:r>
              <a:rPr lang="uk-UA" sz="3200" dirty="0" smtClean="0">
                <a:solidFill>
                  <a:srgbClr val="00B050"/>
                </a:solidFill>
              </a:rPr>
              <a:t>Директорія </a:t>
            </a:r>
            <a:r>
              <a:rPr lang="uk-UA" sz="3200" dirty="0" smtClean="0">
                <a:solidFill>
                  <a:srgbClr val="00B050"/>
                </a:solidFill>
              </a:rPr>
              <a:t>та її військові формування</a:t>
            </a:r>
            <a:endParaRPr lang="ru-RU" sz="3200" dirty="0" smtClean="0">
              <a:solidFill>
                <a:srgbClr val="00B050"/>
              </a:solidFill>
            </a:endParaRPr>
          </a:p>
          <a:p>
            <a:endParaRPr lang="ru-RU" dirty="0"/>
          </a:p>
        </p:txBody>
      </p:sp>
      <p:sp>
        <p:nvSpPr>
          <p:cNvPr id="3" name="Заголовок 2"/>
          <p:cNvSpPr>
            <a:spLocks noGrp="1"/>
          </p:cNvSpPr>
          <p:nvPr>
            <p:ph type="title"/>
          </p:nvPr>
        </p:nvSpPr>
        <p:spPr/>
        <p:txBody>
          <a:bodyPr/>
          <a:lstStyle/>
          <a:p>
            <a:pPr algn="ctr"/>
            <a:r>
              <a:rPr lang="uk-UA" i="1" dirty="0" smtClean="0"/>
              <a:t>Четверте навчальне питання.</a:t>
            </a:r>
            <a:r>
              <a:rPr lang="uk-UA" b="1" dirty="0" smtClean="0"/>
              <a:t> </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832648"/>
          </a:xfrm>
        </p:spPr>
        <p:txBody>
          <a:bodyPr>
            <a:noAutofit/>
          </a:bodyPr>
          <a:lstStyle/>
          <a:p>
            <a:pPr>
              <a:buNone/>
            </a:pPr>
            <a:r>
              <a:rPr lang="uk-UA" sz="3200" dirty="0" smtClean="0">
                <a:latin typeface="Arial" pitchFamily="34" charset="0"/>
                <a:cs typeface="Arial" pitchFamily="34" charset="0"/>
              </a:rPr>
              <a:t>14 листопада 1918 р. в Києві виникла Директорія (В. Винниченко, соціал-демократ, голова; С. Петлюра, соціал-демократ; Ф. Швець, </a:t>
            </a:r>
            <a:r>
              <a:rPr lang="uk-UA" sz="3200" dirty="0" err="1" smtClean="0">
                <a:latin typeface="Arial" pitchFamily="34" charset="0"/>
                <a:cs typeface="Arial" pitchFamily="34" charset="0"/>
              </a:rPr>
              <a:t>соціал-</a:t>
            </a:r>
            <a:r>
              <a:rPr lang="uk-UA" sz="3200" dirty="0" smtClean="0">
                <a:latin typeface="Arial" pitchFamily="34" charset="0"/>
                <a:cs typeface="Arial" pitchFamily="34" charset="0"/>
              </a:rPr>
              <a:t> революціонер; А. Макаренко, безпартійний; О. </a:t>
            </a:r>
            <a:r>
              <a:rPr lang="uk-UA" sz="3200" dirty="0" err="1" smtClean="0">
                <a:latin typeface="Arial" pitchFamily="34" charset="0"/>
                <a:cs typeface="Arial" pitchFamily="34" charset="0"/>
              </a:rPr>
              <a:t>Андрієвський</a:t>
            </a:r>
            <a:r>
              <a:rPr lang="uk-UA" sz="3200" dirty="0" smtClean="0">
                <a:latin typeface="Arial" pitchFamily="34" charset="0"/>
                <a:cs typeface="Arial" pitchFamily="34" charset="0"/>
              </a:rPr>
              <a:t>, самостійник), котра розпочала підготовку до повстання, звернувшись до населення із закликом підніматися на боротьбу проти П. Скоропадського. </a:t>
            </a:r>
            <a:endParaRPr lang="ru-RU" sz="3200"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6120680"/>
          </a:xfrm>
        </p:spPr>
        <p:txBody>
          <a:bodyPr>
            <a:normAutofit fontScale="92500" lnSpcReduction="10000"/>
          </a:bodyPr>
          <a:lstStyle/>
          <a:p>
            <a:pPr>
              <a:buNone/>
            </a:pPr>
            <a:r>
              <a:rPr lang="uk-UA" sz="3500" dirty="0" smtClean="0">
                <a:latin typeface="Arial" pitchFamily="34" charset="0"/>
                <a:cs typeface="Arial" pitchFamily="34" charset="0"/>
              </a:rPr>
              <a:t>На бік повстанців переходили військові частини та селянські загони. Розгортанню наступу сприяло невтручання німецьких військ.</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15 листопада 1918 р. вийшов універсал С. Петлюри, в якому він, як верховний головнокомандувач, закликав усіх «українських солдатів і козаків боротися за державну самостійність України». Усім військовим частинам гетьмана пропонувалося «перейти до лав військ Республіки, вслід за тими, хто вже перейшов». </a:t>
            </a:r>
            <a:endParaRPr lang="ru-RU" sz="3500" dirty="0" smtClean="0">
              <a:latin typeface="Arial" pitchFamily="34" charset="0"/>
              <a:cs typeface="Arial" pitchFamily="34" charset="0"/>
            </a:endParaRP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976664"/>
          </a:xfrm>
        </p:spPr>
        <p:txBody>
          <a:bodyPr>
            <a:normAutofit/>
          </a:bodyPr>
          <a:lstStyle/>
          <a:p>
            <a:pPr>
              <a:buNone/>
            </a:pPr>
            <a:r>
              <a:rPr lang="uk-UA" sz="3200" dirty="0" smtClean="0">
                <a:latin typeface="Arial" pitchFamily="34" charset="0"/>
                <a:cs typeface="Arial" pitchFamily="34" charset="0"/>
              </a:rPr>
              <a:t>Гетьманські накази по армії скасовувалися</a:t>
            </a:r>
            <a:r>
              <a:rPr lang="uk-UA" sz="3200" dirty="0" smtClean="0">
                <a:latin typeface="Arial" pitchFamily="34" charset="0"/>
                <a:cs typeface="Arial" pitchFamily="34" charset="0"/>
              </a:rPr>
              <a:t>.</a:t>
            </a:r>
            <a:r>
              <a:rPr lang="uk-UA" sz="3200" dirty="0" smtClean="0">
                <a:latin typeface="Arial" pitchFamily="34" charset="0"/>
                <a:cs typeface="Arial" pitchFamily="34" charset="0"/>
              </a:rPr>
              <a:t> 17 листопада 1918 р. було підписано угоду між українським республіканським урядом та німецькою Великою солдатською радою. Директорія гарантувала недоторканність і своєчасне перевезення німецьких військ за межі України, натомість німці обіцяли дотримуватися нейтралітету. </a:t>
            </a:r>
            <a:endParaRPr lang="ru-RU" sz="3200"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latin typeface="Arial" pitchFamily="34" charset="0"/>
                <a:cs typeface="Arial" pitchFamily="34" charset="0"/>
              </a:rPr>
              <a:t>Але становище поступово погіршувалося. Війська С. Петлюри, що зайняли Київ, складалися переважно зі селян-добровольців. Поваливши гетьманат, вони вирішили, що виконали свою місію й почали розходитися по домівках, забираючи з собою зброю.</a:t>
            </a:r>
            <a:endParaRPr lang="ru-RU" sz="3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endParaRPr lang="uk-UA" b="1" dirty="0" smtClean="0"/>
          </a:p>
          <a:p>
            <a:pPr>
              <a:buNone/>
            </a:pPr>
            <a:endParaRPr lang="uk-UA" b="1" dirty="0" smtClean="0"/>
          </a:p>
          <a:p>
            <a:pPr algn="ctr">
              <a:buNone/>
            </a:pPr>
            <a:r>
              <a:rPr lang="uk-UA" sz="3200" b="1" dirty="0" smtClean="0">
                <a:latin typeface="Arial" pitchFamily="34" charset="0"/>
                <a:cs typeface="Arial" pitchFamily="34" charset="0"/>
              </a:rPr>
              <a:t>Причини та характер Першої світової війни, плани сторін, коротка характеристика компаній Першої світової війни.</a:t>
            </a:r>
            <a:endParaRPr lang="ru-RU" dirty="0">
              <a:latin typeface="Arial" pitchFamily="34" charset="0"/>
              <a:cs typeface="Arial" pitchFamily="34" charset="0"/>
            </a:endParaRPr>
          </a:p>
        </p:txBody>
      </p:sp>
      <p:sp>
        <p:nvSpPr>
          <p:cNvPr id="3" name="Заголовок 2"/>
          <p:cNvSpPr>
            <a:spLocks noGrp="1"/>
          </p:cNvSpPr>
          <p:nvPr>
            <p:ph type="title"/>
          </p:nvPr>
        </p:nvSpPr>
        <p:spPr/>
        <p:txBody>
          <a:bodyPr/>
          <a:lstStyle/>
          <a:p>
            <a:pPr algn="ctr"/>
            <a:r>
              <a:rPr lang="uk-UA" i="1" dirty="0" smtClean="0">
                <a:solidFill>
                  <a:srgbClr val="00B050"/>
                </a:solidFill>
              </a:rPr>
              <a:t>Перше навчальне питання</a:t>
            </a:r>
            <a:r>
              <a:rPr lang="uk-UA" i="1" dirty="0" smtClean="0">
                <a:solidFill>
                  <a:schemeClr val="tx2"/>
                </a:solidFill>
              </a:rPr>
              <a:t>.</a:t>
            </a:r>
            <a:r>
              <a:rPr lang="uk-UA" dirty="0" smtClean="0">
                <a:solidFill>
                  <a:schemeClr val="tx2"/>
                </a:solidFill>
              </a:rPr>
              <a:t> </a:t>
            </a:r>
            <a:endParaRPr lang="ru-RU" dirty="0">
              <a:solidFill>
                <a:schemeClr val="tx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908720"/>
            <a:ext cx="8229600" cy="5217443"/>
          </a:xfrm>
        </p:spPr>
        <p:txBody>
          <a:bodyPr>
            <a:normAutofit/>
          </a:bodyPr>
          <a:lstStyle/>
          <a:p>
            <a:pPr>
              <a:buNone/>
            </a:pPr>
            <a:r>
              <a:rPr lang="uk-UA" sz="3200" dirty="0" smtClean="0">
                <a:latin typeface="Arial" pitchFamily="34" charset="0"/>
                <a:cs typeface="Arial" pitchFamily="34" charset="0"/>
              </a:rPr>
              <a:t>Це призвело до того, що армія Директорії, котра спочатку нараховувала 150- 200 тис. осіб, у квітні - травні 1919 р. вже складалася з 30 тис. військових. Тому проблема формування регулярних збройних сил стала надзвичайно складною.</a:t>
            </a:r>
            <a:endParaRPr lang="ru-RU" sz="3200"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92696"/>
            <a:ext cx="8229600" cy="5433467"/>
          </a:xfrm>
        </p:spPr>
        <p:txBody>
          <a:bodyPr>
            <a:normAutofit/>
          </a:bodyPr>
          <a:lstStyle/>
          <a:p>
            <a:pPr>
              <a:buNone/>
            </a:pPr>
            <a:r>
              <a:rPr lang="uk-UA" sz="3200" dirty="0" smtClean="0">
                <a:latin typeface="Arial" pitchFamily="34" charset="0"/>
                <a:cs typeface="Arial" pitchFamily="34" charset="0"/>
              </a:rPr>
              <a:t>Директорія не зуміла об'єднати національні  сили На початку 1919 р. її військові підрозділи почали переходити на бік більшовиків, наприклад, великий загін отамана	в Херсонщині та Дніпровська дивізія отамана Д. </a:t>
            </a:r>
            <a:r>
              <a:rPr lang="uk-UA" sz="3200" dirty="0" err="1" smtClean="0">
                <a:latin typeface="Arial" pitchFamily="34" charset="0"/>
                <a:cs typeface="Arial" pitchFamily="34" charset="0"/>
              </a:rPr>
              <a:t>Терпила</a:t>
            </a:r>
            <a:r>
              <a:rPr lang="uk-UA" sz="3200" dirty="0" smtClean="0">
                <a:latin typeface="Arial" pitchFamily="34" charset="0"/>
                <a:cs typeface="Arial" pitchFamily="34" charset="0"/>
              </a:rPr>
              <a:t> (зеленого). На теренах України діяла велика кількість повстанських загонів, не  контрольованих директорією</a:t>
            </a:r>
            <a:endParaRPr lang="ru-RU" sz="3200"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rmAutofit/>
          </a:bodyPr>
          <a:lstStyle/>
          <a:p>
            <a:pPr>
              <a:buNone/>
            </a:pPr>
            <a:r>
              <a:rPr lang="uk-UA" sz="3200" dirty="0" smtClean="0">
                <a:latin typeface="Arial" pitchFamily="34" charset="0"/>
                <a:cs typeface="Arial" pitchFamily="34" charset="0"/>
              </a:rPr>
              <a:t>Головна проблема полягала в наявності чималої кількості </a:t>
            </a:r>
            <a:r>
              <a:rPr lang="uk-UA" sz="3200" dirty="0" err="1" smtClean="0">
                <a:latin typeface="Arial" pitchFamily="34" charset="0"/>
                <a:cs typeface="Arial" pitchFamily="34" charset="0"/>
              </a:rPr>
              <a:t>неукомплектованих</a:t>
            </a:r>
            <a:r>
              <a:rPr lang="uk-UA" sz="3200" dirty="0" smtClean="0">
                <a:latin typeface="Arial" pitchFamily="34" charset="0"/>
                <a:cs typeface="Arial" pitchFamily="34" charset="0"/>
              </a:rPr>
              <a:t> підрозділів зі слабким озброєнням та дисципліною. Дуже гостро стояло питання поповнення збройних сил. з метою її вирішення 27 листопада 1918 р. Директорія ухвалила закон «Про мобілізацію». Але механізмів її здійснення відпрацьовано не було.</a:t>
            </a:r>
            <a:endParaRPr lang="ru-RU" sz="3200" dirty="0">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20688"/>
            <a:ext cx="8229600" cy="5505475"/>
          </a:xfrm>
        </p:spPr>
        <p:txBody>
          <a:bodyPr>
            <a:normAutofit/>
          </a:bodyPr>
          <a:lstStyle/>
          <a:p>
            <a:pPr>
              <a:buNone/>
            </a:pPr>
            <a:r>
              <a:rPr lang="uk-UA" sz="3200" dirty="0" smtClean="0">
                <a:latin typeface="Arial" pitchFamily="34" charset="0"/>
                <a:cs typeface="Arial" pitchFamily="34" charset="0"/>
              </a:rPr>
              <a:t>Тому 13 січня 1919 р. з'явився закон «Про заклик військових до дійсної служби», що закладав правову основу мобілізації. Відсутність єдності у вищому керівництві шкодила будівництву українського війська. Загальне становище військ УНР було незадовільним. </a:t>
            </a:r>
            <a:endParaRPr lang="ru-RU" sz="3200" dirty="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rmAutofit lnSpcReduction="10000"/>
          </a:bodyPr>
          <a:lstStyle/>
          <a:p>
            <a:pPr>
              <a:buNone/>
            </a:pPr>
            <a:r>
              <a:rPr lang="uk-UA" sz="3200" dirty="0" smtClean="0">
                <a:latin typeface="Arial" pitchFamily="34" charset="0"/>
                <a:cs typeface="Arial" pitchFamily="34" charset="0"/>
              </a:rPr>
              <a:t>У травні 1919 р. війська Директорії контролювали лише невелику частину Волині та Поділля. Тим часом різні частини Армії УНР нараховували 14 - 17 тис. багнетів та шабель, близько 350 кулеметів та 120 гармат. У липні 1919 р. до військ Директорії приєдналась Українська галицька армія, яка під тиском поляків була змушена залишити Галичину. Утім, діяла вона самостійно, як окремий союзний військовий підрозділ. </a:t>
            </a:r>
            <a:endParaRPr lang="ru-RU" sz="3200" dirty="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6048672"/>
          </a:xfrm>
        </p:spPr>
        <p:txBody>
          <a:bodyPr>
            <a:noAutofit/>
          </a:bodyPr>
          <a:lstStyle/>
          <a:p>
            <a:pPr>
              <a:buNone/>
            </a:pPr>
            <a:r>
              <a:rPr lang="uk-UA" sz="3200" dirty="0" smtClean="0">
                <a:latin typeface="Arial" pitchFamily="34" charset="0"/>
                <a:cs typeface="Arial" pitchFamily="34" charset="0"/>
              </a:rPr>
              <a:t>Об'єднані українські армії перейшли в наступ і у серпні 1919 р. оволоділи Києвом. Однак утримати місто не змогли, відступивши перед білогвардійцями.</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У вересні 1919р. С.Петлюра підписав угоду з Польщею, погодившись на окупацію нею Галичини. Унаслідок цього в листопаді Українська галицька армія перейшла на бік білих, уряд та частина військ відступила до поляків. </a:t>
            </a:r>
            <a:endParaRPr lang="ru-RU" sz="3200" dirty="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rmAutofit/>
          </a:bodyPr>
          <a:lstStyle/>
          <a:p>
            <a:pPr>
              <a:buNone/>
            </a:pPr>
            <a:r>
              <a:rPr lang="uk-UA" sz="3200" dirty="0" smtClean="0">
                <a:latin typeface="Arial" pitchFamily="34" charset="0"/>
                <a:cs typeface="Arial" pitchFamily="34" charset="0"/>
              </a:rPr>
              <a:t>Січові стрільці само розпустилися, а Київська, Волинська та Запорозька групи (3-6 тис. чол.) вирушили у Зимовий похід на Правобережну Україну</a:t>
            </a:r>
            <a:r>
              <a:rPr lang="uk-UA" sz="3200" dirty="0" smtClean="0">
                <a:latin typeface="Arial" pitchFamily="34" charset="0"/>
                <a:cs typeface="Arial" pitchFamily="34" charset="0"/>
              </a:rPr>
              <a:t>.</a:t>
            </a:r>
            <a:r>
              <a:rPr lang="uk-UA" sz="3200" dirty="0" smtClean="0">
                <a:latin typeface="Arial" pitchFamily="34" charset="0"/>
                <a:cs typeface="Arial" pitchFamily="34" charset="0"/>
              </a:rPr>
              <a:t> На початку червня 1920 р. червоні розпочали наступ, змусивши Армію УНР відступити до Галичини, де остання тримала фронт по р. Дністер. </a:t>
            </a:r>
            <a:endParaRPr lang="ru-RU" sz="3200" dirty="0">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normAutofit/>
          </a:bodyPr>
          <a:lstStyle/>
          <a:p>
            <a:pPr>
              <a:buNone/>
            </a:pPr>
            <a:r>
              <a:rPr lang="uk-UA" sz="3200" dirty="0" smtClean="0">
                <a:latin typeface="Arial" pitchFamily="34" charset="0"/>
                <a:cs typeface="Arial" pitchFamily="34" charset="0"/>
              </a:rPr>
              <a:t>Пізніше, під час осіннього контрнаступу поляків, українці перейшли через р. Збруч та звільнили від червоних частину території навколо Кам'янця-Подільського.</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У листопаді 1920 р. польський уряд уклав перемир'я з більшовиками, тож Армія УНР була змушена воювати самостійно. Зазнавши поразки, рештки українських військ до кінця листопада перейшли через р. Збруч і були інтерновані в Польщі.</a:t>
            </a:r>
            <a:endParaRPr lang="ru-RU" sz="3200" dirty="0" smtClean="0">
              <a:latin typeface="Arial" pitchFamily="34" charset="0"/>
              <a:cs typeface="Arial" pitchFamily="34" charset="0"/>
            </a:endParaRPr>
          </a:p>
          <a:p>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908720"/>
            <a:ext cx="8229600" cy="5217443"/>
          </a:xfrm>
        </p:spPr>
        <p:txBody>
          <a:bodyPr>
            <a:normAutofit/>
          </a:bodyPr>
          <a:lstStyle/>
          <a:p>
            <a:pPr>
              <a:buNone/>
            </a:pPr>
            <a:r>
              <a:rPr lang="uk-UA" sz="3200" dirty="0" smtClean="0">
                <a:latin typeface="Arial" pitchFamily="34" charset="0"/>
                <a:cs typeface="Arial" pitchFamily="34" charset="0"/>
              </a:rPr>
              <a:t>У листопаді 1921 р. з польської території було організовано рейд 1,5 тис. добровольців (Волинська й Подільська групи). Він виявився невдалим - частина військ дезертирувала, а Волинську групу червоні розбили біля м. Базар. </a:t>
            </a: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Збройні </a:t>
            </a:r>
            <a:r>
              <a:rPr lang="uk-UA" sz="3200" dirty="0" smtClean="0">
                <a:latin typeface="Arial" pitchFamily="34" charset="0"/>
                <a:cs typeface="Arial" pitchFamily="34" charset="0"/>
              </a:rPr>
              <a:t>сили УНР остаточно припинили своє існування.</a:t>
            </a:r>
            <a:endParaRPr lang="ru-RU" sz="3200" dirty="0">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0" y="0"/>
            <a:ext cx="9144000" cy="6858000"/>
          </a:xfrm>
          <a:blipFill>
            <a:blip r:embed="rId2" cstate="print"/>
            <a:tile tx="0" ty="0" sx="100000" sy="100000" flip="none" algn="tl"/>
          </a:blipFill>
        </p:spPr>
        <p:txBody>
          <a:bodyPr/>
          <a:lstStyle/>
          <a:p>
            <a:pPr algn="ctr">
              <a:buNone/>
            </a:pPr>
            <a:endParaRPr lang="uk-UA" sz="6000" b="1" dirty="0" smtClean="0">
              <a:solidFill>
                <a:srgbClr val="FF0066"/>
              </a:solidFill>
            </a:endParaRPr>
          </a:p>
          <a:p>
            <a:pPr algn="ctr">
              <a:buNone/>
            </a:pPr>
            <a:endParaRPr lang="uk-UA" sz="6000" b="1" dirty="0" smtClean="0">
              <a:solidFill>
                <a:srgbClr val="FF0066"/>
              </a:solidFill>
            </a:endParaRPr>
          </a:p>
          <a:p>
            <a:pPr algn="ctr">
              <a:buNone/>
            </a:pPr>
            <a:endParaRPr lang="uk-UA" sz="6000" b="1" dirty="0" smtClean="0">
              <a:solidFill>
                <a:srgbClr val="FF0066"/>
              </a:solidFill>
            </a:endParaRPr>
          </a:p>
          <a:p>
            <a:pPr algn="ctr">
              <a:buNone/>
            </a:pPr>
            <a:r>
              <a:rPr lang="uk-UA" sz="6000" b="1" dirty="0" smtClean="0">
                <a:solidFill>
                  <a:srgbClr val="00B050"/>
                </a:solidFill>
                <a:latin typeface="Arial" pitchFamily="34" charset="0"/>
                <a:cs typeface="Arial" pitchFamily="34" charset="0"/>
              </a:rPr>
              <a:t>Дякую за увагу!</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4294967295"/>
          </p:nvPr>
        </p:nvSpPr>
        <p:spPr>
          <a:xfrm>
            <a:off x="395536" y="476672"/>
            <a:ext cx="8229600" cy="5976664"/>
          </a:xfrm>
        </p:spPr>
        <p:txBody>
          <a:bodyPr>
            <a:noAutofit/>
          </a:bodyPr>
          <a:lstStyle/>
          <a:p>
            <a:pPr>
              <a:buNone/>
            </a:pPr>
            <a:r>
              <a:rPr lang="uk-UA" sz="3200" dirty="0" smtClean="0">
                <a:latin typeface="Arial" pitchFamily="34" charset="0"/>
                <a:cs typeface="Arial" pitchFamily="34" charset="0"/>
              </a:rPr>
              <a:t>Перша світова війна виникла в наслідок різкого загострення протиріч між великими промисловими державами. У 1870 році на першому місці в світі по випуску промислової продукції стояла Англія, друге, третє і четверте місце – США, Франція і Німеччина.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457200" y="476672"/>
            <a:ext cx="8229600" cy="5832648"/>
          </a:xfrm>
        </p:spPr>
        <p:txBody>
          <a:bodyPr>
            <a:normAutofit lnSpcReduction="10000"/>
          </a:bodyPr>
          <a:lstStyle/>
          <a:p>
            <a:pPr algn="l">
              <a:buNone/>
            </a:pPr>
            <a:r>
              <a:rPr lang="en-US" sz="3200" b="1" dirty="0" smtClean="0">
                <a:latin typeface="Arial" pitchFamily="34" charset="0"/>
                <a:cs typeface="Arial" pitchFamily="34" charset="0"/>
              </a:rPr>
              <a:t>1</a:t>
            </a:r>
            <a:r>
              <a:rPr lang="uk-UA" sz="3200" b="1" dirty="0" smtClean="0">
                <a:latin typeface="Arial" pitchFamily="34" charset="0"/>
                <a:cs typeface="Arial" pitchFamily="34" charset="0"/>
              </a:rPr>
              <a:t>. Плани сторін</a:t>
            </a:r>
            <a:endParaRPr lang="ru-RU" sz="3200" b="1" dirty="0" smtClean="0">
              <a:latin typeface="Arial" pitchFamily="34" charset="0"/>
              <a:cs typeface="Arial" pitchFamily="34" charset="0"/>
            </a:endParaRPr>
          </a:p>
          <a:p>
            <a:pPr>
              <a:buNone/>
            </a:pPr>
            <a:r>
              <a:rPr lang="uk-UA" sz="3200" dirty="0" smtClean="0">
                <a:latin typeface="Arial" pitchFamily="34" charset="0"/>
                <a:cs typeface="Arial" pitchFamily="34" charset="0"/>
              </a:rPr>
              <a:t>Німеччина планувала добитися панівного становища у Європі, тим самим розгромити свого головного суперника – Англію, лишивши її колоній та військово-морського флоту:</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Розгромити Францію, Бельгію і Нідерланди, захопивши її колонії;</a:t>
            </a:r>
            <a:endParaRPr lang="ru-RU"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Послабити Росію, захопивши у неї Польщу, Україну і Прибалтику і тим самим позбавити її існуючих кордонів по Балтійському морю.</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20680"/>
          </a:xfrm>
        </p:spPr>
        <p:txBody>
          <a:bodyPr>
            <a:normAutofit fontScale="92500" lnSpcReduction="10000"/>
          </a:bodyPr>
          <a:lstStyle/>
          <a:p>
            <a:pPr>
              <a:buNone/>
            </a:pPr>
            <a:r>
              <a:rPr lang="uk-UA" sz="3500" dirty="0" smtClean="0">
                <a:latin typeface="Arial" pitchFamily="34" charset="0"/>
                <a:cs typeface="Arial" pitchFamily="34" charset="0"/>
              </a:rPr>
              <a:t>Австро-Угорщина планувала захопити Сербію та Чорногорію і тим самим утвердитися на Балканах.</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Туреччина планувала захопити Закавказзя яке було під Росією.</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Болгарія – за виступ на боці австро-німецького блока була обіцяна віддача Македонії і частина Сербії.</a:t>
            </a:r>
            <a:endParaRPr lang="ru-RU" sz="3500" dirty="0" smtClean="0">
              <a:latin typeface="Arial" pitchFamily="34" charset="0"/>
              <a:cs typeface="Arial" pitchFamily="34" charset="0"/>
            </a:endParaRPr>
          </a:p>
          <a:p>
            <a:pPr>
              <a:buNone/>
            </a:pPr>
            <a:r>
              <a:rPr lang="uk-UA" sz="3500" dirty="0" smtClean="0">
                <a:latin typeface="Arial" pitchFamily="34" charset="0"/>
                <a:cs typeface="Arial" pitchFamily="34" charset="0"/>
              </a:rPr>
              <a:t>Англія планувала розгромити Німеччину, захопити у Туреччини Месопотамію і Палестину, закріпити своє положення в Єгипті і тим самим зберегти своє колоніальне становище.</a:t>
            </a:r>
            <a:endParaRPr lang="ru-RU" sz="35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16154E-A0DF-4D27-AFD4-D3380C4344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3358</Words>
  <Application>Microsoft Office PowerPoint</Application>
  <PresentationFormat>Экран (4:3)</PresentationFormat>
  <Paragraphs>155</Paragraphs>
  <Slides>69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69</vt:i4>
      </vt:variant>
    </vt:vector>
  </HeadingPairs>
  <TitlesOfParts>
    <vt:vector size="70" baseType="lpstr">
      <vt:lpstr>DesignTemplate</vt:lpstr>
      <vt:lpstr>ВІЙСЬКОВА ІСТОРІЯ</vt:lpstr>
      <vt:lpstr>Тема 2. Українське військо у ХХ столітті. Війни початку ХХ ст. Перша світова війна.</vt:lpstr>
      <vt:lpstr>Навчальна і виховна мета: </vt:lpstr>
      <vt:lpstr>Література:  </vt:lpstr>
      <vt:lpstr>Навчальні питання :</vt:lpstr>
      <vt:lpstr>Перше навчальне питання. </vt:lpstr>
      <vt:lpstr>Слайд 7</vt:lpstr>
      <vt:lpstr>Слайд 8</vt:lpstr>
      <vt:lpstr>Слайд 9</vt:lpstr>
      <vt:lpstr>Слайд 10</vt:lpstr>
      <vt:lpstr>Слайд 11</vt:lpstr>
      <vt:lpstr>          2. Характеристика збройних сил  і плани сторін  </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Першу світову війну по характеру і веденню можна розподілити на три періоди (п’ять компаній):</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Друге навчальне питання </vt:lpstr>
      <vt:lpstr>Слайд 39</vt:lpstr>
      <vt:lpstr>Слайд 40</vt:lpstr>
      <vt:lpstr>Слайд 41</vt:lpstr>
      <vt:lpstr>Слайд 42</vt:lpstr>
      <vt:lpstr>Слайд 43</vt:lpstr>
      <vt:lpstr>Слайд 44</vt:lpstr>
      <vt:lpstr>Слайд 45</vt:lpstr>
      <vt:lpstr>Слайд 46</vt:lpstr>
      <vt:lpstr>Слайд 47</vt:lpstr>
      <vt:lpstr>Третє навчальне питання. </vt:lpstr>
      <vt:lpstr>Слайд 49</vt:lpstr>
      <vt:lpstr>Слайд 50</vt:lpstr>
      <vt:lpstr>Слайд 51</vt:lpstr>
      <vt:lpstr>Слайд 52</vt:lpstr>
      <vt:lpstr>Слайд 53</vt:lpstr>
      <vt:lpstr>Слайд 54</vt:lpstr>
      <vt:lpstr>Четверте навчальне питання. </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2018-01-10T06:41:49Z</dcterms:created>
  <dcterms:modified xsi:type="dcterms:W3CDTF">2018-01-15T12:11:07Z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