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3"/>
  </p:notesMasterIdLst>
  <p:sldIdLst>
    <p:sldId id="325" r:id="rId3"/>
    <p:sldId id="273" r:id="rId4"/>
    <p:sldId id="303" r:id="rId5"/>
    <p:sldId id="308" r:id="rId6"/>
    <p:sldId id="307" r:id="rId7"/>
    <p:sldId id="304" r:id="rId8"/>
    <p:sldId id="309" r:id="rId9"/>
    <p:sldId id="301" r:id="rId10"/>
    <p:sldId id="310" r:id="rId11"/>
    <p:sldId id="311" r:id="rId12"/>
    <p:sldId id="261" r:id="rId13"/>
    <p:sldId id="326" r:id="rId14"/>
    <p:sldId id="323" r:id="rId15"/>
    <p:sldId id="328" r:id="rId16"/>
    <p:sldId id="329" r:id="rId17"/>
    <p:sldId id="331" r:id="rId18"/>
    <p:sldId id="317" r:id="rId19"/>
    <p:sldId id="340" r:id="rId20"/>
    <p:sldId id="319" r:id="rId21"/>
    <p:sldId id="332" r:id="rId22"/>
    <p:sldId id="333" r:id="rId23"/>
    <p:sldId id="330" r:id="rId24"/>
    <p:sldId id="341" r:id="rId25"/>
    <p:sldId id="320" r:id="rId26"/>
    <p:sldId id="321" r:id="rId27"/>
    <p:sldId id="334" r:id="rId28"/>
    <p:sldId id="335" r:id="rId29"/>
    <p:sldId id="322" r:id="rId30"/>
    <p:sldId id="337" r:id="rId31"/>
    <p:sldId id="315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F2F7FC"/>
    <a:srgbClr val="009900"/>
    <a:srgbClr val="FF0066"/>
    <a:srgbClr val="FF0000"/>
    <a:srgbClr val="A50021"/>
    <a:srgbClr val="FFFF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82" autoAdjust="0"/>
    <p:restoredTop sz="98029" autoAdjust="0"/>
  </p:normalViewPr>
  <p:slideViewPr>
    <p:cSldViewPr>
      <p:cViewPr>
        <p:scale>
          <a:sx n="60" d="100"/>
          <a:sy n="60" d="100"/>
        </p:scale>
        <p:origin x="-1836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FE98EC4-9B7B-4427-A5F2-4B3F8C822E37}" type="datetimeFigureOut">
              <a:rPr lang="ru-RU"/>
              <a:pPr>
                <a:defRPr/>
              </a:pPr>
              <a:t>03.11.2020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EF5734E-E862-49C7-9769-7281AC5ED82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46070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8FBF9-345D-4F5F-97AE-BA3936FDBC9B}" type="datetimeFigureOut">
              <a:rPr lang="ru-RU"/>
              <a:pPr>
                <a:defRPr/>
              </a:pPr>
              <a:t>03.11.2020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DB1-B6A5-43E6-A5A8-44634EAA3C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33FE0-B090-418F-8470-5B90AE78337B}" type="datetimeFigureOut">
              <a:rPr lang="ru-RU"/>
              <a:pPr>
                <a:defRPr/>
              </a:pPr>
              <a:t>03.11.2020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B356D-8416-4F04-B8A4-BEC4495F88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C60B7-52D1-404B-A3CB-B0EF909470A9}" type="datetimeFigureOut">
              <a:rPr lang="ru-RU"/>
              <a:pPr>
                <a:defRPr/>
              </a:pPr>
              <a:t>03.11.2020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FDE5D-8AD2-4EA7-861A-437DE5AC08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0088F-29B1-4D72-B8F9-AD0DE205C29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2A46F-A576-41EC-90FC-B4BEC9530AF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AAA54-2FBC-46D7-95F7-4ABF7AC0EDF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1FEFF-F3A9-487B-936D-D0427EE6933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DB62D-9B5E-466C-901F-1478BC71CA3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6D2B8-4319-4CBC-A0F0-8597E3949AE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DF949-6EC4-45AD-8C70-60E540B8C70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4F997-8750-4E72-9F09-9749E72006D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AA1E8-C975-46B4-9085-E69090924344}" type="datetimeFigureOut">
              <a:rPr lang="ru-RU"/>
              <a:pPr>
                <a:defRPr/>
              </a:pPr>
              <a:t>03.11.2020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F5553-9566-4067-990C-4DCEF6150C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09AFF-A575-47B0-9A4C-A8466211C34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27FE3-2600-4385-BD28-EB74CD6EEC1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18F17-C47B-40AE-A7CA-0505795CDEA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A4A5A-DFDD-470B-B965-AB77D2B2A5C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0CE8A-7772-40C7-A238-E8025E010EE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AD7A6-5790-4569-9E04-74FD0CFFEDA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0C0D1-D677-449B-9B83-F3E63503B4FD}" type="datetimeFigureOut">
              <a:rPr lang="ru-RU"/>
              <a:pPr>
                <a:defRPr/>
              </a:pPr>
              <a:t>03.11.2020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35989-5F45-495D-B91A-648113A28C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5748F-0EB7-4D72-93CA-B9571E31D166}" type="datetimeFigureOut">
              <a:rPr lang="ru-RU"/>
              <a:pPr>
                <a:defRPr/>
              </a:pPr>
              <a:t>03.11.2020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F122F-0B11-4B11-B19C-D68B05AC78F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926D8-5D36-4CC8-987A-673BFB8A348F}" type="datetimeFigureOut">
              <a:rPr lang="ru-RU"/>
              <a:pPr>
                <a:defRPr/>
              </a:pPr>
              <a:t>03.11.2020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EB0A9-4874-4DEC-8ABA-F39E535A75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995ED-0C91-422A-91C2-DC9B545CDF0B}" type="datetimeFigureOut">
              <a:rPr lang="ru-RU"/>
              <a:pPr>
                <a:defRPr/>
              </a:pPr>
              <a:t>03.11.2020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46929-AA73-44FA-AE10-28C99C3359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A320E-620A-4996-B4EB-D121D6A0E97F}" type="datetimeFigureOut">
              <a:rPr lang="ru-RU"/>
              <a:pPr>
                <a:defRPr/>
              </a:pPr>
              <a:t>03.11.2020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EA6E8-7FEF-4D38-8760-B6093F723C8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6980A-C2F7-4368-BEEE-E0E4AFF030C4}" type="datetimeFigureOut">
              <a:rPr lang="ru-RU"/>
              <a:pPr>
                <a:defRPr/>
              </a:pPr>
              <a:t>03.11.2020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49A86-B9A2-4FE0-92CA-A5E36E5E02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0AA58-3081-4D64-B7EE-C8BE809F8D89}" type="datetimeFigureOut">
              <a:rPr lang="ru-RU"/>
              <a:pPr>
                <a:defRPr/>
              </a:pPr>
              <a:t>03.11.2020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9B6F9-D973-4FF9-9A20-C0558896DCC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A801DD-A5B1-42F3-9264-C57E5DF810DA}" type="datetimeFigureOut">
              <a:rPr lang="ru-RU"/>
              <a:pPr>
                <a:defRPr/>
              </a:pPr>
              <a:t>03.11.2020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6E4526-D61A-46F3-A0F4-4686C34994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CCFF"/>
            </a:gs>
            <a:gs pos="100000">
              <a:srgbClr val="FF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1028B60-2CC4-4209-8B86-04F9C95EF17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png"/><Relationship Id="rId5" Type="http://schemas.openxmlformats.org/officeDocument/2006/relationships/image" Target="../media/image17.png"/><Relationship Id="rId4" Type="http://schemas.openxmlformats.org/officeDocument/2006/relationships/oleObject" Target="../embeddings/oleObject1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4213" y="1412875"/>
            <a:ext cx="7772400" cy="2187575"/>
          </a:xfrm>
          <a:solidFill>
            <a:schemeClr val="hlink"/>
          </a:solidFill>
          <a:ln>
            <a:solidFill>
              <a:schemeClr val="hlink"/>
            </a:solidFill>
          </a:ln>
        </p:spPr>
        <p:txBody>
          <a:bodyPr/>
          <a:lstStyle/>
          <a:p>
            <a:pPr eaLnBrk="1" hangingPunct="1"/>
            <a:r>
              <a:rPr lang="uk-UA" sz="2400" dirty="0" smtClean="0">
                <a:latin typeface="Arial" charset="0"/>
              </a:rPr>
              <a:t/>
            </a:r>
            <a:br>
              <a:rPr lang="uk-UA" sz="2400" dirty="0" smtClean="0">
                <a:latin typeface="Arial" charset="0"/>
              </a:rPr>
            </a:br>
            <a:r>
              <a:rPr lang="uk-UA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Тема10. Правила стрільби із стрілецької зброї, </a:t>
            </a:r>
            <a:br>
              <a:rPr lang="uk-UA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ручних гранатометів </a:t>
            </a:r>
            <a:br>
              <a:rPr lang="uk-UA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та  озброєння БТР</a:t>
            </a:r>
            <a:endParaRPr lang="ru-RU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84213" y="3910013"/>
            <a:ext cx="7704137" cy="2182812"/>
          </a:xfrm>
          <a:solidFill>
            <a:schemeClr val="hlink"/>
          </a:solidFill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uk-UA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uk-UA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Заняття 3. </a:t>
            </a:r>
            <a:r>
              <a:rPr lang="uk-UA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Правила стрільби  з ручних гранатометів та  озброєння БТР.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uk-UA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Польові правила стрільби.</a:t>
            </a:r>
            <a:endParaRPr lang="ru-RU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22994" y="225153"/>
            <a:ext cx="7103146" cy="1008111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МНУ імені В.О. Сухомлинського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КАФЕДРА ВІЙСЬКОВОЇ ПІДГОТОВКИ</a:t>
            </a:r>
            <a:endParaRPr lang="ru-RU" sz="1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5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49238"/>
            <a:ext cx="7429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61338" y="249238"/>
            <a:ext cx="706437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357188" y="1143000"/>
            <a:ext cx="8229600" cy="4525963"/>
          </a:xfrm>
        </p:spPr>
        <p:txBody>
          <a:bodyPr/>
          <a:lstStyle/>
          <a:p>
            <a:pPr algn="just">
              <a:lnSpc>
                <a:spcPct val="120000"/>
              </a:lnSpc>
              <a:buFont typeface="Arial" charset="0"/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Коли напрям вітру і руху цілі </a:t>
            </a:r>
            <a:r>
              <a:rPr lang="uk-UA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співпадають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винос точки прицілювання </a:t>
            </a:r>
          </a:p>
          <a:p>
            <a:pPr algn="just">
              <a:lnSpc>
                <a:spcPct val="120000"/>
              </a:lnSpc>
              <a:buFont typeface="Arial" charset="0"/>
              <a:buNone/>
            </a:pPr>
            <a:r>
              <a:rPr lang="uk-UA" sz="20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(ВТП)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буде визначатися як різниця значення поправки на вітер </a:t>
            </a:r>
            <a:r>
              <a:rPr lang="uk-UA" sz="2000" b="1" noProof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(ППв)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від </a:t>
            </a:r>
          </a:p>
          <a:p>
            <a:pPr algn="just">
              <a:lnSpc>
                <a:spcPct val="120000"/>
              </a:lnSpc>
              <a:buFont typeface="Arial" charset="0"/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упередження </a:t>
            </a:r>
            <a:r>
              <a:rPr lang="uk-UA" sz="2000" b="1" noProof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(Упр)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на рух цілі або навпаки відповідно від більшого </a:t>
            </a:r>
          </a:p>
          <a:p>
            <a:pPr algn="just">
              <a:lnSpc>
                <a:spcPct val="120000"/>
              </a:lnSpc>
              <a:buFont typeface="Arial" charset="0"/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значення. Тобто, </a:t>
            </a:r>
            <a:r>
              <a:rPr lang="uk-UA" sz="20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ВТП = </a:t>
            </a:r>
            <a:r>
              <a:rPr lang="uk-UA" sz="2000" b="1" noProof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ППв - Упр (коли ППв &gt; Упр)</a:t>
            </a:r>
            <a:r>
              <a:rPr lang="uk-UA" sz="2000" noProof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20000"/>
              </a:lnSpc>
              <a:buFont typeface="Arial" charset="0"/>
              <a:buNone/>
            </a:pPr>
            <a:r>
              <a:rPr lang="uk-UA" sz="20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                            ВТП = </a:t>
            </a:r>
            <a:r>
              <a:rPr lang="uk-UA" sz="2000" b="1" noProof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Упр - ППв (коли Упр &gt;ППв).</a:t>
            </a:r>
          </a:p>
          <a:p>
            <a:pPr>
              <a:buFont typeface="Arial" charset="0"/>
              <a:buNone/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Приклад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Стрільба ведеться з АК-74 на дальності 600 м  по </a:t>
            </a:r>
          </a:p>
          <a:p>
            <a:pPr>
              <a:buFont typeface="Arial" charset="0"/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цілі, яка рухається з правого  на лівий фланг траншеї,  при помірному </a:t>
            </a:r>
          </a:p>
          <a:p>
            <a:pPr>
              <a:buFont typeface="Arial" charset="0"/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боковому вітрі з права під кутом  90º до площини стрільби . Визначити </a:t>
            </a:r>
          </a:p>
          <a:p>
            <a:pPr>
              <a:buFont typeface="Arial" charset="0"/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винос точки прицілювання для стрільби з автомату.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Рішення: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noProof="1" smtClean="0">
                <a:latin typeface="Times New Roman" pitchFamily="18" charset="0"/>
                <a:cs typeface="Times New Roman" pitchFamily="18" charset="0"/>
              </a:rPr>
              <a:t>ППв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noProof="1" smtClean="0">
                <a:latin typeface="Times New Roman" pitchFamily="18" charset="0"/>
                <a:cs typeface="Times New Roman" pitchFamily="18" charset="0"/>
              </a:rPr>
              <a:t>= Пр - 4 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= 6 - 4   = </a:t>
            </a:r>
            <a:r>
              <a:rPr lang="uk-UA" sz="2400" b="1" noProof="1" smtClean="0">
                <a:latin typeface="Times New Roman" pitchFamily="18" charset="0"/>
                <a:cs typeface="Times New Roman" pitchFamily="18" charset="0"/>
              </a:rPr>
              <a:t>2 ф.п. </a:t>
            </a:r>
          </a:p>
          <a:p>
            <a:pPr>
              <a:buFont typeface="Arial" charset="0"/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uk-UA" sz="2400" b="1" noProof="1" smtClean="0">
                <a:latin typeface="Times New Roman" pitchFamily="18" charset="0"/>
                <a:cs typeface="Times New Roman" pitchFamily="18" charset="0"/>
              </a:rPr>
              <a:t>Упр</a:t>
            </a:r>
            <a:r>
              <a:rPr lang="uk-UA" sz="2400" noProof="1" smtClean="0">
                <a:latin typeface="Times New Roman" pitchFamily="18" charset="0"/>
                <a:cs typeface="Times New Roman" pitchFamily="18" charset="0"/>
              </a:rPr>
              <a:t> = Пр = </a:t>
            </a:r>
            <a:r>
              <a:rPr lang="uk-UA" sz="2400" b="1" noProof="1" smtClean="0">
                <a:latin typeface="Times New Roman" pitchFamily="18" charset="0"/>
                <a:cs typeface="Times New Roman" pitchFamily="18" charset="0"/>
              </a:rPr>
              <a:t>6 ф.л.</a:t>
            </a:r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ВТП 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2400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ф.л. - 2 ф.п.=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uk-UA" sz="2400" b="1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ф.л</a:t>
            </a: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 typeface="Arial" charset="0"/>
              <a:buNone/>
            </a:pPr>
            <a:endParaRPr lang="uk-UA" sz="2000" b="1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 typeface="Arial" charset="0"/>
              <a:buNone/>
            </a:pPr>
            <a:endParaRPr lang="ru-RU" sz="2000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363" name="Group 2"/>
          <p:cNvGrpSpPr>
            <a:grpSpLocks/>
          </p:cNvGrpSpPr>
          <p:nvPr/>
        </p:nvGrpSpPr>
        <p:grpSpPr bwMode="auto">
          <a:xfrm>
            <a:off x="3286125" y="214313"/>
            <a:ext cx="2266950" cy="1057275"/>
            <a:chOff x="2034" y="8694"/>
            <a:chExt cx="3780" cy="1440"/>
          </a:xfrm>
        </p:grpSpPr>
        <p:sp>
          <p:nvSpPr>
            <p:cNvPr id="15364" name="Line 3"/>
            <p:cNvSpPr>
              <a:spLocks noChangeShapeType="1"/>
            </p:cNvSpPr>
            <p:nvPr/>
          </p:nvSpPr>
          <p:spPr bwMode="auto">
            <a:xfrm>
              <a:off x="2034" y="8874"/>
              <a:ext cx="216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uk-UA" dirty="0"/>
            </a:p>
          </p:txBody>
        </p:sp>
        <p:sp>
          <p:nvSpPr>
            <p:cNvPr id="15365" name="Line 4"/>
            <p:cNvSpPr>
              <a:spLocks noChangeShapeType="1"/>
            </p:cNvSpPr>
            <p:nvPr/>
          </p:nvSpPr>
          <p:spPr bwMode="auto">
            <a:xfrm flipH="1">
              <a:off x="2034" y="9774"/>
              <a:ext cx="216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uk-UA" dirty="0"/>
            </a:p>
          </p:txBody>
        </p:sp>
        <p:sp>
          <p:nvSpPr>
            <p:cNvPr id="15366" name="Text Box 5"/>
            <p:cNvSpPr txBox="1">
              <a:spLocks noChangeArrowheads="1"/>
            </p:cNvSpPr>
            <p:nvPr/>
          </p:nvSpPr>
          <p:spPr bwMode="auto">
            <a:xfrm>
              <a:off x="2754" y="9054"/>
              <a:ext cx="54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ru-RU" sz="2000" dirty="0">
                  <a:latin typeface="Calibri" pitchFamily="34" charset="0"/>
                </a:rPr>
                <a:t>–</a:t>
              </a:r>
              <a:endParaRPr lang="ru-RU" dirty="0"/>
            </a:p>
          </p:txBody>
        </p:sp>
        <p:sp>
          <p:nvSpPr>
            <p:cNvPr id="15367" name="Text Box 6"/>
            <p:cNvSpPr txBox="1">
              <a:spLocks noChangeArrowheads="1"/>
            </p:cNvSpPr>
            <p:nvPr/>
          </p:nvSpPr>
          <p:spPr bwMode="auto">
            <a:xfrm>
              <a:off x="4194" y="9594"/>
              <a:ext cx="162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uk-UA" sz="1300" dirty="0">
                  <a:latin typeface="Times New Roman" pitchFamily="18" charset="0"/>
                  <a:cs typeface="Times New Roman" pitchFamily="18" charset="0"/>
                </a:rPr>
                <a:t>Рух цілі</a:t>
              </a:r>
              <a:endParaRPr lang="uk-UA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68" name="Text Box 7"/>
            <p:cNvSpPr txBox="1">
              <a:spLocks noChangeArrowheads="1"/>
            </p:cNvSpPr>
            <p:nvPr/>
          </p:nvSpPr>
          <p:spPr bwMode="auto">
            <a:xfrm>
              <a:off x="4297" y="8694"/>
              <a:ext cx="144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uk-UA" sz="1300" dirty="0">
                  <a:latin typeface="Times New Roman" pitchFamily="18" charset="0"/>
                  <a:cs typeface="Times New Roman" pitchFamily="18" charset="0"/>
                </a:rPr>
                <a:t>Вітер</a:t>
              </a:r>
              <a:endParaRPr lang="uk-UA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69" name="Line 8"/>
            <p:cNvSpPr>
              <a:spLocks noChangeShapeType="1"/>
            </p:cNvSpPr>
            <p:nvPr/>
          </p:nvSpPr>
          <p:spPr bwMode="auto">
            <a:xfrm flipV="1">
              <a:off x="4014" y="8694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 dirty="0"/>
            </a:p>
          </p:txBody>
        </p:sp>
        <p:sp>
          <p:nvSpPr>
            <p:cNvPr id="15370" name="Line 9"/>
            <p:cNvSpPr>
              <a:spLocks noChangeShapeType="1"/>
            </p:cNvSpPr>
            <p:nvPr/>
          </p:nvSpPr>
          <p:spPr bwMode="auto">
            <a:xfrm flipV="1">
              <a:off x="3834" y="8694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 dirty="0"/>
            </a:p>
          </p:txBody>
        </p:sp>
        <p:sp>
          <p:nvSpPr>
            <p:cNvPr id="15371" name="Line 10"/>
            <p:cNvSpPr>
              <a:spLocks noChangeShapeType="1"/>
            </p:cNvSpPr>
            <p:nvPr/>
          </p:nvSpPr>
          <p:spPr bwMode="auto">
            <a:xfrm flipV="1">
              <a:off x="3654" y="8694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 dirty="0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uk-UA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57030" cy="7870238"/>
        </p:xfrm>
        <a:graphic>
          <a:graphicData uri="http://schemas.openxmlformats.org/drawingml/2006/table">
            <a:tbl>
              <a:tblPr/>
              <a:tblGrid>
                <a:gridCol w="2776538"/>
                <a:gridCol w="93980"/>
                <a:gridCol w="2203462"/>
                <a:gridCol w="4083050"/>
              </a:tblGrid>
              <a:tr h="5828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Правила </a:t>
                      </a:r>
                      <a:r>
                        <a:rPr kumimoji="0" lang="uk-UA" sz="2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стрільби з озброєння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БТР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675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Дальність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(поправка)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Формула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Приклад 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користування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91432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ККВТ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049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 = 400-1000 м</a:t>
                      </a:r>
                      <a:endParaRPr kumimoji="0" lang="uk-U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 сантиметрах)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Приціл помножений на приціл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ППв = Пр х Пр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Д= 1000 м, вітер помірний з права.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ППв =  10х10 = 100 см  праворуч.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2822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 = 700-1200 м</a:t>
                      </a:r>
                      <a:endParaRPr kumimoji="0" lang="uk-U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 фігурах)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Приціл  поділений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ППв = Пр/10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або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ППв= 0-02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( 1 поділка ПП-61)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Д= 1000 м, вітер помірний з права.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ППв = 10/10 = 1 поділка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0-02 праворуч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2822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 &gt; 1200 м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Приціл  поділений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10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плюс 0,5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ППв = Пр/10 + 0,5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або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ППв=0-04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( 2 поділки ПП-61)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 = 1300; </a:t>
                      </a:r>
                      <a:r>
                        <a:rPr kumimoji="0" lang="uk-UA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боковий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помірний  з </a:t>
                      </a:r>
                      <a:r>
                        <a:rPr kumimoji="0" lang="ru-RU" sz="16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ліва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ППв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=13/10+0,5 = 1,3+0,5 =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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ru-RU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поділки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ПП-61</a:t>
                      </a: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0- 04 </a:t>
                      </a:r>
                      <a:r>
                        <a:rPr kumimoji="0" lang="ru-RU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ліворуч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054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1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ККТ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3501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Приціл ділити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3  та  множити  на 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ППв=Пр/3х2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 =900м, вітер помірний з права.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9/3х2= 6 поділок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0-12 праворуч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6114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Шкала прицілу ПП-61АМ</a:t>
            </a:r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/>
          <a:srcRect l="23990" t="40435" r="26766" b="24620"/>
          <a:stretch>
            <a:fillRect/>
          </a:stretch>
        </p:blipFill>
        <p:spPr bwMode="auto">
          <a:xfrm>
            <a:off x="1000100" y="1428736"/>
            <a:ext cx="6357982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 l="69142" t="2316" r="18511" b="89263"/>
          <a:stretch>
            <a:fillRect/>
          </a:stretch>
        </p:blipFill>
        <p:spPr bwMode="auto">
          <a:xfrm>
            <a:off x="5214942" y="1428736"/>
            <a:ext cx="107157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 l="69142" t="2316" r="18511" b="89263"/>
          <a:stretch>
            <a:fillRect/>
          </a:stretch>
        </p:blipFill>
        <p:spPr bwMode="auto">
          <a:xfrm>
            <a:off x="3000364" y="1428736"/>
            <a:ext cx="107157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/>
          <a:srcRect l="69142" t="2316" r="18511" b="89263"/>
          <a:stretch>
            <a:fillRect/>
          </a:stretch>
        </p:blipFill>
        <p:spPr bwMode="auto">
          <a:xfrm>
            <a:off x="4500562" y="5715016"/>
            <a:ext cx="714380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69142" t="2316" r="18511" b="89263"/>
          <a:stretch>
            <a:fillRect/>
          </a:stretch>
        </p:blipFill>
        <p:spPr>
          <a:xfrm>
            <a:off x="2500298" y="4500570"/>
            <a:ext cx="1071570" cy="1428760"/>
          </a:xfrm>
          <a:noFill/>
        </p:spPr>
      </p:pic>
      <p:sp>
        <p:nvSpPr>
          <p:cNvPr id="9" name="Прямоугольник 8"/>
          <p:cNvSpPr/>
          <p:nvPr/>
        </p:nvSpPr>
        <p:spPr>
          <a:xfrm>
            <a:off x="5572132" y="1571612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b="1" noProof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ККТ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071670" y="1571612"/>
            <a:ext cx="822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b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ККВТ</a:t>
            </a:r>
            <a:endParaRPr lang="ru-RU" b="1" dirty="0" smtClean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uk-UA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8313" y="36240"/>
            <a:ext cx="8581405" cy="436694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СТРІЛЕЦЬКА ЗБРОЯ та ВОГНЕВА ПІДГОТОВКА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9" name="Прямоугольник 6"/>
          <p:cNvSpPr>
            <a:spLocks noChangeArrowheads="1"/>
          </p:cNvSpPr>
          <p:nvPr/>
        </p:nvSpPr>
        <p:spPr bwMode="auto">
          <a:xfrm>
            <a:off x="214313" y="642960"/>
            <a:ext cx="8715375" cy="6000750"/>
          </a:xfrm>
          <a:prstGeom prst="rect">
            <a:avLst/>
          </a:prstGeom>
          <a:solidFill>
            <a:schemeClr val="hlink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/>
          <a:lstStyle/>
          <a:p>
            <a:r>
              <a:rPr lang="uk-UA" sz="2800" b="1" smtClean="0">
                <a:solidFill>
                  <a:schemeClr val="bg1"/>
                </a:solidFill>
                <a:latin typeface="Times New Roman" pitchFamily="18" charset="0"/>
              </a:rPr>
              <a:t>При </a:t>
            </a:r>
            <a:r>
              <a:rPr lang="uk-UA" sz="2800" b="1" dirty="0">
                <a:solidFill>
                  <a:schemeClr val="bg1"/>
                </a:solidFill>
                <a:latin typeface="Times New Roman" pitchFamily="18" charset="0"/>
              </a:rPr>
              <a:t>стрільбі </a:t>
            </a:r>
            <a:r>
              <a:rPr lang="uk-UA" sz="2800" b="1" dirty="0">
                <a:solidFill>
                  <a:srgbClr val="FF99FF"/>
                </a:solidFill>
                <a:latin typeface="Times New Roman" pitchFamily="18" charset="0"/>
              </a:rPr>
              <a:t>з </a:t>
            </a:r>
            <a:r>
              <a:rPr lang="uk-UA" sz="2800" b="1" dirty="0" smtClean="0">
                <a:solidFill>
                  <a:srgbClr val="FF99FF"/>
                </a:solidFill>
                <a:latin typeface="Times New Roman" pitchFamily="18" charset="0"/>
              </a:rPr>
              <a:t>ККВТ</a:t>
            </a:r>
            <a:r>
              <a:rPr lang="uk-UA" sz="2800" b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uk-UA" sz="2800" b="1" dirty="0">
                <a:solidFill>
                  <a:schemeClr val="bg1"/>
                </a:solidFill>
                <a:latin typeface="Times New Roman" pitchFamily="18" charset="0"/>
              </a:rPr>
              <a:t>поправки дальності на </a:t>
            </a:r>
            <a:r>
              <a:rPr lang="uk-UA" sz="2800" b="1" dirty="0">
                <a:solidFill>
                  <a:srgbClr val="00FF00"/>
                </a:solidFill>
                <a:latin typeface="Times New Roman" pitchFamily="18" charset="0"/>
              </a:rPr>
              <a:t>зміну температури </a:t>
            </a:r>
            <a:r>
              <a:rPr lang="uk-UA" sz="2800" b="1" dirty="0">
                <a:solidFill>
                  <a:schemeClr val="bg1"/>
                </a:solidFill>
                <a:latin typeface="Times New Roman" pitchFamily="18" charset="0"/>
              </a:rPr>
              <a:t>повітря враховуються тільки на </a:t>
            </a:r>
            <a:r>
              <a:rPr lang="uk-UA" sz="2800" b="1">
                <a:solidFill>
                  <a:schemeClr val="bg1"/>
                </a:solidFill>
                <a:latin typeface="Times New Roman" pitchFamily="18" charset="0"/>
              </a:rPr>
              <a:t>відстані </a:t>
            </a:r>
            <a:r>
              <a:rPr lang="uk-UA" sz="2800" b="1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uk-UA" sz="2800" b="1" smtClean="0">
                <a:solidFill>
                  <a:srgbClr val="FFFF00"/>
                </a:solidFill>
                <a:latin typeface="Times New Roman" pitchFamily="18" charset="0"/>
              </a:rPr>
              <a:t>більше </a:t>
            </a:r>
            <a:r>
              <a:rPr lang="uk-UA" sz="2800" b="1" dirty="0">
                <a:solidFill>
                  <a:srgbClr val="FFFF00"/>
                </a:solidFill>
                <a:latin typeface="Times New Roman" pitchFamily="18" charset="0"/>
              </a:rPr>
              <a:t>1000 </a:t>
            </a:r>
            <a:r>
              <a:rPr lang="uk-UA" sz="2800" b="1">
                <a:solidFill>
                  <a:srgbClr val="FFFF00"/>
                </a:solidFill>
                <a:latin typeface="Times New Roman" pitchFamily="18" charset="0"/>
              </a:rPr>
              <a:t>м</a:t>
            </a:r>
            <a:r>
              <a:rPr lang="uk-UA" sz="280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uk-UA" sz="2800" smtClean="0">
                <a:solidFill>
                  <a:srgbClr val="FFFF00"/>
                </a:solidFill>
                <a:latin typeface="Times New Roman" pitchFamily="18" charset="0"/>
              </a:rPr>
              <a:t>:</a:t>
            </a:r>
            <a:endParaRPr lang="uk-UA" sz="2800" dirty="0">
              <a:solidFill>
                <a:srgbClr val="FFFF00"/>
              </a:solidFill>
              <a:latin typeface="Times New Roman" pitchFamily="18" charset="0"/>
            </a:endParaRPr>
          </a:p>
          <a:p>
            <a:r>
              <a:rPr lang="uk-UA" sz="2400" b="1" dirty="0">
                <a:solidFill>
                  <a:srgbClr val="FFFF00"/>
                </a:solidFill>
                <a:latin typeface="Times New Roman" pitchFamily="18" charset="0"/>
              </a:rPr>
              <a:t>в</a:t>
            </a:r>
            <a:r>
              <a:rPr lang="uk-UA" sz="2400" b="1" smtClean="0">
                <a:solidFill>
                  <a:srgbClr val="FFFF00"/>
                </a:solidFill>
                <a:latin typeface="Times New Roman" pitchFamily="18" charset="0"/>
              </a:rPr>
              <a:t>ище </a:t>
            </a:r>
            <a:r>
              <a:rPr lang="uk-UA" sz="2400" b="1" dirty="0">
                <a:solidFill>
                  <a:srgbClr val="FFFF00"/>
                </a:solidFill>
                <a:latin typeface="Times New Roman" pitchFamily="18" charset="0"/>
              </a:rPr>
              <a:t>+25°C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</a:rPr>
              <a:t> - </a:t>
            </a:r>
            <a:r>
              <a:rPr lang="uk-UA" sz="2400" b="1" dirty="0">
                <a:solidFill>
                  <a:schemeClr val="bg1"/>
                </a:solidFill>
                <a:latin typeface="Times New Roman" pitchFamily="18" charset="0"/>
              </a:rPr>
              <a:t>точку прицілювання вибирати по нижньому </a:t>
            </a:r>
            <a:r>
              <a:rPr lang="uk-UA" sz="2400" b="1" dirty="0" smtClean="0">
                <a:solidFill>
                  <a:schemeClr val="bg1"/>
                </a:solidFill>
                <a:latin typeface="Times New Roman" pitchFamily="18" charset="0"/>
              </a:rPr>
              <a:t>зрізу </a:t>
            </a:r>
            <a:r>
              <a:rPr lang="uk-UA" sz="2400" b="1">
                <a:solidFill>
                  <a:schemeClr val="bg1"/>
                </a:solidFill>
                <a:latin typeface="Times New Roman" pitchFamily="18" charset="0"/>
              </a:rPr>
              <a:t>цілі</a:t>
            </a:r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ru-RU" sz="2400" b="1" smtClean="0">
                <a:solidFill>
                  <a:schemeClr val="bg1"/>
                </a:solidFill>
                <a:latin typeface="Times New Roman" pitchFamily="18" charset="0"/>
              </a:rPr>
              <a:t>;</a:t>
            </a:r>
          </a:p>
          <a:p>
            <a:r>
              <a:rPr lang="uk-UA" sz="2400" b="1" smtClean="0">
                <a:solidFill>
                  <a:srgbClr val="FFFF00"/>
                </a:solidFill>
                <a:latin typeface="Times New Roman" pitchFamily="18" charset="0"/>
              </a:rPr>
              <a:t>нижче </a:t>
            </a:r>
            <a:r>
              <a:rPr lang="uk-UA" sz="2400" b="1" dirty="0">
                <a:solidFill>
                  <a:srgbClr val="FFFF00"/>
                </a:solidFill>
                <a:latin typeface="Times New Roman" pitchFamily="18" charset="0"/>
              </a:rPr>
              <a:t>-5 </a:t>
            </a:r>
            <a:r>
              <a:rPr lang="uk-UA" sz="2400" b="1">
                <a:solidFill>
                  <a:srgbClr val="FFFF00"/>
                </a:solidFill>
                <a:latin typeface="Times New Roman" pitchFamily="18" charset="0"/>
              </a:rPr>
              <a:t>С</a:t>
            </a:r>
            <a:r>
              <a:rPr lang="ru-RU" sz="2400" b="1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ru-RU" sz="2400" b="1" smtClean="0">
                <a:solidFill>
                  <a:schemeClr val="bg1"/>
                </a:solidFill>
                <a:latin typeface="Times New Roman" pitchFamily="18" charset="0"/>
              </a:rPr>
              <a:t>- </a:t>
            </a:r>
            <a:r>
              <a:rPr lang="uk-UA" sz="2400" b="1" smtClean="0">
                <a:solidFill>
                  <a:schemeClr val="bg1"/>
                </a:solidFill>
                <a:latin typeface="Times New Roman" pitchFamily="18" charset="0"/>
              </a:rPr>
              <a:t>точку </a:t>
            </a:r>
            <a:r>
              <a:rPr lang="uk-UA" sz="2400" b="1" dirty="0">
                <a:solidFill>
                  <a:schemeClr val="bg1"/>
                </a:solidFill>
                <a:latin typeface="Times New Roman" pitchFamily="18" charset="0"/>
              </a:rPr>
              <a:t>прицілювання вибирати по верхньому </a:t>
            </a:r>
            <a:r>
              <a:rPr lang="uk-UA" sz="2400" b="1" dirty="0" smtClean="0">
                <a:solidFill>
                  <a:schemeClr val="bg1"/>
                </a:solidFill>
                <a:latin typeface="Times New Roman" pitchFamily="18" charset="0"/>
              </a:rPr>
              <a:t>зрізу </a:t>
            </a:r>
            <a:r>
              <a:rPr lang="uk-UA" sz="2400" b="1" dirty="0">
                <a:solidFill>
                  <a:schemeClr val="bg1"/>
                </a:solidFill>
                <a:latin typeface="Times New Roman" pitchFamily="18" charset="0"/>
              </a:rPr>
              <a:t>цілі</a:t>
            </a:r>
            <a:r>
              <a:rPr lang="uk-UA" sz="2400" b="1">
                <a:solidFill>
                  <a:schemeClr val="bg1"/>
                </a:solidFill>
                <a:latin typeface="Times New Roman" pitchFamily="18" charset="0"/>
              </a:rPr>
              <a:t>;</a:t>
            </a:r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 </a:t>
            </a:r>
            <a:endParaRPr lang="ru-RU" sz="2400" b="1" smtClean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ru-RU" sz="2400" b="1" noProof="1" smtClean="0">
                <a:solidFill>
                  <a:srgbClr val="FFFF00"/>
                </a:solidFill>
                <a:latin typeface="Times New Roman" pitchFamily="18" charset="0"/>
              </a:rPr>
              <a:t>ниж</a:t>
            </a:r>
            <a:r>
              <a:rPr lang="uk-UA" sz="2400" b="1" dirty="0">
                <a:solidFill>
                  <a:srgbClr val="FFFF00"/>
                </a:solidFill>
                <a:latin typeface="Times New Roman" pitchFamily="18" charset="0"/>
              </a:rPr>
              <a:t>ч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</a:rPr>
              <a:t>е </a:t>
            </a:r>
            <a:r>
              <a:rPr lang="uk-UA" sz="2400" b="1" dirty="0">
                <a:solidFill>
                  <a:srgbClr val="FFFF00"/>
                </a:solidFill>
                <a:latin typeface="Times New Roman" pitchFamily="18" charset="0"/>
              </a:rPr>
              <a:t>-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</a:rPr>
              <a:t>10 до </a:t>
            </a:r>
            <a:r>
              <a:rPr lang="uk-UA" sz="2400" b="1" dirty="0">
                <a:solidFill>
                  <a:srgbClr val="FFFF00"/>
                </a:solidFill>
                <a:latin typeface="Times New Roman" pitchFamily="18" charset="0"/>
              </a:rPr>
              <a:t>-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</a:rPr>
              <a:t>25°С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</a:rPr>
              <a:t>-</a:t>
            </a:r>
            <a:r>
              <a:rPr lang="uk-UA" sz="2400" b="1" dirty="0" smtClean="0">
                <a:solidFill>
                  <a:schemeClr val="bg1"/>
                </a:solidFill>
                <a:latin typeface="Times New Roman" pitchFamily="18" charset="0"/>
              </a:rPr>
              <a:t>збільшувати </a:t>
            </a:r>
            <a:r>
              <a:rPr lang="uk-UA" sz="2400" b="1" dirty="0">
                <a:solidFill>
                  <a:schemeClr val="bg1"/>
                </a:solidFill>
                <a:latin typeface="Times New Roman" pitchFamily="18" charset="0"/>
              </a:rPr>
              <a:t>приціл на одну </a:t>
            </a:r>
            <a:r>
              <a:rPr lang="uk-UA" sz="2400" b="1" dirty="0" smtClean="0">
                <a:solidFill>
                  <a:schemeClr val="bg1"/>
                </a:solidFill>
                <a:latin typeface="Times New Roman" pitchFamily="18" charset="0"/>
              </a:rPr>
              <a:t>поділку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</a:rPr>
              <a:t>.</a:t>
            </a:r>
            <a:endParaRPr lang="ru-RU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8440" name="Прямоугольник 6"/>
          <p:cNvSpPr>
            <a:spLocks noChangeArrowheads="1"/>
          </p:cNvSpPr>
          <p:nvPr/>
        </p:nvSpPr>
        <p:spPr bwMode="auto">
          <a:xfrm>
            <a:off x="285750" y="3894159"/>
            <a:ext cx="8501063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керівництві </a:t>
            </a:r>
            <a:r>
              <a:rPr lang="uk-UA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настанові) </a:t>
            </a:r>
            <a:r>
              <a:rPr lang="uk-UA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 стрілецької справи в таблицях даються величини поправок для </a:t>
            </a:r>
            <a:r>
              <a:rPr lang="uk-UA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середніх умов стрільби </a:t>
            </a:r>
            <a:r>
              <a:rPr lang="uk-UA" sz="2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(при помірному вітрі </a:t>
            </a:r>
            <a:r>
              <a:rPr lang="uk-UA" sz="2800" b="1" i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4-6 м/с</a:t>
            </a:r>
            <a:r>
              <a:rPr lang="uk-UA" sz="2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що дує під кутом </a:t>
            </a:r>
            <a:r>
              <a:rPr lang="uk-UA" sz="2800" b="1" i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90° </a:t>
            </a:r>
            <a:r>
              <a:rPr lang="uk-UA" sz="2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 площини стрільби, при швидкості </a:t>
            </a:r>
            <a:r>
              <a:rPr lang="uk-UA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рухомої  </a:t>
            </a:r>
            <a:r>
              <a:rPr lang="uk-UA" sz="2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фігури </a:t>
            </a:r>
            <a:r>
              <a:rPr lang="uk-UA" sz="2800" b="1" i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3-5 </a:t>
            </a:r>
            <a:r>
              <a:rPr lang="uk-UA" sz="2800" b="1" i="1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м/с </a:t>
            </a:r>
            <a:r>
              <a:rPr lang="uk-UA" sz="2800" b="1" i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  </a:t>
            </a:r>
            <a:r>
              <a:rPr lang="uk-UA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русі </a:t>
            </a:r>
            <a:r>
              <a:rPr lang="uk-UA" sz="2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броньованих цілей </a:t>
            </a:r>
          </a:p>
          <a:p>
            <a:r>
              <a:rPr lang="uk-UA" sz="2800" b="1" i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12-20 км/год</a:t>
            </a:r>
            <a:r>
              <a:rPr lang="uk-UA" sz="2800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uk-UA" sz="2800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sz="2800" i="1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endParaRPr lang="uk-UA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950" y="188640"/>
            <a:ext cx="8750206" cy="436694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СТРІЛЕЦЬКА ЗБРОЯ та ВОГНЕВА ПІДГОТОВКА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3867" y="857232"/>
            <a:ext cx="8784976" cy="5857916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 algn="ctr">
              <a:defRPr/>
            </a:pPr>
            <a:endParaRPr lang="uk-UA" sz="3200" b="1" dirty="0">
              <a:solidFill>
                <a:srgbClr val="F79646"/>
              </a:solidFill>
              <a:latin typeface="Arial" charset="0"/>
            </a:endParaRPr>
          </a:p>
          <a:p>
            <a:pPr marL="342900" indent="-342900" algn="ctr">
              <a:defRPr/>
            </a:pPr>
            <a:endParaRPr lang="uk-UA" sz="3200" b="1" dirty="0" smtClean="0">
              <a:solidFill>
                <a:srgbClr val="F7964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defRPr/>
            </a:pPr>
            <a:endParaRPr lang="uk-UA" sz="3200" b="1" dirty="0" smtClean="0">
              <a:solidFill>
                <a:srgbClr val="F7964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defRPr/>
            </a:pPr>
            <a:r>
              <a:rPr lang="uk-UA" sz="3200" b="1" dirty="0" smtClean="0">
                <a:solidFill>
                  <a:srgbClr val="F79646"/>
                </a:solidFill>
                <a:latin typeface="Times New Roman" pitchFamily="18" charset="0"/>
                <a:cs typeface="Times New Roman" pitchFamily="18" charset="0"/>
              </a:rPr>
              <a:t>2  НАВЧАЛЬНЕ  ПИТАННЯ</a:t>
            </a:r>
            <a:r>
              <a:rPr lang="uk-UA" sz="3200" b="1" dirty="0">
                <a:solidFill>
                  <a:srgbClr val="F7964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ctr">
              <a:defRPr/>
            </a:pPr>
            <a:endParaRPr lang="uk-UA" sz="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defRPr/>
            </a:pPr>
            <a:endParaRPr lang="uk-UA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defRPr/>
            </a:pPr>
            <a:r>
              <a:rPr lang="ru-RU" sz="3200" b="1" noProof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Польов</a:t>
            </a:r>
            <a:r>
              <a:rPr lang="en-US" sz="3200" b="1" noProof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правила </a:t>
            </a:r>
            <a:r>
              <a:rPr lang="uk-UA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стрільби </a:t>
            </a:r>
            <a:r>
              <a:rPr lang="uk-UA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  ручних</a:t>
            </a:r>
          </a:p>
          <a:p>
            <a:pPr marL="342900" indent="-342900" algn="ctr">
              <a:defRPr/>
            </a:pPr>
            <a:r>
              <a:rPr lang="uk-UA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гранатометів  </a:t>
            </a:r>
            <a:endParaRPr lang="uk-UA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defRPr/>
            </a:pPr>
            <a:endParaRPr lang="uk-UA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Прямоугольник 6"/>
          <p:cNvSpPr>
            <a:spLocks noChangeArrowheads="1"/>
          </p:cNvSpPr>
          <p:nvPr/>
        </p:nvSpPr>
        <p:spPr bwMode="auto">
          <a:xfrm>
            <a:off x="179388" y="142852"/>
            <a:ext cx="8785225" cy="6597650"/>
          </a:xfrm>
          <a:prstGeom prst="rect">
            <a:avLst/>
          </a:prstGeom>
          <a:solidFill>
            <a:schemeClr val="bg2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28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28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ручних </a:t>
            </a:r>
            <a:r>
              <a:rPr lang="uk-UA" sz="28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протитанкових гранатометів </a:t>
            </a:r>
            <a:r>
              <a:rPr lang="uk-UA" sz="28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РПГ-7</a:t>
            </a: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Для того, щоб вибрати </a:t>
            </a:r>
            <a:r>
              <a:rPr lang="uk-UA" sz="22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поділки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сітки оптичного прицілу 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ПГО-7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(або установок механічного прицілу)  та </a:t>
            </a:r>
            <a:r>
              <a:rPr lang="uk-UA" sz="22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точку прицілювання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, необхідно визначити </a:t>
            </a:r>
            <a:r>
              <a:rPr lang="uk-UA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відстань до цілі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і врахувати </a:t>
            </a:r>
            <a:r>
              <a:rPr lang="uk-UA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зовнішні умови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які можуть впливати на дальність та напрямок польоту гранати. Коли стріляють </a:t>
            </a:r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по цілях, що рухаються,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крім того, необхідно враховувати </a:t>
            </a:r>
            <a:r>
              <a:rPr lang="uk-UA" sz="2200" b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напрямок</a:t>
            </a:r>
            <a:r>
              <a:rPr lang="uk-UA" sz="2200" smtClean="0">
                <a:latin typeface="Times New Roman" pitchFamily="18" charset="0"/>
                <a:cs typeface="Times New Roman" pitchFamily="18" charset="0"/>
              </a:rPr>
              <a:t>  і </a:t>
            </a:r>
            <a:r>
              <a:rPr lang="uk-UA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швидкість руху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цілі.</a:t>
            </a: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Відстань до цілі визначається окомірно або по далекомірній шкалі оптичного прицілу.</a:t>
            </a:r>
          </a:p>
          <a:p>
            <a:pPr algn="ctr"/>
            <a:endParaRPr lang="uk-UA" sz="2400" dirty="0" smtClean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dirty="0" smtClean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H:\прицелы\прицел РПГ.png"/>
          <p:cNvPicPr>
            <a:picLocks noChangeAspect="1" noChangeArrowheads="1"/>
          </p:cNvPicPr>
          <p:nvPr/>
        </p:nvPicPr>
        <p:blipFill>
          <a:blip r:embed="rId2"/>
          <a:srcRect l="-1069" t="-368" b="-1522"/>
          <a:stretch>
            <a:fillRect/>
          </a:stretch>
        </p:blipFill>
        <p:spPr bwMode="auto">
          <a:xfrm>
            <a:off x="2357422" y="2928934"/>
            <a:ext cx="3991999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5499512"/>
            <a:ext cx="1000261" cy="358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Прямоугольник 6"/>
          <p:cNvSpPr>
            <a:spLocks noChangeArrowheads="1"/>
          </p:cNvSpPr>
          <p:nvPr/>
        </p:nvSpPr>
        <p:spPr bwMode="auto">
          <a:xfrm>
            <a:off x="179388" y="142852"/>
            <a:ext cx="8785225" cy="6597650"/>
          </a:xfrm>
          <a:prstGeom prst="rect">
            <a:avLst/>
          </a:prstGeom>
          <a:solidFill>
            <a:schemeClr val="bg2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24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24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ручних </a:t>
            </a:r>
            <a:r>
              <a:rPr lang="uk-UA" sz="24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протитанкових гранатометів </a:t>
            </a:r>
            <a:r>
              <a:rPr lang="uk-UA" sz="24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РПГ-7</a:t>
            </a:r>
          </a:p>
          <a:p>
            <a:pPr algn="ctr"/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Точка  прицілювання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обирається в середині цілі, а при стрільбі з використанням механічного прицілу гранатомета РПГ-7 прицілювання здійснювати у верхню частину цілі.</a:t>
            </a:r>
            <a:endParaRPr lang="uk-UA" sz="2400" b="1" dirty="0" smtClean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dirty="0" smtClean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dirty="0" smtClean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H:\прицелы\прицел РПГ.png"/>
          <p:cNvPicPr>
            <a:picLocks noChangeAspect="1" noChangeArrowheads="1"/>
          </p:cNvPicPr>
          <p:nvPr/>
        </p:nvPicPr>
        <p:blipFill>
          <a:blip r:embed="rId2"/>
          <a:srcRect l="-1069" t="-368" b="-1522"/>
          <a:stretch>
            <a:fillRect/>
          </a:stretch>
        </p:blipFill>
        <p:spPr bwMode="auto">
          <a:xfrm>
            <a:off x="2357422" y="1785927"/>
            <a:ext cx="5143536" cy="4786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3643314"/>
            <a:ext cx="1000261" cy="358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uk-UA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20488" name="Прямоугольник 6"/>
          <p:cNvSpPr>
            <a:spLocks noChangeArrowheads="1"/>
          </p:cNvSpPr>
          <p:nvPr/>
        </p:nvSpPr>
        <p:spPr bwMode="auto">
          <a:xfrm>
            <a:off x="214313" y="71460"/>
            <a:ext cx="8715375" cy="6643688"/>
          </a:xfrm>
          <a:prstGeom prst="rect">
            <a:avLst/>
          </a:prstGeom>
          <a:solidFill>
            <a:schemeClr val="hlink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/>
          <a:lstStyle/>
          <a:p>
            <a:endParaRPr lang="uk-UA" sz="2400" b="1" dirty="0" smtClean="0">
              <a:solidFill>
                <a:srgbClr val="FF99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400" b="1" dirty="0" smtClean="0">
              <a:solidFill>
                <a:srgbClr val="FF99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3200" b="1" smtClean="0">
              <a:solidFill>
                <a:srgbClr val="FF99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b="1" smtClean="0">
                <a:solidFill>
                  <a:srgbClr val="FF99FF"/>
                </a:solidFill>
                <a:latin typeface="Times New Roman" pitchFamily="18" charset="0"/>
                <a:cs typeface="Times New Roman" pitchFamily="18" charset="0"/>
              </a:rPr>
              <a:t>Боковий </a:t>
            </a:r>
            <a:r>
              <a:rPr lang="uk-UA" sz="3200" b="1" dirty="0">
                <a:solidFill>
                  <a:srgbClr val="FF99FF"/>
                </a:solidFill>
                <a:latin typeface="Times New Roman" pitchFamily="18" charset="0"/>
                <a:cs typeface="Times New Roman" pitchFamily="18" charset="0"/>
              </a:rPr>
              <a:t>вітер </a:t>
            </a:r>
            <a:r>
              <a:rPr lang="uk-UA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значно </a:t>
            </a:r>
            <a:endParaRPr lang="uk-UA" sz="32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впливає </a:t>
            </a:r>
            <a:r>
              <a:rPr lang="uk-UA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політ </a:t>
            </a:r>
            <a:r>
              <a:rPr lang="uk-UA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гранати</a:t>
            </a:r>
            <a:r>
              <a:rPr lang="uk-UA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uk-UA" sz="3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відхиляючи </a:t>
            </a:r>
            <a:r>
              <a:rPr lang="uk-UA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її в сторону</a:t>
            </a:r>
            <a:r>
              <a:rPr lang="uk-UA" sz="3200" b="1">
                <a:solidFill>
                  <a:srgbClr val="F2F7F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uk-UA" sz="3200" b="1" smtClean="0">
              <a:solidFill>
                <a:srgbClr val="F2F7F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b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звідки </a:t>
            </a:r>
            <a:r>
              <a:rPr lang="uk-UA" sz="3200" b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дує </a:t>
            </a:r>
            <a:r>
              <a:rPr lang="uk-UA" sz="32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вітер</a:t>
            </a:r>
            <a:r>
              <a:rPr lang="uk-UA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uk-UA" sz="3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вітрі </a:t>
            </a:r>
            <a:r>
              <a:rPr lang="uk-UA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uk-UA" sz="3200" b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права </a:t>
            </a:r>
          </a:p>
          <a:p>
            <a:r>
              <a:rPr lang="uk-UA" sz="3200" b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граната відхиляється </a:t>
            </a:r>
          </a:p>
          <a:p>
            <a:r>
              <a:rPr lang="uk-UA" sz="3200" b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праворуч, а </a:t>
            </a:r>
            <a:r>
              <a:rPr lang="uk-UA" sz="3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uk-UA" sz="32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вітрі </a:t>
            </a:r>
            <a:endParaRPr lang="uk-UA" sz="3200" b="1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b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uk-UA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ліва </a:t>
            </a:r>
            <a:r>
              <a:rPr lang="uk-UA" sz="3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ліворуч. </a:t>
            </a:r>
            <a:endParaRPr lang="uk-UA" sz="32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9" name="Rectangle 14"/>
          <p:cNvSpPr>
            <a:spLocks noChangeArrowheads="1"/>
          </p:cNvSpPr>
          <p:nvPr/>
        </p:nvSpPr>
        <p:spPr bwMode="auto">
          <a:xfrm>
            <a:off x="357158" y="0"/>
            <a:ext cx="838996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Вплив </a:t>
            </a:r>
            <a:r>
              <a:rPr lang="uk-UA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зовнішніх </a:t>
            </a:r>
            <a:r>
              <a:rPr lang="uk-UA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умов на результати стрільби </a:t>
            </a:r>
            <a:r>
              <a:rPr lang="uk-UA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</a:p>
          <a:p>
            <a:pPr algn="ctr"/>
            <a:r>
              <a:rPr lang="uk-UA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ручного гранатомету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4857752" y="917736"/>
            <a:ext cx="3972195" cy="5676739"/>
            <a:chOff x="4857752" y="917736"/>
            <a:chExt cx="3972195" cy="5676739"/>
          </a:xfrm>
        </p:grpSpPr>
        <p:pic>
          <p:nvPicPr>
            <p:cNvPr id="20490" name="Picture 1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57752" y="917736"/>
              <a:ext cx="3972195" cy="56767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73395" y="959730"/>
              <a:ext cx="970571" cy="611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0" name="Прямая со стрелкой 9"/>
            <p:cNvCxnSpPr/>
            <p:nvPr/>
          </p:nvCxnSpPr>
          <p:spPr>
            <a:xfrm rot="5400000" flipH="1" flipV="1">
              <a:off x="6357950" y="1000108"/>
              <a:ext cx="1588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flipV="1">
              <a:off x="6215074" y="1285860"/>
              <a:ext cx="1571636" cy="1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16"/>
            <p:cNvPicPr>
              <a:picLocks noChangeAspect="1" noChangeArrowheads="1"/>
            </p:cNvPicPr>
            <p:nvPr/>
          </p:nvPicPr>
          <p:blipFill>
            <a:blip r:embed="rId2"/>
            <a:srcRect l="77333" t="79281" b="8135"/>
            <a:stretch>
              <a:fillRect/>
            </a:stretch>
          </p:blipFill>
          <p:spPr bwMode="auto">
            <a:xfrm>
              <a:off x="4929190" y="5286388"/>
              <a:ext cx="1071570" cy="714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65" name="Picture 1"/>
            <p:cNvPicPr>
              <a:picLocks noChangeAspect="1" noChangeArrowheads="1"/>
            </p:cNvPicPr>
            <p:nvPr/>
          </p:nvPicPr>
          <p:blipFill>
            <a:blip r:embed="rId4"/>
            <a:srcRect l="84895"/>
            <a:stretch>
              <a:fillRect/>
            </a:stretch>
          </p:blipFill>
          <p:spPr bwMode="auto">
            <a:xfrm flipH="1">
              <a:off x="6000760" y="3286124"/>
              <a:ext cx="462888" cy="2214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20400000"/>
              </a:camera>
              <a:lightRig rig="threePt" dir="t"/>
            </a:scene3d>
          </p:spPr>
        </p:pic>
      </p:grp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uk-UA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20488" name="Прямоугольник 6"/>
          <p:cNvSpPr>
            <a:spLocks noChangeArrowheads="1"/>
          </p:cNvSpPr>
          <p:nvPr/>
        </p:nvSpPr>
        <p:spPr bwMode="auto">
          <a:xfrm>
            <a:off x="214313" y="71460"/>
            <a:ext cx="8715375" cy="6643688"/>
          </a:xfrm>
          <a:prstGeom prst="rect">
            <a:avLst/>
          </a:prstGeom>
          <a:solidFill>
            <a:schemeClr val="hlink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/>
          <a:lstStyle/>
          <a:p>
            <a:endParaRPr lang="uk-UA" sz="2400" b="1" dirty="0" smtClean="0">
              <a:solidFill>
                <a:srgbClr val="FF99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400" b="1" dirty="0" smtClean="0">
              <a:solidFill>
                <a:srgbClr val="FF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9" name="Rectangle 14"/>
          <p:cNvSpPr>
            <a:spLocks noChangeArrowheads="1"/>
          </p:cNvSpPr>
          <p:nvPr/>
        </p:nvSpPr>
        <p:spPr bwMode="auto">
          <a:xfrm>
            <a:off x="357158" y="117439"/>
            <a:ext cx="838996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Вплив </a:t>
            </a:r>
            <a:r>
              <a:rPr lang="uk-UA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зовнішніх </a:t>
            </a:r>
            <a:r>
              <a:rPr lang="uk-UA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умов на результати стрільби </a:t>
            </a:r>
            <a:r>
              <a:rPr lang="uk-UA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</a:p>
          <a:p>
            <a:pPr algn="ctr"/>
            <a:r>
              <a:rPr lang="uk-UA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ручного гранатомету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1" name="Прямоугольник 12"/>
          <p:cNvSpPr>
            <a:spLocks noChangeArrowheads="1"/>
          </p:cNvSpPr>
          <p:nvPr/>
        </p:nvSpPr>
        <p:spPr bwMode="auto">
          <a:xfrm>
            <a:off x="214282" y="4039751"/>
            <a:ext cx="835824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Таке </a:t>
            </a:r>
            <a:r>
              <a:rPr lang="uk-UA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явище </a:t>
            </a: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обумовлено тим, що боковий вітер</a:t>
            </a:r>
            <a:r>
              <a:rPr lang="uk-UA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діючи  </a:t>
            </a: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стабілізатор гранати</a:t>
            </a:r>
            <a:r>
              <a:rPr lang="uk-UA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повертає  </a:t>
            </a:r>
            <a:r>
              <a:rPr lang="uk-UA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її головну </a:t>
            </a:r>
            <a:r>
              <a:rPr lang="uk-UA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частину </a:t>
            </a:r>
            <a:r>
              <a:rPr lang="uk-UA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на  </a:t>
            </a:r>
            <a:r>
              <a:rPr lang="uk-UA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вітер</a:t>
            </a:r>
            <a:r>
              <a:rPr lang="uk-UA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 під дією реактивної сили, спрямованої вздовж осі, </a:t>
            </a:r>
            <a:r>
              <a:rPr lang="uk-UA" sz="2800" dirty="0">
                <a:solidFill>
                  <a:srgbClr val="F2F7FC"/>
                </a:solidFill>
                <a:latin typeface="Times New Roman" pitchFamily="18" charset="0"/>
                <a:cs typeface="Times New Roman" pitchFamily="18" charset="0"/>
              </a:rPr>
              <a:t>граната відхиляється від площини стрільби в ту сторону, </a:t>
            </a:r>
            <a:r>
              <a:rPr lang="uk-UA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звідки дує вітер </a:t>
            </a: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/>
          <a:srcRect l="12261" t="8062" r="10546" b="18833"/>
          <a:stretch>
            <a:fillRect/>
          </a:stretch>
        </p:blipFill>
        <p:spPr bwMode="auto">
          <a:xfrm>
            <a:off x="243386" y="1142984"/>
            <a:ext cx="861489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85720" y="71414"/>
          <a:ext cx="8572559" cy="5296853"/>
        </p:xfrm>
        <a:graphic>
          <a:graphicData uri="http://schemas.openxmlformats.org/drawingml/2006/table">
            <a:tbl>
              <a:tblPr/>
              <a:tblGrid>
                <a:gridCol w="1571636"/>
                <a:gridCol w="1428760"/>
                <a:gridCol w="1123753"/>
                <a:gridCol w="2043501"/>
                <a:gridCol w="2404909"/>
              </a:tblGrid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Боковий помірний вітер (4 м/с) під кутом 90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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площини стрільби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	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04780">
                <a:tc>
                  <a:txBody>
                    <a:bodyPr/>
                    <a:lstStyle/>
                    <a:p>
                      <a:pPr marL="0" marR="0" lvl="0" indent="444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Дальність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uk-UA" dirty="0"/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731488">
                <a:tc>
                  <a:txBody>
                    <a:bodyPr/>
                    <a:lstStyle/>
                    <a:p>
                      <a:pPr marL="0" marR="0" lvl="0" indent="444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стрільби, </a:t>
                      </a:r>
                    </a:p>
                    <a:p>
                      <a:pPr marL="0" marR="0" lvl="0" indent="444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66775" algn="l"/>
                          <a:tab pos="900113" algn="l"/>
                        </a:tabLst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поділках шкали бокових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4500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4500" algn="l"/>
                        </a:tabLst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метрах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 фігурах танка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682625"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поправок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фланговому русі (довжина </a:t>
                      </a: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танка 6,9 м)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фронтальному русі (ширина танка </a:t>
                      </a: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 м)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 gridSpan="5"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 стрільбі  пострілами  </a:t>
                      </a:r>
                      <a:r>
                        <a:rPr kumimoji="0" lang="uk-UA" sz="16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ПГ - 7В</a:t>
                      </a:r>
                      <a:endParaRPr kumimoji="0" lang="uk-UA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243013"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7075" algn="l"/>
                        </a:tabLst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7075" algn="l"/>
                        </a:tabLst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7075" algn="l"/>
                        </a:tabLst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7075" algn="l"/>
                        </a:tabLst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7075" algn="l"/>
                        </a:tabLst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½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½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½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uk-UA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uk-UA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 gridSpan="5"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 стрільбі  по</a:t>
                      </a:r>
                      <a:r>
                        <a:rPr kumimoji="0" lang="uk-UA" sz="16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стрілами  </a:t>
                      </a:r>
                      <a:r>
                        <a:rPr kumimoji="0" lang="uk-UA" sz="16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ПГ - 7ВМ</a:t>
                      </a:r>
                      <a:endParaRPr kumimoji="0" lang="uk-UA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157286"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7075" algn="l"/>
                        </a:tabLst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7075" algn="l"/>
                        </a:tabLst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7075" algn="l"/>
                        </a:tabLst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7075" algn="l"/>
                        </a:tabLst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7075" algn="l"/>
                        </a:tabLst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½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½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½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½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½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uk-UA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uk-UA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14314" y="5429264"/>
            <a:ext cx="871540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uk-UA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оправки при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сильному вітрі 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 м/с) </a:t>
            </a:r>
            <a:r>
              <a:rPr kumimoji="0" lang="uk-UA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брати  </a:t>
            </a:r>
            <a:r>
              <a:rPr kumimoji="0" lang="uk-UA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вдвічі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більше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при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слабкому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м/с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вдвічі менше</a:t>
            </a:r>
            <a:r>
              <a:rPr lang="uk-UA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вітрі, що дує під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гострим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кутом до площини стрільби, поправку брати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вдвічі менше</a:t>
            </a:r>
            <a:r>
              <a:rPr lang="uk-UA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uk-UA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512" y="188640"/>
            <a:ext cx="8750206" cy="436694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СТРІЛЕЦЬКА ЗБРОЯ та ВОГНЕВА ПІДГОТОВКА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764704"/>
            <a:ext cx="8784976" cy="5688632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 algn="ctr">
              <a:defRPr/>
            </a:pPr>
            <a:r>
              <a:rPr lang="uk-UA" sz="32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Навчально - виховна мета:</a:t>
            </a:r>
            <a:endParaRPr lang="ru-RU" sz="3200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uk-UA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Ознайомитися</a:t>
            </a:r>
            <a:r>
              <a:rPr lang="uk-UA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 порядком визначення поправок на вітер </a:t>
            </a:r>
            <a:r>
              <a:rPr lang="uk-UA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рух  </a:t>
            </a:r>
            <a:r>
              <a:rPr lang="uk-UA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цілі при стрільбі із стрілецької зброї, озброєння БТР та </a:t>
            </a:r>
            <a:r>
              <a:rPr lang="uk-UA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ручних </a:t>
            </a:r>
            <a:r>
              <a:rPr lang="uk-UA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гранатометів</a:t>
            </a:r>
            <a:r>
              <a:rPr lang="uk-UA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  <a:defRPr/>
            </a:pPr>
            <a:endParaRPr lang="uk-UA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uk-UA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Тренуватися</a:t>
            </a:r>
            <a:r>
              <a:rPr lang="uk-UA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у </a:t>
            </a:r>
            <a:r>
              <a:rPr lang="uk-UA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визначенні </a:t>
            </a:r>
            <a:r>
              <a:rPr lang="uk-UA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вихідних </a:t>
            </a:r>
            <a:r>
              <a:rPr lang="uk-UA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установок прицілу </a:t>
            </a:r>
            <a:r>
              <a:rPr lang="uk-UA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стрільби та призначенні точки прицілювання.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  <a:defRPr/>
            </a:pPr>
            <a:endParaRPr lang="uk-UA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uk-UA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Розглянути</a:t>
            </a:r>
            <a:r>
              <a:rPr lang="uk-UA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польові  правила стрільби,  їх призначення та сутність.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  <a:defRPr/>
            </a:pPr>
            <a:endParaRPr lang="uk-UA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uk-UA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Отримати  практику</a:t>
            </a:r>
            <a:r>
              <a:rPr lang="uk-UA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у  користуванні  польовими правилами стрільби при веденні вогню по нерухомим та рухомим цілям.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71414"/>
            <a:ext cx="8572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Для  </a:t>
            </a:r>
            <a:r>
              <a:rPr lang="uk-UA" sz="2800" b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ручних  протитанкових  гранатометів </a:t>
            </a:r>
            <a:r>
              <a:rPr lang="uk-UA" sz="28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РПГ-7</a:t>
            </a:r>
            <a:endParaRPr lang="uk-UA" sz="2800" b="1" dirty="0"/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78913" y="571480"/>
            <a:ext cx="8850805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</a:t>
            </a:r>
            <a:r>
              <a:rPr kumimoji="0" lang="uk-UA" sz="2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час</a:t>
            </a:r>
            <a:r>
              <a:rPr kumimoji="0" lang="uk-UA" sz="2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руху цілі </a:t>
            </a:r>
            <a:r>
              <a:rPr kumimoji="0" lang="uk-UA" sz="26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поділки  сітки  </a:t>
            </a:r>
            <a:r>
              <a:rPr kumimoji="0" lang="uk-UA" sz="2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оптичного прицілу </a:t>
            </a:r>
            <a:r>
              <a:rPr kumimoji="0" lang="uk-UA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 </a:t>
            </a:r>
            <a:r>
              <a:rPr kumimoji="0" lang="uk-UA" sz="26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точка  прицілювання </a:t>
            </a:r>
            <a:r>
              <a:rPr kumimoji="0" lang="uk-UA" sz="2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вибираються відповідно </a:t>
            </a:r>
            <a:r>
              <a:rPr lang="uk-UA" sz="2600" b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дальності</a:t>
            </a:r>
            <a:r>
              <a:rPr kumimoji="0" lang="uk-UA" sz="2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uk-UA" sz="2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якій ціль </a:t>
            </a:r>
            <a:r>
              <a:rPr kumimoji="0" lang="uk-UA" sz="2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може опинитись в момент пострілу </a:t>
            </a:r>
            <a:r>
              <a:rPr kumimoji="0" lang="uk-UA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 </a:t>
            </a:r>
            <a:r>
              <a:rPr kumimoji="0" lang="uk-UA" sz="2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урахуванням  поправки</a:t>
            </a:r>
            <a:r>
              <a:rPr kumimoji="0" lang="uk-UA" sz="2600" b="0" i="0" u="none" strike="noStrike" cap="none" normalizeH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на</a:t>
            </a:r>
            <a:r>
              <a:rPr kumimoji="0" lang="uk-UA" sz="2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боковий вітер </a:t>
            </a:r>
            <a:r>
              <a:rPr kumimoji="0" lang="uk-UA" sz="260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</a:t>
            </a:r>
            <a:r>
              <a:rPr kumimoji="0" lang="uk-UA" sz="2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упередження</a:t>
            </a:r>
            <a:r>
              <a:rPr kumimoji="0" lang="uk-UA" sz="2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uk-UA" sz="2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90488" algn="just"/>
            <a:r>
              <a:rPr lang="uk-UA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Відстань на яку </a:t>
            </a:r>
            <a:r>
              <a:rPr lang="uk-UA" sz="26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зміститься ціль за час </a:t>
            </a:r>
            <a:r>
              <a:rPr lang="uk-UA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польоту гранати </a:t>
            </a:r>
            <a:r>
              <a:rPr lang="uk-UA" sz="26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 неї, називається </a:t>
            </a:r>
            <a:r>
              <a:rPr lang="uk-UA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упередженням.</a:t>
            </a:r>
          </a:p>
          <a:p>
            <a:pPr indent="90488"/>
            <a:r>
              <a:rPr lang="uk-UA" sz="2600" smtClean="0">
                <a:latin typeface="Times New Roman" pitchFamily="18" charset="0"/>
                <a:cs typeface="Times New Roman" pitchFamily="18" charset="0"/>
              </a:rPr>
              <a:t>Упередження береться в </a:t>
            </a:r>
            <a:r>
              <a:rPr lang="uk-UA" sz="2600" i="1" dirty="0" smtClean="0">
                <a:latin typeface="Times New Roman" pitchFamily="18" charset="0"/>
                <a:cs typeface="Times New Roman" pitchFamily="18" charset="0"/>
              </a:rPr>
              <a:t>поділках сітки </a:t>
            </a:r>
            <a:r>
              <a:rPr lang="uk-UA" sz="2600" i="1" smtClean="0">
                <a:latin typeface="Times New Roman" pitchFamily="18" charset="0"/>
                <a:cs typeface="Times New Roman" pitchFamily="18" charset="0"/>
              </a:rPr>
              <a:t>оптичного прицілу</a:t>
            </a:r>
            <a:r>
              <a:rPr lang="uk-UA" sz="2600" smtClean="0"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цьому, поділки шкали бокових поправок </a:t>
            </a:r>
            <a:r>
              <a:rPr lang="uk-UA" sz="2600" smtClean="0">
                <a:latin typeface="Times New Roman" pitchFamily="18" charset="0"/>
                <a:cs typeface="Times New Roman" pitchFamily="18" charset="0"/>
              </a:rPr>
              <a:t>вибираються  в тій частині 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сітки, звідки  рухається ціль, або </a:t>
            </a:r>
            <a:r>
              <a:rPr lang="uk-UA" sz="2600" i="1" dirty="0" smtClean="0">
                <a:latin typeface="Times New Roman" pitchFamily="18" charset="0"/>
                <a:cs typeface="Times New Roman" pitchFamily="18" charset="0"/>
              </a:rPr>
              <a:t>в фігурах цілі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lang="uk-UA" sz="2600" smtClean="0">
                <a:latin typeface="Times New Roman" pitchFamily="18" charset="0"/>
                <a:cs typeface="Times New Roman" pitchFamily="18" charset="0"/>
              </a:rPr>
              <a:t>цьому  центральна 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лінія шкали бокових поправок (</a:t>
            </a:r>
            <a:r>
              <a:rPr lang="uk-UA" sz="2600" smtClean="0">
                <a:latin typeface="Times New Roman" pitchFamily="18" charset="0"/>
                <a:cs typeface="Times New Roman" pitchFamily="18" charset="0"/>
              </a:rPr>
              <a:t>точка прицілювання) виноситься 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в сторону руху цілі.</a:t>
            </a:r>
          </a:p>
          <a:p>
            <a:pPr indent="90488"/>
            <a:r>
              <a:rPr lang="uk-UA" sz="260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Величина  упередження  залежить </a:t>
            </a:r>
            <a:r>
              <a:rPr lang="uk-UA" sz="2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від </a:t>
            </a:r>
            <a:r>
              <a:rPr lang="uk-UA" sz="2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відстані</a:t>
            </a:r>
            <a:r>
              <a:rPr lang="uk-UA" sz="2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до цілі</a:t>
            </a:r>
            <a:r>
              <a:rPr lang="uk-UA" sz="260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600" b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швидкості</a:t>
            </a:r>
            <a:r>
              <a:rPr lang="uk-UA" sz="260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і  </a:t>
            </a:r>
            <a:r>
              <a:rPr lang="uk-UA" sz="2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напрямку</a:t>
            </a:r>
            <a:r>
              <a:rPr lang="uk-UA" sz="2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її руху.</a:t>
            </a:r>
          </a:p>
          <a:p>
            <a:pPr indent="90488"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90488" algn="just"/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130710"/>
            <a:ext cx="84296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Для  </a:t>
            </a:r>
            <a:r>
              <a:rPr lang="uk-UA" sz="2800" b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ручних  протитанкових  гранатометів  РПГ-7</a:t>
            </a:r>
            <a:endParaRPr lang="uk-UA" sz="2800" b="1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20184" y="5000636"/>
            <a:ext cx="829522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Визначення  напрямку  руху  цілі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- фронтальний рух; б - косий рух; в - фланговий рух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4121" y="3357562"/>
            <a:ext cx="2392655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3357562"/>
            <a:ext cx="1827827" cy="1152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/>
          <a:srcRect r="15607"/>
          <a:stretch>
            <a:fillRect/>
          </a:stretch>
        </p:blipFill>
        <p:spPr bwMode="auto">
          <a:xfrm>
            <a:off x="1071538" y="3500438"/>
            <a:ext cx="1250546" cy="962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5"/>
          <a:srcRect l="36648" t="38009" r="35344" b="46672"/>
          <a:stretch>
            <a:fillRect/>
          </a:stretch>
        </p:blipFill>
        <p:spPr bwMode="auto">
          <a:xfrm>
            <a:off x="5722398" y="857232"/>
            <a:ext cx="320732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5"/>
          <a:srcRect l="8639" t="38009" r="70688" b="45087"/>
          <a:stretch>
            <a:fillRect/>
          </a:stretch>
        </p:blipFill>
        <p:spPr bwMode="auto">
          <a:xfrm>
            <a:off x="642910" y="857232"/>
            <a:ext cx="221457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5"/>
          <a:srcRect l="72423" t="39027" r="8944" b="46214"/>
          <a:stretch>
            <a:fillRect/>
          </a:stretch>
        </p:blipFill>
        <p:spPr bwMode="auto">
          <a:xfrm>
            <a:off x="3214678" y="857232"/>
            <a:ext cx="228601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Прямоугольник 6"/>
          <p:cNvSpPr>
            <a:spLocks noChangeArrowheads="1"/>
          </p:cNvSpPr>
          <p:nvPr/>
        </p:nvSpPr>
        <p:spPr bwMode="auto">
          <a:xfrm>
            <a:off x="179388" y="142852"/>
            <a:ext cx="8785225" cy="6597650"/>
          </a:xfrm>
          <a:prstGeom prst="rect">
            <a:avLst/>
          </a:prstGeom>
          <a:solidFill>
            <a:schemeClr val="bg2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28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ручних </a:t>
            </a:r>
            <a:r>
              <a:rPr lang="uk-UA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протитанкових гранатометів </a:t>
            </a:r>
            <a:r>
              <a:rPr lang="uk-UA" sz="28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РПГ-7</a:t>
            </a:r>
          </a:p>
          <a:p>
            <a:pPr algn="ctr"/>
            <a:r>
              <a:rPr lang="uk-UA" sz="280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8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упередження </a:t>
            </a:r>
            <a:r>
              <a:rPr lang="uk-UA" sz="280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на  рух  цілі  </a:t>
            </a:r>
            <a:r>
              <a:rPr lang="uk-UA" sz="28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« На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кожні </a:t>
            </a:r>
            <a:r>
              <a:rPr lang="uk-UA" sz="2400" b="1" noProof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10 км/год 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швидкості при  </a:t>
            </a:r>
            <a:r>
              <a:rPr lang="uk-UA" sz="2400" b="1" i="1">
                <a:latin typeface="Times New Roman" pitchFamily="18" charset="0"/>
                <a:cs typeface="Times New Roman" pitchFamily="18" charset="0"/>
              </a:rPr>
              <a:t>фланговому </a:t>
            </a:r>
            <a:r>
              <a:rPr lang="uk-UA" sz="2400" b="1" i="1" smtClean="0">
                <a:latin typeface="Times New Roman" pitchFamily="18" charset="0"/>
                <a:cs typeface="Times New Roman" pitchFamily="18" charset="0"/>
              </a:rPr>
              <a:t>русі 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цілі упередження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береться на </a:t>
            </a: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одну </a:t>
            </a:r>
            <a:r>
              <a:rPr lang="uk-UA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поділку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шкали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бокових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поправок сітки прицілу».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  Швидкість танків на полі бою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складає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12-20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км/год.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 таких цілях упередження при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фланговому </a:t>
            </a:r>
            <a:r>
              <a:rPr lang="uk-UA" sz="2400">
                <a:latin typeface="Times New Roman" pitchFamily="18" charset="0"/>
                <a:cs typeface="Times New Roman" pitchFamily="18" charset="0"/>
              </a:rPr>
              <a:t>русі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 треба брати </a:t>
            </a:r>
            <a:r>
              <a:rPr lang="uk-UA" sz="2400" b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дві </a:t>
            </a:r>
            <a:r>
              <a:rPr lang="uk-UA" sz="24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поділки </a:t>
            </a:r>
            <a:r>
              <a:rPr lang="uk-UA" sz="24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шкали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бокових поправок. 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При  </a:t>
            </a:r>
            <a:r>
              <a:rPr lang="uk-UA" sz="2400" b="1" i="1" smtClean="0">
                <a:latin typeface="Times New Roman" pitchFamily="18" charset="0"/>
                <a:cs typeface="Times New Roman" pitchFamily="18" charset="0"/>
              </a:rPr>
              <a:t>косому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русі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цілі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упередження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потрібно брати </a:t>
            </a:r>
            <a:r>
              <a:rPr lang="uk-UA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два рази 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ніж при фланговому русі.</a:t>
            </a:r>
          </a:p>
        </p:txBody>
      </p:sp>
      <p:pic>
        <p:nvPicPr>
          <p:cNvPr id="11" name="Picture 4" descr="H:\прицелы\прицел РПГ.png"/>
          <p:cNvPicPr>
            <a:picLocks noChangeAspect="1" noChangeArrowheads="1"/>
          </p:cNvPicPr>
          <p:nvPr/>
        </p:nvPicPr>
        <p:blipFill>
          <a:blip r:embed="rId2"/>
          <a:srcRect l="7758" t="30983" r="9043" b="29829"/>
          <a:stretch>
            <a:fillRect/>
          </a:stretch>
        </p:blipFill>
        <p:spPr bwMode="auto">
          <a:xfrm>
            <a:off x="4214810" y="4286256"/>
            <a:ext cx="4600607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4714884"/>
            <a:ext cx="996939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H:\прицелы\прицел РПГ.png"/>
          <p:cNvPicPr>
            <a:picLocks noChangeAspect="1" noChangeArrowheads="1"/>
          </p:cNvPicPr>
          <p:nvPr/>
        </p:nvPicPr>
        <p:blipFill>
          <a:blip r:embed="rId2"/>
          <a:srcRect l="12422" t="34902" r="8827" b="27869"/>
          <a:stretch>
            <a:fillRect/>
          </a:stretch>
        </p:blipFill>
        <p:spPr bwMode="auto">
          <a:xfrm>
            <a:off x="130975" y="4500570"/>
            <a:ext cx="4583901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49901" y="4643446"/>
            <a:ext cx="793207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uk-UA" sz="28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Польові  </a:t>
            </a:r>
            <a:r>
              <a:rPr lang="uk-UA" sz="2800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правила стрільби </a:t>
            </a:r>
            <a:r>
              <a:rPr lang="uk-UA" sz="28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з РПГ-7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endParaRPr lang="uk-UA" sz="2800" b="1" dirty="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Для ПГ-7 В (легка)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noProof="1" smtClean="0">
                <a:latin typeface="Times New Roman" pitchFamily="18" charset="0"/>
                <a:cs typeface="Times New Roman" pitchFamily="18" charset="0"/>
              </a:rPr>
              <a:t>ППв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1,5 поділки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шкали бокових поправок сітки </a:t>
            </a:r>
            <a:r>
              <a:rPr lang="uk-UA" sz="2400" noProof="1" smtClean="0">
                <a:latin typeface="Times New Roman" pitchFamily="18" charset="0"/>
                <a:cs typeface="Times New Roman" pitchFamily="18" charset="0"/>
              </a:rPr>
              <a:t>прицілу</a:t>
            </a:r>
          </a:p>
          <a:p>
            <a:pPr algn="ctr">
              <a:lnSpc>
                <a:spcPct val="80000"/>
              </a:lnSpc>
              <a:buNone/>
            </a:pPr>
            <a:r>
              <a:rPr lang="uk-UA" sz="2400" b="1" noProof="1" smtClean="0">
                <a:latin typeface="Times New Roman" pitchFamily="18" charset="0"/>
                <a:cs typeface="Times New Roman" pitchFamily="18" charset="0"/>
              </a:rPr>
              <a:t>Упр = </a:t>
            </a:r>
            <a:r>
              <a:rPr lang="uk-UA" sz="2400" b="1" noProof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  поділка </a:t>
            </a:r>
            <a:r>
              <a:rPr lang="uk-UA" sz="2400" noProof="1" smtClean="0">
                <a:latin typeface="Times New Roman" pitchFamily="18" charset="0"/>
                <a:cs typeface="Times New Roman" pitchFamily="18" charset="0"/>
              </a:rPr>
              <a:t>шкали бокових поправок сітки прицілу</a:t>
            </a:r>
          </a:p>
          <a:p>
            <a:pPr algn="ctr">
              <a:lnSpc>
                <a:spcPct val="80000"/>
              </a:lnSpc>
              <a:buNone/>
            </a:pPr>
            <a:r>
              <a:rPr lang="uk-UA" sz="2400" noProof="1" smtClean="0">
                <a:latin typeface="Times New Roman" pitchFamily="18" charset="0"/>
                <a:cs typeface="Times New Roman" pitchFamily="18" charset="0"/>
              </a:rPr>
              <a:t>на  кожні </a:t>
            </a:r>
            <a:r>
              <a:rPr lang="uk-UA" sz="2400" b="1" noProof="1" smtClean="0">
                <a:latin typeface="Times New Roman" pitchFamily="18" charset="0"/>
                <a:cs typeface="Times New Roman" pitchFamily="18" charset="0"/>
              </a:rPr>
              <a:t>10 км/год </a:t>
            </a:r>
            <a:r>
              <a:rPr lang="uk-UA" sz="2400" noProof="1" smtClean="0">
                <a:latin typeface="Times New Roman" pitchFamily="18" charset="0"/>
                <a:cs typeface="Times New Roman" pitchFamily="18" charset="0"/>
              </a:rPr>
              <a:t>руху  цілі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80000"/>
              </a:lnSpc>
              <a:buNone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uk-UA" sz="2400" noProof="1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Для ПГ 7 ВМ </a:t>
            </a:r>
            <a:r>
              <a:rPr lang="uk-UA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4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важка):</a:t>
            </a:r>
            <a:endParaRPr lang="uk-UA" sz="24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noProof="1" smtClean="0">
                <a:latin typeface="Times New Roman" pitchFamily="18" charset="0"/>
                <a:cs typeface="Times New Roman" pitchFamily="18" charset="0"/>
              </a:rPr>
              <a:t>ППв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 поділка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шкали  бокових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поправок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сітки прицілу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endParaRPr lang="ru-RU" sz="2000" b="1" dirty="0" smtClean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2400" b="1" noProof="1" smtClean="0">
                <a:latin typeface="Times New Roman" pitchFamily="18" charset="0"/>
                <a:cs typeface="Times New Roman" pitchFamily="18" charset="0"/>
              </a:rPr>
              <a:t>Упр = </a:t>
            </a:r>
            <a:r>
              <a:rPr lang="ru-RU" sz="2400" b="1" noProof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 поділка </a:t>
            </a:r>
            <a:r>
              <a:rPr lang="ru-RU" sz="2400" noProof="1" smtClean="0">
                <a:latin typeface="Times New Roman" pitchFamily="18" charset="0"/>
                <a:cs typeface="Times New Roman" pitchFamily="18" charset="0"/>
              </a:rPr>
              <a:t>шкали бічних поправок сітки прицілу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2400" noProof="1" smtClean="0">
                <a:latin typeface="Times New Roman" pitchFamily="18" charset="0"/>
                <a:cs typeface="Times New Roman" pitchFamily="18" charset="0"/>
              </a:rPr>
              <a:t>на кожні </a:t>
            </a:r>
            <a:r>
              <a:rPr lang="ru-RU" sz="2400" b="1" noProof="1" smtClean="0">
                <a:latin typeface="Times New Roman" pitchFamily="18" charset="0"/>
                <a:cs typeface="Times New Roman" pitchFamily="18" charset="0"/>
              </a:rPr>
              <a:t>10 км/год </a:t>
            </a:r>
            <a:r>
              <a:rPr lang="ru-RU" sz="2400" noProof="1" smtClean="0">
                <a:latin typeface="Times New Roman" pitchFamily="18" charset="0"/>
                <a:cs typeface="Times New Roman" pitchFamily="18" charset="0"/>
              </a:rPr>
              <a:t>руху цілі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Поправка  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температуру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повітря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noProof="1" smtClean="0">
                <a:latin typeface="Times New Roman" pitchFamily="18" charset="0"/>
                <a:cs typeface="Times New Roman" pitchFamily="18" charset="0"/>
              </a:rPr>
              <a:t>здійснюєтся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обертанням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маховика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температурних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поправок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прицілу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ПГО-7 </a:t>
            </a:r>
            <a:endParaRPr lang="ru-RU" sz="2000" i="1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8912" y="225153"/>
            <a:ext cx="8208912" cy="436694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СТРІЛЕЦЬКА ЗБРОЯ та ВОГНЕВА ПІДГОТОВКА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 r="27862" b="82556"/>
          <a:stretch>
            <a:fillRect/>
          </a:stretch>
        </p:blipFill>
        <p:spPr bwMode="auto">
          <a:xfrm>
            <a:off x="4000496" y="3325824"/>
            <a:ext cx="4929221" cy="67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 t="17769" r="24999" b="70000"/>
          <a:stretch>
            <a:fillRect/>
          </a:stretch>
        </p:blipFill>
        <p:spPr bwMode="auto">
          <a:xfrm>
            <a:off x="4071935" y="1357298"/>
            <a:ext cx="4643469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60" name="Прямоугольник 7"/>
          <p:cNvGrpSpPr>
            <a:grpSpLocks/>
          </p:cNvGrpSpPr>
          <p:nvPr/>
        </p:nvGrpSpPr>
        <p:grpSpPr bwMode="auto">
          <a:xfrm>
            <a:off x="577880" y="0"/>
            <a:ext cx="8208962" cy="1000108"/>
            <a:chOff x="73" y="457"/>
            <a:chExt cx="5610" cy="434"/>
          </a:xfrm>
        </p:grpSpPr>
        <p:pic>
          <p:nvPicPr>
            <p:cNvPr id="23563" name="Прямоугольник 7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3" y="457"/>
              <a:ext cx="5610" cy="434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3564" name="Text Box 10"/>
            <p:cNvSpPr txBox="1">
              <a:spLocks noChangeArrowheads="1"/>
            </p:cNvSpPr>
            <p:nvPr/>
          </p:nvSpPr>
          <p:spPr bwMode="auto">
            <a:xfrm>
              <a:off x="113" y="482"/>
              <a:ext cx="5534" cy="363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uk-UA" b="1" dirty="0">
                <a:solidFill>
                  <a:srgbClr val="F79646"/>
                </a:solidFill>
                <a:latin typeface="Calibri" pitchFamily="34" charset="0"/>
              </a:endParaRPr>
            </a:p>
          </p:txBody>
        </p:sp>
      </p:grpSp>
      <p:sp>
        <p:nvSpPr>
          <p:cNvPr id="23561" name="Прямоугольник 6"/>
          <p:cNvSpPr>
            <a:spLocks noChangeArrowheads="1"/>
          </p:cNvSpPr>
          <p:nvPr/>
        </p:nvSpPr>
        <p:spPr bwMode="auto">
          <a:xfrm>
            <a:off x="179388" y="1071546"/>
            <a:ext cx="8785225" cy="5526104"/>
          </a:xfrm>
          <a:prstGeom prst="rect">
            <a:avLst/>
          </a:prstGeom>
          <a:solidFill>
            <a:schemeClr val="hlink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/>
          <a:lstStyle/>
          <a:p>
            <a:pPr indent="265113"/>
            <a:r>
              <a:rPr lang="uk-UA" b="1">
                <a:solidFill>
                  <a:schemeClr val="bg1"/>
                </a:solidFill>
              </a:rPr>
              <a:t>    </a:t>
            </a:r>
            <a:r>
              <a:rPr lang="uk-UA" sz="2800" noProof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Коли</a:t>
            </a:r>
            <a:r>
              <a:rPr lang="uk-UA" sz="2800" noProof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800" noProof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напрям</a:t>
            </a:r>
            <a:r>
              <a:rPr lang="uk-UA" sz="2800" noProof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noProof="1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вітру</a:t>
            </a:r>
            <a:r>
              <a:rPr lang="uk-UA" sz="2800" noProof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2800" noProof="1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руху цілі </a:t>
            </a:r>
            <a:r>
              <a:rPr lang="uk-UA" sz="2800" b="1" noProof="1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протилежно направлені </a:t>
            </a:r>
            <a:r>
              <a:rPr lang="uk-UA" sz="2800" noProof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uk-UA" sz="2800" noProof="1" smtClean="0">
                <a:solidFill>
                  <a:srgbClr val="D6FD11"/>
                </a:solidFill>
                <a:latin typeface="Times New Roman" pitchFamily="18" charset="0"/>
                <a:cs typeface="Times New Roman" pitchFamily="18" charset="0"/>
              </a:rPr>
              <a:t>винос </a:t>
            </a:r>
            <a:r>
              <a:rPr lang="uk-UA" sz="2800" noProof="1">
                <a:solidFill>
                  <a:srgbClr val="D6FD11"/>
                </a:solidFill>
                <a:latin typeface="Times New Roman" pitchFamily="18" charset="0"/>
                <a:cs typeface="Times New Roman" pitchFamily="18" charset="0"/>
              </a:rPr>
              <a:t>точки прицілювання (</a:t>
            </a:r>
            <a:r>
              <a:rPr lang="uk-UA" sz="2800" b="1" noProof="1">
                <a:solidFill>
                  <a:srgbClr val="D6FD11"/>
                </a:solidFill>
                <a:latin typeface="Times New Roman" pitchFamily="18" charset="0"/>
                <a:cs typeface="Times New Roman" pitchFamily="18" charset="0"/>
              </a:rPr>
              <a:t>ВТП</a:t>
            </a:r>
            <a:r>
              <a:rPr lang="uk-UA" sz="2800" noProof="1">
                <a:solidFill>
                  <a:srgbClr val="D6FD11"/>
                </a:solidFill>
                <a:latin typeface="Times New Roman" pitchFamily="18" charset="0"/>
                <a:cs typeface="Times New Roman" pitchFamily="18" charset="0"/>
              </a:rPr>
              <a:t>) буде визначатися як різниця значення поправки на вітер (</a:t>
            </a:r>
            <a:r>
              <a:rPr lang="uk-UA" sz="2800" b="1" noProof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ППв</a:t>
            </a:r>
            <a:r>
              <a:rPr lang="uk-UA" sz="2800" noProof="1">
                <a:solidFill>
                  <a:srgbClr val="D6FD11"/>
                </a:solidFill>
                <a:latin typeface="Times New Roman" pitchFamily="18" charset="0"/>
                <a:cs typeface="Times New Roman" pitchFamily="18" charset="0"/>
              </a:rPr>
              <a:t>) від упередження (</a:t>
            </a:r>
            <a:r>
              <a:rPr lang="uk-UA" sz="2800" b="1" noProof="1">
                <a:solidFill>
                  <a:srgbClr val="D6FD11"/>
                </a:solidFill>
                <a:latin typeface="Times New Roman" pitchFamily="18" charset="0"/>
                <a:cs typeface="Times New Roman" pitchFamily="18" charset="0"/>
              </a:rPr>
              <a:t>Упр</a:t>
            </a:r>
            <a:r>
              <a:rPr lang="uk-UA" sz="2800" noProof="1">
                <a:solidFill>
                  <a:srgbClr val="D6FD11"/>
                </a:solidFill>
                <a:latin typeface="Times New Roman" pitchFamily="18" charset="0"/>
                <a:cs typeface="Times New Roman" pitchFamily="18" charset="0"/>
              </a:rPr>
              <a:t>) на рух цілі або навпаки відповідно від більшого </a:t>
            </a:r>
            <a:r>
              <a:rPr lang="uk-UA" sz="2800" noProof="1" smtClean="0">
                <a:solidFill>
                  <a:srgbClr val="D6FD11"/>
                </a:solidFill>
                <a:latin typeface="Times New Roman" pitchFamily="18" charset="0"/>
                <a:cs typeface="Times New Roman" pitchFamily="18" charset="0"/>
              </a:rPr>
              <a:t>значення:</a:t>
            </a:r>
            <a:endParaRPr lang="uk-UA" sz="2800" noProof="1">
              <a:solidFill>
                <a:srgbClr val="D6FD1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5113" algn="ctr"/>
            <a:r>
              <a:rPr lang="uk-UA" sz="2800" b="1" noProof="1" smtClean="0">
                <a:solidFill>
                  <a:srgbClr val="D6FD11"/>
                </a:solidFill>
                <a:latin typeface="Times New Roman" pitchFamily="18" charset="0"/>
                <a:cs typeface="Times New Roman" pitchFamily="18" charset="0"/>
              </a:rPr>
              <a:t>ВТП </a:t>
            </a:r>
            <a:r>
              <a:rPr lang="uk-UA" sz="2800" b="1" noProof="1">
                <a:solidFill>
                  <a:srgbClr val="D6FD11"/>
                </a:solidFill>
                <a:latin typeface="Times New Roman" pitchFamily="18" charset="0"/>
                <a:cs typeface="Times New Roman" pitchFamily="18" charset="0"/>
              </a:rPr>
              <a:t>= ППв - Упр (коли ППв&gt;Упр</a:t>
            </a:r>
            <a:r>
              <a:rPr lang="uk-UA" sz="2800" b="1" noProof="1" smtClean="0">
                <a:solidFill>
                  <a:srgbClr val="D6FD1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indent="265113" algn="ctr"/>
            <a:r>
              <a:rPr lang="uk-UA" sz="2800" b="1" noProof="1" smtClean="0">
                <a:solidFill>
                  <a:srgbClr val="D6FD11"/>
                </a:solidFill>
                <a:latin typeface="Times New Roman" pitchFamily="18" charset="0"/>
                <a:cs typeface="Times New Roman" pitchFamily="18" charset="0"/>
              </a:rPr>
              <a:t> ВТП = Упр -  ППв (коли Упр &gt;ППв)</a:t>
            </a:r>
            <a:endParaRPr lang="uk-UA" sz="2800" noProof="1" smtClean="0">
              <a:solidFill>
                <a:srgbClr val="66FF33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5113"/>
            <a:r>
              <a:rPr lang="uk-UA" sz="2800" noProof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Коли </a:t>
            </a:r>
            <a:r>
              <a:rPr lang="uk-UA" sz="2800" noProof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напрям </a:t>
            </a:r>
            <a:r>
              <a:rPr lang="uk-UA" sz="2800" noProof="1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вітру </a:t>
            </a:r>
            <a:r>
              <a:rPr lang="uk-UA" sz="2800" noProof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800" noProof="1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 руху цілі </a:t>
            </a:r>
            <a:r>
              <a:rPr lang="uk-UA" sz="2800" b="1" noProof="1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співпадають </a:t>
            </a:r>
            <a:r>
              <a:rPr lang="uk-UA" sz="2800" noProof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800" noProof="1" smtClean="0">
                <a:solidFill>
                  <a:srgbClr val="D6FD11"/>
                </a:solidFill>
                <a:latin typeface="Times New Roman" pitchFamily="18" charset="0"/>
                <a:cs typeface="Times New Roman" pitchFamily="18" charset="0"/>
              </a:rPr>
              <a:t>винос </a:t>
            </a:r>
            <a:r>
              <a:rPr lang="uk-UA" sz="2800" noProof="1">
                <a:solidFill>
                  <a:srgbClr val="D6FD11"/>
                </a:solidFill>
                <a:latin typeface="Times New Roman" pitchFamily="18" charset="0"/>
                <a:cs typeface="Times New Roman" pitchFamily="18" charset="0"/>
              </a:rPr>
              <a:t>точки прицілювання (</a:t>
            </a:r>
            <a:r>
              <a:rPr lang="uk-UA" sz="2800" b="1" noProof="1">
                <a:solidFill>
                  <a:srgbClr val="D6FD11"/>
                </a:solidFill>
                <a:latin typeface="Times New Roman" pitchFamily="18" charset="0"/>
                <a:cs typeface="Times New Roman" pitchFamily="18" charset="0"/>
              </a:rPr>
              <a:t>ВТП</a:t>
            </a:r>
            <a:r>
              <a:rPr lang="uk-UA" sz="2800" noProof="1">
                <a:solidFill>
                  <a:srgbClr val="D6FD11"/>
                </a:solidFill>
                <a:latin typeface="Times New Roman" pitchFamily="18" charset="0"/>
                <a:cs typeface="Times New Roman" pitchFamily="18" charset="0"/>
              </a:rPr>
              <a:t>) буде визначатися як суму значення поправки на вітер (</a:t>
            </a:r>
            <a:r>
              <a:rPr lang="uk-UA" sz="2800" b="1" noProof="1">
                <a:solidFill>
                  <a:srgbClr val="D6FD11"/>
                </a:solidFill>
                <a:latin typeface="Times New Roman" pitchFamily="18" charset="0"/>
                <a:cs typeface="Times New Roman" pitchFamily="18" charset="0"/>
              </a:rPr>
              <a:t>ППв</a:t>
            </a:r>
            <a:r>
              <a:rPr lang="uk-UA" sz="2800" noProof="1">
                <a:solidFill>
                  <a:srgbClr val="D6FD11"/>
                </a:solidFill>
                <a:latin typeface="Times New Roman" pitchFamily="18" charset="0"/>
                <a:cs typeface="Times New Roman" pitchFamily="18" charset="0"/>
              </a:rPr>
              <a:t>) та упередження (</a:t>
            </a:r>
            <a:r>
              <a:rPr lang="uk-UA" sz="2800" b="1" noProof="1">
                <a:solidFill>
                  <a:srgbClr val="D6FD11"/>
                </a:solidFill>
                <a:latin typeface="Times New Roman" pitchFamily="18" charset="0"/>
                <a:cs typeface="Times New Roman" pitchFamily="18" charset="0"/>
              </a:rPr>
              <a:t>Упр) </a:t>
            </a:r>
            <a:r>
              <a:rPr lang="uk-UA" sz="2800" noProof="1">
                <a:solidFill>
                  <a:srgbClr val="D6FD11"/>
                </a:solidFill>
                <a:latin typeface="Times New Roman" pitchFamily="18" charset="0"/>
                <a:cs typeface="Times New Roman" pitchFamily="18" charset="0"/>
              </a:rPr>
              <a:t>на рух </a:t>
            </a:r>
            <a:r>
              <a:rPr lang="uk-UA" sz="2800" noProof="1" smtClean="0">
                <a:solidFill>
                  <a:srgbClr val="D6FD11"/>
                </a:solidFill>
                <a:latin typeface="Times New Roman" pitchFamily="18" charset="0"/>
                <a:cs typeface="Times New Roman" pitchFamily="18" charset="0"/>
              </a:rPr>
              <a:t>цілі: </a:t>
            </a:r>
            <a:endParaRPr lang="uk-UA" sz="2800" noProof="1">
              <a:solidFill>
                <a:srgbClr val="D6FD1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5113" algn="ctr"/>
            <a:r>
              <a:rPr lang="uk-UA" sz="2800" noProof="1" smtClean="0">
                <a:solidFill>
                  <a:srgbClr val="D6FD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noProof="1">
                <a:solidFill>
                  <a:srgbClr val="D6FD11"/>
                </a:solidFill>
                <a:latin typeface="Times New Roman" pitchFamily="18" charset="0"/>
                <a:cs typeface="Times New Roman" pitchFamily="18" charset="0"/>
              </a:rPr>
              <a:t>ВТП = ППв + </a:t>
            </a:r>
            <a:r>
              <a:rPr lang="uk-UA" sz="3200" b="1" noProof="1" smtClean="0">
                <a:solidFill>
                  <a:srgbClr val="D6FD11"/>
                </a:solidFill>
                <a:latin typeface="Times New Roman" pitchFamily="18" charset="0"/>
                <a:cs typeface="Times New Roman" pitchFamily="18" charset="0"/>
              </a:rPr>
              <a:t>Упр</a:t>
            </a:r>
            <a:endParaRPr lang="uk-UA" sz="3200" noProof="1">
              <a:solidFill>
                <a:srgbClr val="D6FD1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2" name="Rectangle 14"/>
          <p:cNvSpPr>
            <a:spLocks noChangeArrowheads="1"/>
          </p:cNvSpPr>
          <p:nvPr/>
        </p:nvSpPr>
        <p:spPr bwMode="auto">
          <a:xfrm>
            <a:off x="469930" y="0"/>
            <a:ext cx="83883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Порядок визначення загальної поправки при стрільбі з гранатометів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r>
              <a:rPr lang="uk-UA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Порядок визначення загальної поправки при стрільбі з гранатометів</a:t>
            </a:r>
            <a:endParaRPr lang="ru-RU" sz="24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9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981075"/>
            <a:ext cx="7920037" cy="5543550"/>
          </a:xfrm>
          <a:noFill/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2357430"/>
            <a:ext cx="1279499" cy="458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2357430"/>
            <a:ext cx="1279499" cy="458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0" rev="0"/>
            </a:camera>
            <a:lightRig rig="threePt" dir="t"/>
          </a:scene3d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30710"/>
            <a:ext cx="8929718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sz="2800" b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Для  ручних  протитанкових  гранатометів  РПГ-7</a:t>
            </a:r>
            <a:endParaRPr lang="uk-UA" sz="2800" b="1" dirty="0" smtClean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200" b="1" i="1" noProof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b="1" i="1" noProof="1" smtClean="0">
                <a:latin typeface="Times New Roman" pitchFamily="18" charset="0"/>
                <a:cs typeface="Times New Roman" pitchFamily="18" charset="0"/>
              </a:rPr>
              <a:t>Приклад. </a:t>
            </a:r>
            <a:r>
              <a:rPr lang="uk-UA" sz="2200" noProof="1" smtClean="0">
                <a:latin typeface="Times New Roman" pitchFamily="18" charset="0"/>
                <a:cs typeface="Times New Roman" pitchFamily="18" charset="0"/>
              </a:rPr>
              <a:t>Визначити винос точки прицілювання  при стрільбі пострілами </a:t>
            </a:r>
            <a:r>
              <a:rPr lang="uk-UA" sz="2200" b="1" noProof="1" smtClean="0">
                <a:latin typeface="Times New Roman" pitchFamily="18" charset="0"/>
                <a:cs typeface="Times New Roman" pitchFamily="18" charset="0"/>
              </a:rPr>
              <a:t>ПГ -7 В</a:t>
            </a:r>
            <a:r>
              <a:rPr lang="uk-UA" sz="2200" noProof="1" smtClean="0">
                <a:latin typeface="Times New Roman" pitchFamily="18" charset="0"/>
                <a:cs typeface="Times New Roman" pitchFamily="18" charset="0"/>
              </a:rPr>
              <a:t>, якщо танк рухається з права наліво зі швидкістю </a:t>
            </a:r>
          </a:p>
          <a:p>
            <a:r>
              <a:rPr lang="uk-UA" sz="2200" noProof="1" smtClean="0">
                <a:latin typeface="Times New Roman" pitchFamily="18" charset="0"/>
                <a:cs typeface="Times New Roman" pitchFamily="18" charset="0"/>
              </a:rPr>
              <a:t>15 км/год  на відстані 300 м і вітер помірний (4 м/с) з правого боку. </a:t>
            </a:r>
          </a:p>
          <a:p>
            <a:r>
              <a:rPr lang="uk-UA" sz="2200" b="1" i="1" noProof="1" smtClean="0">
                <a:latin typeface="Times New Roman" pitchFamily="18" charset="0"/>
                <a:cs typeface="Times New Roman" pitchFamily="18" charset="0"/>
              </a:rPr>
              <a:t>Рішення.</a:t>
            </a:r>
          </a:p>
          <a:p>
            <a:pPr marL="457200" indent="-457200"/>
            <a:r>
              <a:rPr lang="uk-UA" sz="2200" noProof="1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2200" noProof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Упередження</a:t>
            </a:r>
            <a:r>
              <a:rPr lang="uk-UA" sz="2200" noProof="1" smtClean="0">
                <a:latin typeface="Times New Roman" pitchFamily="18" charset="0"/>
                <a:cs typeface="Times New Roman" pitchFamily="18" charset="0"/>
              </a:rPr>
              <a:t> складає  </a:t>
            </a:r>
            <a:r>
              <a:rPr lang="uk-UA" sz="2200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1,5</a:t>
            </a:r>
            <a:r>
              <a:rPr lang="uk-UA" sz="2200" noProof="1" smtClean="0">
                <a:latin typeface="Times New Roman" pitchFamily="18" charset="0"/>
                <a:cs typeface="Times New Roman" pitchFamily="18" charset="0"/>
              </a:rPr>
              <a:t> поділки сітки прицілу (так як </a:t>
            </a:r>
            <a:r>
              <a:rPr lang="en-US" sz="2200" noProof="1" smtClean="0">
                <a:latin typeface="Times New Roman" pitchFamily="18" charset="0"/>
                <a:cs typeface="Times New Roman" pitchFamily="18" charset="0"/>
              </a:rPr>
              <a:t>V=</a:t>
            </a:r>
            <a:r>
              <a:rPr lang="uk-UA" sz="2200" noProof="1" smtClean="0">
                <a:latin typeface="Times New Roman" pitchFamily="18" charset="0"/>
                <a:cs typeface="Times New Roman" pitchFamily="18" charset="0"/>
              </a:rPr>
              <a:t> 15 км/год).</a:t>
            </a:r>
          </a:p>
          <a:p>
            <a:pPr marL="457200" indent="-457200"/>
            <a:r>
              <a:rPr lang="uk-UA" sz="2200" noProof="1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2200" noProof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Поправка на боковий вітер </a:t>
            </a:r>
            <a:r>
              <a:rPr lang="uk-UA" sz="2200" noProof="1" smtClean="0">
                <a:latin typeface="Times New Roman" pitchFamily="18" charset="0"/>
                <a:cs typeface="Times New Roman" pitchFamily="18" charset="0"/>
              </a:rPr>
              <a:t>дорівнює </a:t>
            </a:r>
            <a:r>
              <a:rPr lang="uk-UA" sz="2200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1,5</a:t>
            </a:r>
            <a:r>
              <a:rPr lang="uk-UA" sz="2200" noProof="1" smtClean="0">
                <a:latin typeface="Times New Roman" pitchFamily="18" charset="0"/>
                <a:cs typeface="Times New Roman" pitchFamily="18" charset="0"/>
              </a:rPr>
              <a:t> поділки сітки(згідно таблиці).</a:t>
            </a:r>
          </a:p>
          <a:p>
            <a:r>
              <a:rPr lang="uk-UA" sz="2200" noProof="1" smtClean="0">
                <a:latin typeface="Times New Roman" pitchFamily="18" charset="0"/>
                <a:cs typeface="Times New Roman" pitchFamily="18" charset="0"/>
              </a:rPr>
              <a:t>3. Загальна поправка  або  </a:t>
            </a:r>
            <a:r>
              <a:rPr lang="uk-UA" sz="2200" b="1" noProof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ВТП</a:t>
            </a:r>
            <a:r>
              <a:rPr lang="uk-UA" sz="2200" noProof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noProof="1" smtClean="0">
                <a:latin typeface="Times New Roman" pitchFamily="18" charset="0"/>
                <a:cs typeface="Times New Roman" pitchFamily="18" charset="0"/>
              </a:rPr>
              <a:t>дорівнює:</a:t>
            </a:r>
          </a:p>
          <a:p>
            <a:r>
              <a:rPr lang="uk-UA" sz="2200" noProof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ВТП = ППв + Упр </a:t>
            </a:r>
            <a:r>
              <a:rPr lang="uk-UA" sz="2200" noProof="1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uk-UA" sz="2200" noProof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noProof="1" smtClean="0">
                <a:latin typeface="Times New Roman" pitchFamily="18" charset="0"/>
                <a:cs typeface="Times New Roman" pitchFamily="18" charset="0"/>
              </a:rPr>
              <a:t>1,5 + 1,5 = </a:t>
            </a:r>
            <a:r>
              <a:rPr lang="uk-UA" sz="2200" b="1" noProof="1" smtClean="0">
                <a:latin typeface="Times New Roman" pitchFamily="18" charset="0"/>
                <a:cs typeface="Times New Roman" pitchFamily="18" charset="0"/>
              </a:rPr>
              <a:t>3 поділки </a:t>
            </a:r>
            <a:r>
              <a:rPr lang="uk-UA" sz="2200" noProof="1" smtClean="0">
                <a:latin typeface="Times New Roman" pitchFamily="18" charset="0"/>
                <a:cs typeface="Times New Roman" pitchFamily="18" charset="0"/>
              </a:rPr>
              <a:t>сітки прицілу ПГО-7. </a:t>
            </a:r>
          </a:p>
          <a:p>
            <a:r>
              <a:rPr lang="uk-UA" sz="2000" noProof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uk-UA" sz="2800" dirty="0"/>
          </a:p>
        </p:txBody>
      </p:sp>
      <p:pic>
        <p:nvPicPr>
          <p:cNvPr id="9" name="Picture 4" descr="H:\прицелы\прицел РПГ.png"/>
          <p:cNvPicPr>
            <a:picLocks noChangeAspect="1" noChangeArrowheads="1"/>
          </p:cNvPicPr>
          <p:nvPr/>
        </p:nvPicPr>
        <p:blipFill>
          <a:blip r:embed="rId2"/>
          <a:srcRect l="13184" t="36861" r="12661" b="41344"/>
          <a:stretch>
            <a:fillRect/>
          </a:stretch>
        </p:blipFill>
        <p:spPr bwMode="auto">
          <a:xfrm>
            <a:off x="928662" y="3929066"/>
            <a:ext cx="7231672" cy="1961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4214818"/>
            <a:ext cx="2392655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Прямая со стрелкой 15"/>
          <p:cNvCxnSpPr/>
          <p:nvPr/>
        </p:nvCxnSpPr>
        <p:spPr>
          <a:xfrm rot="10800000">
            <a:off x="5287968" y="3929066"/>
            <a:ext cx="1212858" cy="158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5357818" y="3571876"/>
            <a:ext cx="14642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V=</a:t>
            </a:r>
            <a:r>
              <a:rPr lang="uk-UA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15 км/год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832981" y="3643314"/>
            <a:ext cx="1024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noProof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V=</a:t>
            </a:r>
            <a:r>
              <a:rPr lang="uk-UA" noProof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4 м/с</a:t>
            </a:r>
            <a:endParaRPr lang="uk-UA" dirty="0">
              <a:solidFill>
                <a:srgbClr val="0070C0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2786050" y="4000504"/>
            <a:ext cx="106998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-24"/>
            <a:ext cx="892971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2800" b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Для  ручних  протитанкових  гранатометів  РПГ-7</a:t>
            </a:r>
            <a:endParaRPr lang="uk-UA" sz="2800" b="1" dirty="0" smtClean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b="1" i="1" noProof="1" smtClean="0">
                <a:latin typeface="Times New Roman" pitchFamily="18" charset="0"/>
                <a:cs typeface="Times New Roman" pitchFamily="18" charset="0"/>
              </a:rPr>
              <a:t>Приклад. </a:t>
            </a:r>
            <a:r>
              <a:rPr lang="uk-UA" sz="2000" noProof="1" smtClean="0">
                <a:latin typeface="Times New Roman" pitchFamily="18" charset="0"/>
                <a:cs typeface="Times New Roman" pitchFamily="18" charset="0"/>
              </a:rPr>
              <a:t>Визначити винос точки прицілювання  при стрільбі пострілами </a:t>
            </a:r>
          </a:p>
          <a:p>
            <a:r>
              <a:rPr lang="uk-UA" sz="2000" noProof="1" smtClean="0">
                <a:latin typeface="Times New Roman" pitchFamily="18" charset="0"/>
                <a:cs typeface="Times New Roman" pitchFamily="18" charset="0"/>
              </a:rPr>
              <a:t>ПГ -7 В, якщо танк рухається під косим кутом  до гранатометника зліва  направо зі швидкістю 30 км/год  на відстані 400 м і вітер сильний (8 м/с) з правого боку. </a:t>
            </a:r>
          </a:p>
          <a:p>
            <a:r>
              <a:rPr lang="uk-UA" sz="2200" b="1" i="1" noProof="1" smtClean="0">
                <a:latin typeface="Times New Roman" pitchFamily="18" charset="0"/>
                <a:cs typeface="Times New Roman" pitchFamily="18" charset="0"/>
              </a:rPr>
              <a:t>Рішення.</a:t>
            </a:r>
          </a:p>
          <a:p>
            <a:pPr marL="457200" indent="-457200">
              <a:buAutoNum type="arabicPeriod"/>
            </a:pPr>
            <a:r>
              <a:rPr lang="uk-UA" sz="2000" noProof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Упередження</a:t>
            </a:r>
            <a:r>
              <a:rPr lang="uk-UA" sz="2000" noProof="1" smtClean="0">
                <a:latin typeface="Times New Roman" pitchFamily="18" charset="0"/>
                <a:cs typeface="Times New Roman" pitchFamily="18" charset="0"/>
              </a:rPr>
              <a:t> складає  </a:t>
            </a:r>
            <a:r>
              <a:rPr lang="uk-UA" sz="2000" b="1" noProof="1" smtClean="0">
                <a:latin typeface="Times New Roman" pitchFamily="18" charset="0"/>
                <a:cs typeface="Times New Roman" pitchFamily="18" charset="0"/>
              </a:rPr>
              <a:t>3 поділки </a:t>
            </a:r>
            <a:r>
              <a:rPr lang="uk-UA" sz="2000" noProof="1" smtClean="0">
                <a:latin typeface="Times New Roman" pitchFamily="18" charset="0"/>
                <a:cs typeface="Times New Roman" pitchFamily="18" charset="0"/>
              </a:rPr>
              <a:t>сітки прицілу (так як </a:t>
            </a:r>
            <a:r>
              <a:rPr lang="en-US" sz="2000" noProof="1" smtClean="0">
                <a:latin typeface="Times New Roman" pitchFamily="18" charset="0"/>
                <a:cs typeface="Times New Roman" pitchFamily="18" charset="0"/>
              </a:rPr>
              <a:t>V=</a:t>
            </a:r>
            <a:r>
              <a:rPr lang="uk-UA" sz="2000" noProof="1" smtClean="0">
                <a:latin typeface="Times New Roman" pitchFamily="18" charset="0"/>
                <a:cs typeface="Times New Roman" pitchFamily="18" charset="0"/>
              </a:rPr>
              <a:t> 30 км/год). Але </a:t>
            </a:r>
          </a:p>
          <a:p>
            <a:pPr marL="457200" indent="-457200"/>
            <a:r>
              <a:rPr lang="uk-UA" sz="2000" noProof="1" smtClean="0">
                <a:latin typeface="Times New Roman" pitchFamily="18" charset="0"/>
                <a:cs typeface="Times New Roman" pitchFamily="18" charset="0"/>
              </a:rPr>
              <a:t>танк рухається під </a:t>
            </a:r>
            <a:r>
              <a:rPr lang="uk-UA" sz="2000" i="1" noProof="1" smtClean="0">
                <a:latin typeface="Times New Roman" pitchFamily="18" charset="0"/>
                <a:cs typeface="Times New Roman" pitchFamily="18" charset="0"/>
              </a:rPr>
              <a:t>косим </a:t>
            </a:r>
            <a:r>
              <a:rPr lang="uk-UA" sz="2000" noProof="1" smtClean="0">
                <a:latin typeface="Times New Roman" pitchFamily="18" charset="0"/>
                <a:cs typeface="Times New Roman" pitchFamily="18" charset="0"/>
              </a:rPr>
              <a:t>кутом , тому</a:t>
            </a:r>
            <a:r>
              <a:rPr lang="ru-RU" sz="2000" noProof="1" smtClean="0">
                <a:latin typeface="Times New Roman" pitchFamily="18" charset="0"/>
                <a:cs typeface="Times New Roman" pitchFamily="18" charset="0"/>
              </a:rPr>
              <a:t> упередження потрібно брати в два рази </a:t>
            </a:r>
          </a:p>
          <a:p>
            <a:pPr marL="457200" indent="-457200"/>
            <a:r>
              <a:rPr lang="ru-RU" sz="2000" noProof="1" smtClean="0">
                <a:latin typeface="Times New Roman" pitchFamily="18" charset="0"/>
                <a:cs typeface="Times New Roman" pitchFamily="18" charset="0"/>
              </a:rPr>
              <a:t>менше:                           </a:t>
            </a:r>
            <a:r>
              <a:rPr lang="ru-RU" sz="2000" b="1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</a:t>
            </a:r>
            <a:r>
              <a:rPr lang="ru-RU" sz="2000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noProof="1" smtClean="0">
                <a:latin typeface="Times New Roman" pitchFamily="18" charset="0"/>
                <a:cs typeface="Times New Roman" pitchFamily="18" charset="0"/>
              </a:rPr>
              <a:t>= 3: 2 = </a:t>
            </a:r>
            <a:r>
              <a:rPr lang="ru-RU" sz="2000" b="1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1,5 </a:t>
            </a:r>
            <a:r>
              <a:rPr lang="uk-UA" sz="2000" b="1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поділки</a:t>
            </a:r>
            <a:r>
              <a:rPr lang="uk-UA" sz="2000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праворуч</a:t>
            </a:r>
            <a:endParaRPr lang="uk-UA" sz="2000" noProof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uk-UA" sz="2000" noProof="1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2000" noProof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Поправка на боковий вітер </a:t>
            </a:r>
            <a:r>
              <a:rPr lang="uk-UA" sz="2000" noProof="1" smtClean="0">
                <a:latin typeface="Times New Roman" pitchFamily="18" charset="0"/>
                <a:cs typeface="Times New Roman" pitchFamily="18" charset="0"/>
              </a:rPr>
              <a:t>дорівнює </a:t>
            </a:r>
            <a:r>
              <a:rPr lang="uk-UA" sz="2000" b="1" noProof="1" smtClean="0">
                <a:latin typeface="Times New Roman" pitchFamily="18" charset="0"/>
                <a:cs typeface="Times New Roman" pitchFamily="18" charset="0"/>
              </a:rPr>
              <a:t>1,5 поділки</a:t>
            </a:r>
            <a:r>
              <a:rPr lang="uk-UA" sz="2000" noProof="1" smtClean="0">
                <a:latin typeface="Times New Roman" pitchFamily="18" charset="0"/>
                <a:cs typeface="Times New Roman" pitchFamily="18" charset="0"/>
              </a:rPr>
              <a:t> сітки(згідно таблиці). Але </a:t>
            </a:r>
          </a:p>
          <a:p>
            <a:pPr marL="457200" indent="-457200"/>
            <a:r>
              <a:rPr lang="uk-UA" sz="2000" noProof="1" smtClean="0">
                <a:latin typeface="Times New Roman" pitchFamily="18" charset="0"/>
                <a:cs typeface="Times New Roman" pitchFamily="18" charset="0"/>
              </a:rPr>
              <a:t>вітер сильний, тому поправку треба збільшувати у два рази:</a:t>
            </a:r>
          </a:p>
          <a:p>
            <a:pPr marL="457200" indent="-457200"/>
            <a:r>
              <a:rPr lang="uk-UA" sz="2000" noProof="1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uk-UA" sz="2000" b="1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ППв</a:t>
            </a:r>
            <a:r>
              <a:rPr lang="uk-UA" sz="2000" noProof="1" smtClean="0">
                <a:latin typeface="Times New Roman" pitchFamily="18" charset="0"/>
                <a:cs typeface="Times New Roman" pitchFamily="18" charset="0"/>
              </a:rPr>
              <a:t> = 1,5 х 2 = </a:t>
            </a:r>
            <a:r>
              <a:rPr lang="uk-UA" sz="2000" b="1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поділки ліворуч</a:t>
            </a:r>
          </a:p>
          <a:p>
            <a:r>
              <a:rPr lang="uk-UA" sz="2200" noProof="1" smtClean="0">
                <a:latin typeface="Times New Roman" pitchFamily="18" charset="0"/>
                <a:cs typeface="Times New Roman" pitchFamily="18" charset="0"/>
              </a:rPr>
              <a:t>3. Загальна поправка  або  </a:t>
            </a:r>
            <a:r>
              <a:rPr lang="uk-UA" sz="2200" b="1" noProof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ВТП</a:t>
            </a:r>
            <a:r>
              <a:rPr lang="uk-UA" sz="2200" noProof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noProof="1" smtClean="0">
                <a:latin typeface="Times New Roman" pitchFamily="18" charset="0"/>
                <a:cs typeface="Times New Roman" pitchFamily="18" charset="0"/>
              </a:rPr>
              <a:t>дорівнює:</a:t>
            </a:r>
          </a:p>
          <a:p>
            <a:r>
              <a:rPr lang="uk-UA" sz="2200" noProof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ВТП = ППв - Упр </a:t>
            </a:r>
            <a:r>
              <a:rPr lang="uk-UA" sz="2200" noProof="1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uk-UA" sz="2200" noProof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noProof="1" smtClean="0">
                <a:latin typeface="Times New Roman" pitchFamily="18" charset="0"/>
                <a:cs typeface="Times New Roman" pitchFamily="18" charset="0"/>
              </a:rPr>
              <a:t>3 п.л. - 1,5 п.п. = </a:t>
            </a:r>
            <a:r>
              <a:rPr lang="uk-UA" sz="2200" b="1" noProof="1" smtClean="0">
                <a:latin typeface="Times New Roman" pitchFamily="18" charset="0"/>
                <a:cs typeface="Times New Roman" pitchFamily="18" charset="0"/>
              </a:rPr>
              <a:t>1,5 поділки ліворуч</a:t>
            </a:r>
            <a:r>
              <a:rPr lang="uk-UA" sz="2200" noProof="1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uk-UA" sz="2000" noProof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uk-UA" sz="2800" dirty="0"/>
          </a:p>
        </p:txBody>
      </p:sp>
      <p:pic>
        <p:nvPicPr>
          <p:cNvPr id="9" name="Picture 4" descr="H:\прицелы\прицел РПГ.png"/>
          <p:cNvPicPr>
            <a:picLocks noChangeAspect="1" noChangeArrowheads="1"/>
          </p:cNvPicPr>
          <p:nvPr/>
        </p:nvPicPr>
        <p:blipFill>
          <a:blip r:embed="rId2"/>
          <a:srcRect l="13184" t="36861" r="12661" b="41344"/>
          <a:stretch>
            <a:fillRect/>
          </a:stretch>
        </p:blipFill>
        <p:spPr bwMode="auto">
          <a:xfrm>
            <a:off x="928662" y="4681779"/>
            <a:ext cx="7231672" cy="1961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Прямая со стрелкой 12"/>
          <p:cNvCxnSpPr/>
          <p:nvPr/>
        </p:nvCxnSpPr>
        <p:spPr>
          <a:xfrm rot="10800000" flipV="1">
            <a:off x="7645422" y="4714884"/>
            <a:ext cx="106998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928926" y="4572008"/>
            <a:ext cx="571504" cy="42862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3357554" y="4500570"/>
            <a:ext cx="14642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V=</a:t>
            </a:r>
            <a:r>
              <a:rPr lang="uk-UA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30 км/год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643834" y="4202676"/>
            <a:ext cx="1024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noProof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V=</a:t>
            </a:r>
            <a:r>
              <a:rPr lang="uk-UA" noProof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8 м/с</a:t>
            </a:r>
            <a:endParaRPr lang="uk-UA" dirty="0">
              <a:solidFill>
                <a:srgbClr val="0070C0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5357826"/>
            <a:ext cx="79320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uk-UA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grpSp>
        <p:nvGrpSpPr>
          <p:cNvPr id="2059" name="Прямоугольник 7"/>
          <p:cNvGrpSpPr>
            <a:grpSpLocks/>
          </p:cNvGrpSpPr>
          <p:nvPr/>
        </p:nvGrpSpPr>
        <p:grpSpPr bwMode="auto">
          <a:xfrm>
            <a:off x="214313" y="-24"/>
            <a:ext cx="8715375" cy="1143008"/>
            <a:chOff x="73" y="457"/>
            <a:chExt cx="5610" cy="434"/>
          </a:xfrm>
        </p:grpSpPr>
        <p:pic>
          <p:nvPicPr>
            <p:cNvPr id="2065" name="Прямоугольник 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3" y="457"/>
              <a:ext cx="5610" cy="434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066" name="Text Box 10"/>
            <p:cNvSpPr txBox="1">
              <a:spLocks noChangeArrowheads="1"/>
            </p:cNvSpPr>
            <p:nvPr/>
          </p:nvSpPr>
          <p:spPr bwMode="auto">
            <a:xfrm>
              <a:off x="113" y="482"/>
              <a:ext cx="5534" cy="363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uk-UA" b="1" dirty="0">
                <a:solidFill>
                  <a:srgbClr val="F79646"/>
                </a:solidFill>
                <a:latin typeface="Calibri" pitchFamily="34" charset="0"/>
              </a:endParaRPr>
            </a:p>
          </p:txBody>
        </p:sp>
      </p:grpSp>
      <p:sp>
        <p:nvSpPr>
          <p:cNvPr id="2060" name="Прямоугольник 6"/>
          <p:cNvSpPr>
            <a:spLocks noChangeArrowheads="1"/>
          </p:cNvSpPr>
          <p:nvPr/>
        </p:nvSpPr>
        <p:spPr bwMode="auto">
          <a:xfrm>
            <a:off x="214313" y="1142984"/>
            <a:ext cx="8715375" cy="5643578"/>
          </a:xfrm>
          <a:prstGeom prst="rect">
            <a:avLst/>
          </a:prstGeom>
          <a:solidFill>
            <a:schemeClr val="hlink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/>
          <a:lstStyle/>
          <a:p>
            <a:r>
              <a:rPr lang="uk-UA" sz="2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Якщо </a:t>
            </a:r>
            <a:r>
              <a:rPr lang="uk-UA" sz="2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ціль першим пострілом </a:t>
            </a:r>
            <a:r>
              <a:rPr lang="uk-UA" sz="2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1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uk-UA" sz="21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вражена</a:t>
            </a:r>
            <a:r>
              <a:rPr lang="uk-UA" sz="2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то для </a:t>
            </a:r>
            <a:r>
              <a:rPr lang="uk-UA" sz="2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здійснення наступного </a:t>
            </a:r>
            <a:r>
              <a:rPr lang="uk-UA" sz="2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пострілу  </a:t>
            </a:r>
            <a:r>
              <a:rPr lang="uk-UA" sz="2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 вихідні  </a:t>
            </a:r>
            <a:r>
              <a:rPr lang="uk-UA" sz="2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данні </a:t>
            </a:r>
            <a:r>
              <a:rPr lang="uk-UA" sz="2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стрільби необхідно </a:t>
            </a:r>
            <a:r>
              <a:rPr lang="uk-UA" sz="2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внести поправки (коректури</a:t>
            </a:r>
            <a:r>
              <a:rPr lang="uk-UA" sz="2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),  </a:t>
            </a:r>
            <a:r>
              <a:rPr lang="uk-UA" sz="2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що відповідають </a:t>
            </a:r>
            <a:r>
              <a:rPr lang="uk-UA" sz="21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величині </a:t>
            </a:r>
            <a:r>
              <a:rPr lang="uk-UA" sz="21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відхилення </a:t>
            </a:r>
            <a:r>
              <a:rPr lang="uk-UA" sz="2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гранати від </a:t>
            </a:r>
            <a:r>
              <a:rPr lang="uk-UA" sz="2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середини цілі</a:t>
            </a:r>
            <a:r>
              <a:rPr lang="uk-UA" sz="2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Корегування </a:t>
            </a:r>
            <a:r>
              <a:rPr lang="uk-UA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вогню </a:t>
            </a:r>
            <a:r>
              <a:rPr lang="uk-UA" sz="2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може виконуватись </a:t>
            </a:r>
            <a:r>
              <a:rPr lang="uk-UA" sz="2100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виносом  точки </a:t>
            </a:r>
            <a:r>
              <a:rPr lang="uk-UA" sz="2100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прицілювання </a:t>
            </a:r>
            <a:r>
              <a:rPr lang="uk-UA" sz="2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(в фігурах цілі) </a:t>
            </a:r>
            <a:r>
              <a:rPr lang="uk-UA" sz="2100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або </a:t>
            </a:r>
            <a:r>
              <a:rPr lang="uk-UA" sz="2100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вибором нових поділок сітки </a:t>
            </a:r>
            <a:r>
              <a:rPr lang="uk-UA" sz="210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оптичного </a:t>
            </a:r>
            <a:r>
              <a:rPr lang="uk-UA" sz="210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прицілу</a:t>
            </a:r>
            <a:r>
              <a:rPr lang="uk-UA" sz="21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1" name="Rectangle 14"/>
          <p:cNvSpPr>
            <a:spLocks noChangeArrowheads="1"/>
          </p:cNvSpPr>
          <p:nvPr/>
        </p:nvSpPr>
        <p:spPr bwMode="auto">
          <a:xfrm>
            <a:off x="395288" y="908050"/>
            <a:ext cx="13382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</a:p>
        </p:txBody>
      </p:sp>
      <p:sp>
        <p:nvSpPr>
          <p:cNvPr id="2062" name="Прямоугольник 13"/>
          <p:cNvSpPr>
            <a:spLocks noChangeArrowheads="1"/>
          </p:cNvSpPr>
          <p:nvPr/>
        </p:nvSpPr>
        <p:spPr bwMode="auto">
          <a:xfrm>
            <a:off x="214313" y="-24"/>
            <a:ext cx="87153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Ведення  </a:t>
            </a:r>
            <a:r>
              <a:rPr lang="uk-UA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вогню, спостереження за його  </a:t>
            </a:r>
            <a:r>
              <a:rPr lang="uk-UA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результатами </a:t>
            </a:r>
            <a:r>
              <a:rPr lang="uk-UA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корегування стрільби</a:t>
            </a:r>
            <a:endParaRPr lang="uk-UA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2000250" y="4000500"/>
          <a:ext cx="3667125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Точечный рисунок" r:id="rId4" imgW="2038293" imgH="743023" progId="PBrush">
                  <p:embed/>
                </p:oleObj>
              </mc:Choice>
              <mc:Fallback>
                <p:oleObj name="Точечный рисунок" r:id="rId4" imgW="2038293" imgH="743023" progId="PBrush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0" y="4000500"/>
                        <a:ext cx="3667125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4" name="Rectangle 6"/>
          <p:cNvSpPr>
            <a:spLocks noChangeArrowheads="1"/>
          </p:cNvSpPr>
          <p:nvPr/>
        </p:nvSpPr>
        <p:spPr bwMode="auto">
          <a:xfrm>
            <a:off x="0" y="609600"/>
            <a:ext cx="8929688" cy="5832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80975" eaLnBrk="0" hangingPunct="0"/>
            <a:r>
              <a:rPr lang="uk-UA" sz="1100" dirty="0">
                <a:latin typeface="Cambria" pitchFamily="18" charset="0"/>
                <a:cs typeface="Times New Roman" pitchFamily="18" charset="0"/>
              </a:rPr>
              <a:t/>
            </a:r>
            <a:br>
              <a:rPr lang="uk-UA" sz="1100" dirty="0">
                <a:latin typeface="Cambria" pitchFamily="18" charset="0"/>
                <a:cs typeface="Times New Roman" pitchFamily="18" charset="0"/>
              </a:rPr>
            </a:br>
            <a:r>
              <a:rPr lang="uk-UA" sz="1400" i="1" dirty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indent="180975" eaLnBrk="0" hangingPunct="0"/>
            <a:endParaRPr lang="uk-UA" sz="1400" i="1" dirty="0">
              <a:latin typeface="Times New Roman" pitchFamily="18" charset="0"/>
              <a:cs typeface="Times New Roman" pitchFamily="18" charset="0"/>
            </a:endParaRPr>
          </a:p>
          <a:p>
            <a:pPr indent="180975" eaLnBrk="0" hangingPunct="0"/>
            <a:endParaRPr lang="uk-UA" sz="1400" i="1" dirty="0">
              <a:latin typeface="Times New Roman" pitchFamily="18" charset="0"/>
              <a:cs typeface="Times New Roman" pitchFamily="18" charset="0"/>
            </a:endParaRPr>
          </a:p>
          <a:p>
            <a:pPr indent="180975" eaLnBrk="0" hangingPunct="0"/>
            <a:endParaRPr lang="uk-UA" sz="1400" i="1" dirty="0">
              <a:latin typeface="Times New Roman" pitchFamily="18" charset="0"/>
              <a:cs typeface="Times New Roman" pitchFamily="18" charset="0"/>
            </a:endParaRPr>
          </a:p>
          <a:p>
            <a:pPr indent="180975" eaLnBrk="0" hangingPunct="0"/>
            <a:endParaRPr lang="uk-UA" sz="1400" i="1" dirty="0">
              <a:latin typeface="Times New Roman" pitchFamily="18" charset="0"/>
              <a:cs typeface="Times New Roman" pitchFamily="18" charset="0"/>
            </a:endParaRPr>
          </a:p>
          <a:p>
            <a:pPr indent="180975" eaLnBrk="0" hangingPunct="0"/>
            <a:endParaRPr lang="uk-UA" sz="1400" i="1" dirty="0">
              <a:latin typeface="Times New Roman" pitchFamily="18" charset="0"/>
              <a:cs typeface="Times New Roman" pitchFamily="18" charset="0"/>
            </a:endParaRPr>
          </a:p>
          <a:p>
            <a:pPr indent="180975"/>
            <a:endParaRPr lang="uk-UA" sz="1400" i="1" dirty="0">
              <a:latin typeface="Times New Roman" pitchFamily="18" charset="0"/>
              <a:cs typeface="Times New Roman" pitchFamily="18" charset="0"/>
            </a:endParaRPr>
          </a:p>
          <a:p>
            <a:pPr indent="180975" eaLnBrk="0" hangingPunct="0"/>
            <a:endParaRPr lang="uk-UA" sz="1400" i="1" dirty="0">
              <a:latin typeface="Times New Roman" pitchFamily="18" charset="0"/>
              <a:cs typeface="Times New Roman" pitchFamily="18" charset="0"/>
            </a:endParaRPr>
          </a:p>
          <a:p>
            <a:pPr indent="180975" eaLnBrk="0" hangingPunct="0"/>
            <a:endParaRPr lang="uk-UA" sz="1400" i="1" dirty="0">
              <a:latin typeface="Times New Roman" pitchFamily="18" charset="0"/>
              <a:cs typeface="Times New Roman" pitchFamily="18" charset="0"/>
            </a:endParaRPr>
          </a:p>
          <a:p>
            <a:pPr indent="180975" eaLnBrk="0" hangingPunct="0"/>
            <a:endParaRPr lang="uk-UA" sz="1400" i="1" dirty="0">
              <a:latin typeface="Times New Roman" pitchFamily="18" charset="0"/>
              <a:cs typeface="Times New Roman" pitchFamily="18" charset="0"/>
            </a:endParaRPr>
          </a:p>
          <a:p>
            <a:pPr indent="180975" eaLnBrk="0" hangingPunct="0"/>
            <a:endParaRPr lang="uk-UA" sz="1400" i="1" dirty="0">
              <a:latin typeface="Times New Roman" pitchFamily="18" charset="0"/>
              <a:cs typeface="Times New Roman" pitchFamily="18" charset="0"/>
            </a:endParaRPr>
          </a:p>
          <a:p>
            <a:pPr indent="180975" eaLnBrk="0" hangingPunct="0"/>
            <a:endParaRPr lang="uk-UA" sz="1600" i="1" dirty="0">
              <a:latin typeface="Times New Roman" pitchFamily="18" charset="0"/>
              <a:cs typeface="Times New Roman" pitchFamily="18" charset="0"/>
            </a:endParaRPr>
          </a:p>
          <a:p>
            <a:pPr indent="180975" eaLnBrk="0" hangingPunct="0"/>
            <a:r>
              <a:rPr lang="uk-UA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sz="16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Точка </a:t>
            </a:r>
            <a:r>
              <a:rPr lang="uk-UA" sz="16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прицілювання                                                                 </a:t>
            </a:r>
            <a:r>
              <a:rPr lang="uk-UA" sz="16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Розрив </a:t>
            </a:r>
            <a:endParaRPr lang="ru-RU" sz="1600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80975" eaLnBrk="0" hangingPunct="0"/>
            <a:r>
              <a:rPr lang="uk-UA" sz="16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     другого пострілу                                                                      </a:t>
            </a:r>
            <a:r>
              <a:rPr lang="uk-UA" sz="16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гранати</a:t>
            </a:r>
          </a:p>
          <a:p>
            <a:pPr indent="180975" eaLnBrk="0" hangingPunct="0"/>
            <a:endParaRPr lang="uk-UA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80975" eaLnBrk="0" hangingPunct="0"/>
            <a:r>
              <a:rPr lang="uk-UA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</a:p>
          <a:p>
            <a:pPr indent="180975" eaLnBrk="0" hangingPunct="0"/>
            <a:r>
              <a:rPr lang="uk-UA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 indent="180975" eaLnBrk="0" hangingPunct="0"/>
            <a:endParaRPr lang="uk-UA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80975" eaLnBrk="0" hangingPunct="0"/>
            <a:endParaRPr lang="uk-UA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80975" eaLnBrk="0" hangingPunct="0"/>
            <a:endParaRPr lang="uk-UA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80975" eaLnBrk="0" hangingPunct="0"/>
            <a:endParaRPr lang="uk-UA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80975" eaLnBrk="0" hangingPunct="0"/>
            <a:endParaRPr lang="uk-UA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80975" eaLnBrk="0" hangingPunct="0"/>
            <a:r>
              <a:rPr lang="uk-UA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uk-UA" sz="24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Точка </a:t>
            </a:r>
            <a:r>
              <a:rPr lang="uk-UA" sz="24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прицілювання для першого пострілу</a:t>
            </a:r>
          </a:p>
          <a:p>
            <a:pPr indent="180975" eaLnBrk="0" hangingPunct="0"/>
            <a:endParaRPr lang="uk-UA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6"/>
          <a:srcRect r="15607"/>
          <a:stretch>
            <a:fillRect/>
          </a:stretch>
        </p:blipFill>
        <p:spPr bwMode="auto">
          <a:xfrm>
            <a:off x="2928926" y="4000504"/>
            <a:ext cx="185586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7072330" y="5000636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4312" y="71414"/>
            <a:ext cx="8643967" cy="664368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uk-UA" sz="2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Завдання на самостійну роботу: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Прочитати: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порядок визначення вихідних даних  для</a:t>
            </a:r>
          </a:p>
          <a:p>
            <a:pPr algn="just">
              <a:buNone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стрільби та під час ведення вогню  по нерухомим та рухомим</a:t>
            </a:r>
          </a:p>
          <a:p>
            <a:pPr algn="just">
              <a:buNone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броньованим цілям з ручних гранатометів.   </a:t>
            </a:r>
          </a:p>
          <a:p>
            <a:pPr>
              <a:buNone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(Методичний посібник «Правила стрільби зі стрілецької зброї, гранатометів та озброєння БТР» </a:t>
            </a:r>
            <a:r>
              <a:rPr lang="uk-UA" sz="2400" noProof="1" smtClean="0">
                <a:latin typeface="Times New Roman" pitchFamily="18" charset="0"/>
                <a:cs typeface="Times New Roman" pitchFamily="18" charset="0"/>
              </a:rPr>
              <a:t>Ю.В.Туртаєв).</a:t>
            </a:r>
          </a:p>
          <a:p>
            <a:pPr marL="457200" indent="-457200">
              <a:defRPr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Законспектувати: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- порядок  ведення вогню по рухомим цілям з РПГ-7 різними способами;</a:t>
            </a:r>
          </a:p>
          <a:p>
            <a:pPr marL="457200" indent="-457200">
              <a:buNone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 - особливості корегування вогню при стрільбі з ручних протитанкових гранатометів.</a:t>
            </a:r>
          </a:p>
          <a:p>
            <a:pPr algn="just">
              <a:defRPr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Вивчити: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формули  для  визначення вихідних даних  для</a:t>
            </a:r>
          </a:p>
          <a:p>
            <a:pPr algn="just">
              <a:buNone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стрільби та під час ведення вогню  по нерухомим та рухомим</a:t>
            </a:r>
          </a:p>
          <a:p>
            <a:pPr algn="just">
              <a:buNone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броньованим цілям з  РПГ-7.</a:t>
            </a:r>
          </a:p>
          <a:p>
            <a:pPr algn="just">
              <a:defRPr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Вирішити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 вогневі задачі.</a:t>
            </a:r>
          </a:p>
          <a:p>
            <a:pPr marL="457200" indent="-457200">
              <a:buFontTx/>
              <a:buNone/>
              <a:defRPr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  <a:defRPr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uk-UA" sz="1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endParaRPr lang="uk-UA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512" y="188640"/>
            <a:ext cx="8750206" cy="436694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СТРІЛЕЦЬКА ЗБРОЯ та ВОГНЕВА ПІДГОТОВКА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3867" y="857232"/>
            <a:ext cx="8784976" cy="5857916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 algn="ctr">
              <a:defRPr/>
            </a:pPr>
            <a:endParaRPr lang="uk-UA" sz="3200" b="1" dirty="0">
              <a:solidFill>
                <a:srgbClr val="F79646"/>
              </a:solidFill>
              <a:latin typeface="Arial" charset="0"/>
            </a:endParaRPr>
          </a:p>
          <a:p>
            <a:pPr marL="342900" indent="-342900" algn="ctr">
              <a:defRPr/>
            </a:pPr>
            <a:endParaRPr lang="uk-UA" sz="3200" b="1" dirty="0" smtClean="0">
              <a:solidFill>
                <a:srgbClr val="F7964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defRPr/>
            </a:pPr>
            <a:endParaRPr lang="uk-UA" sz="3200" b="1" dirty="0" smtClean="0">
              <a:solidFill>
                <a:srgbClr val="F7964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defRPr/>
            </a:pPr>
            <a:r>
              <a:rPr lang="uk-UA" sz="3200" b="1" dirty="0" smtClean="0">
                <a:solidFill>
                  <a:srgbClr val="F79646"/>
                </a:solidFill>
                <a:latin typeface="Times New Roman" pitchFamily="18" charset="0"/>
                <a:cs typeface="Times New Roman" pitchFamily="18" charset="0"/>
              </a:rPr>
              <a:t>1  НАВЧАЛЬНЕ  </a:t>
            </a:r>
            <a:r>
              <a:rPr lang="uk-UA" sz="3200" b="1" dirty="0">
                <a:solidFill>
                  <a:srgbClr val="F79646"/>
                </a:solidFill>
                <a:latin typeface="Times New Roman" pitchFamily="18" charset="0"/>
                <a:cs typeface="Times New Roman" pitchFamily="18" charset="0"/>
              </a:rPr>
              <a:t>ПИТАННЯ:</a:t>
            </a:r>
          </a:p>
          <a:p>
            <a:pPr marL="342900" indent="-342900" algn="ctr">
              <a:defRPr/>
            </a:pPr>
            <a:endParaRPr lang="uk-UA" sz="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defRPr/>
            </a:pPr>
            <a:endParaRPr lang="uk-UA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defRPr/>
            </a:pPr>
            <a:r>
              <a:rPr lang="ru-RU" sz="3200" b="1" noProof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Польов</a:t>
            </a:r>
            <a:r>
              <a:rPr lang="en-US" sz="3200" b="1" noProof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правила стрільби із </a:t>
            </a:r>
            <a:r>
              <a:rPr lang="uk-UA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стрілецької</a:t>
            </a:r>
          </a:p>
          <a:p>
            <a:pPr marL="342900" indent="-342900" algn="ctr">
              <a:defRPr/>
            </a:pPr>
            <a:r>
              <a:rPr lang="uk-UA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зброї </a:t>
            </a:r>
            <a:r>
              <a:rPr lang="uk-UA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 озброєння </a:t>
            </a:r>
            <a:r>
              <a:rPr lang="uk-UA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БТР</a:t>
            </a:r>
            <a:endParaRPr lang="uk-UA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defRPr/>
            </a:pPr>
            <a:endParaRPr lang="uk-UA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201612"/>
          </a:xfrm>
        </p:spPr>
        <p:txBody>
          <a:bodyPr/>
          <a:lstStyle/>
          <a:p>
            <a:r>
              <a:rPr lang="uk-UA" sz="1800" b="1" smtClean="0">
                <a:solidFill>
                  <a:srgbClr val="005828"/>
                </a:solidFill>
                <a:latin typeface="Times New Roman" pitchFamily="18" charset="0"/>
              </a:rPr>
              <a:t>Задачі для стрільби з ручних гранатометів</a:t>
            </a:r>
            <a:br>
              <a:rPr lang="uk-UA" sz="1800" b="1" smtClean="0">
                <a:solidFill>
                  <a:srgbClr val="005828"/>
                </a:solidFill>
                <a:latin typeface="Times New Roman" pitchFamily="18" charset="0"/>
              </a:rPr>
            </a:br>
            <a:endParaRPr lang="ru-RU" sz="1800" b="1" smtClean="0">
              <a:solidFill>
                <a:srgbClr val="005828"/>
              </a:solidFill>
              <a:latin typeface="Times New Roman" pitchFamily="18" charset="0"/>
            </a:endParaRPr>
          </a:p>
        </p:txBody>
      </p:sp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404813"/>
            <a:ext cx="8435975" cy="6119812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uk-UA" sz="1800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Варіант 1</a:t>
            </a:r>
            <a:endParaRPr lang="uk-UA" sz="1800" dirty="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Танк  висотою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2,4 м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вміщається під позначкою  “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4”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далекомірної шкали сітки прицілу ПГО-7. Він рухається під кутом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35°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до площини стрільби  зі швидкістю 30 км/год.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Вітер помірний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4 м/с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дує зліва під кутом 90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Стрільба ведеться гранатою </a:t>
            </a:r>
            <a:r>
              <a:rPr lang="uk-UA" sz="2000" b="1" noProof="1" smtClean="0">
                <a:latin typeface="Times New Roman" pitchFamily="18" charset="0"/>
                <a:cs typeface="Times New Roman" pitchFamily="18" charset="0"/>
              </a:rPr>
              <a:t>ПГ-7 В.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Визначити ВТП.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uk-UA" b="1" dirty="0" smtClean="0">
              <a:latin typeface="Arial" charset="0"/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uk-UA" sz="1800" b="1" dirty="0" smtClean="0">
              <a:solidFill>
                <a:schemeClr val="hlink"/>
              </a:solidFill>
              <a:latin typeface="Arial" charset="0"/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uk-UA" sz="1800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Варіант 2</a:t>
            </a:r>
            <a:endParaRPr lang="ru-RU" sz="1800" dirty="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Танк висотою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3 м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вміщається під позначкою   “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3”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далекомірної шкали сітки прицілу ПГО-7.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Рухається під кутом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45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зі швидкістю 20 км/год.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Вітер 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6 м/с 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 права на ліво під кутом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30°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від стріляючого.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Стрільба ведеться гранатою </a:t>
            </a:r>
            <a:r>
              <a:rPr lang="uk-UA" sz="2000" noProof="1" smtClean="0">
                <a:latin typeface="Times New Roman" pitchFamily="18" charset="0"/>
                <a:cs typeface="Times New Roman" pitchFamily="18" charset="0"/>
              </a:rPr>
              <a:t>ПГ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-7 В.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Визначити ВТП.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9937" name="Group 1"/>
          <p:cNvGrpSpPr>
            <a:grpSpLocks/>
          </p:cNvGrpSpPr>
          <p:nvPr/>
        </p:nvGrpSpPr>
        <p:grpSpPr bwMode="auto">
          <a:xfrm>
            <a:off x="6286512" y="1500174"/>
            <a:ext cx="1231900" cy="1911350"/>
            <a:chOff x="2301" y="851"/>
            <a:chExt cx="3240" cy="5340"/>
          </a:xfrm>
        </p:grpSpPr>
        <p:grpSp>
          <p:nvGrpSpPr>
            <p:cNvPr id="39938" name="Group 2"/>
            <p:cNvGrpSpPr>
              <a:grpSpLocks/>
            </p:cNvGrpSpPr>
            <p:nvPr/>
          </p:nvGrpSpPr>
          <p:grpSpPr bwMode="auto">
            <a:xfrm rot="-3618460">
              <a:off x="1461" y="3371"/>
              <a:ext cx="5340" cy="300"/>
              <a:chOff x="2781" y="7151"/>
              <a:chExt cx="4800" cy="540"/>
            </a:xfrm>
          </p:grpSpPr>
          <p:sp>
            <p:nvSpPr>
              <p:cNvPr id="39939" name="Rectangle 3"/>
              <p:cNvSpPr>
                <a:spLocks noChangeArrowheads="1"/>
              </p:cNvSpPr>
              <p:nvPr/>
            </p:nvSpPr>
            <p:spPr bwMode="auto">
              <a:xfrm>
                <a:off x="2781" y="7151"/>
                <a:ext cx="4800" cy="540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40" name="Line 4"/>
              <p:cNvSpPr>
                <a:spLocks noChangeShapeType="1"/>
              </p:cNvSpPr>
              <p:nvPr/>
            </p:nvSpPr>
            <p:spPr bwMode="auto">
              <a:xfrm>
                <a:off x="3199" y="7151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41" name="Line 5"/>
              <p:cNvSpPr>
                <a:spLocks noChangeShapeType="1"/>
              </p:cNvSpPr>
              <p:nvPr/>
            </p:nvSpPr>
            <p:spPr bwMode="auto">
              <a:xfrm>
                <a:off x="3559" y="7151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42" name="Line 6"/>
              <p:cNvSpPr>
                <a:spLocks noChangeShapeType="1"/>
              </p:cNvSpPr>
              <p:nvPr/>
            </p:nvSpPr>
            <p:spPr bwMode="auto">
              <a:xfrm>
                <a:off x="3799" y="7151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43" name="Line 7"/>
              <p:cNvSpPr>
                <a:spLocks noChangeShapeType="1"/>
              </p:cNvSpPr>
              <p:nvPr/>
            </p:nvSpPr>
            <p:spPr bwMode="auto">
              <a:xfrm>
                <a:off x="4039" y="7151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44" name="Line 8"/>
              <p:cNvSpPr>
                <a:spLocks noChangeShapeType="1"/>
              </p:cNvSpPr>
              <p:nvPr/>
            </p:nvSpPr>
            <p:spPr bwMode="auto">
              <a:xfrm>
                <a:off x="4279" y="7151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45" name="Line 9"/>
              <p:cNvSpPr>
                <a:spLocks noChangeShapeType="1"/>
              </p:cNvSpPr>
              <p:nvPr/>
            </p:nvSpPr>
            <p:spPr bwMode="auto">
              <a:xfrm>
                <a:off x="4490" y="7151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46" name="Line 10"/>
              <p:cNvSpPr>
                <a:spLocks noChangeShapeType="1"/>
              </p:cNvSpPr>
              <p:nvPr/>
            </p:nvSpPr>
            <p:spPr bwMode="auto">
              <a:xfrm>
                <a:off x="4610" y="7151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47" name="Line 11"/>
              <p:cNvSpPr>
                <a:spLocks noChangeShapeType="1"/>
              </p:cNvSpPr>
              <p:nvPr/>
            </p:nvSpPr>
            <p:spPr bwMode="auto">
              <a:xfrm>
                <a:off x="4850" y="7151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48" name="Line 12"/>
              <p:cNvSpPr>
                <a:spLocks noChangeShapeType="1"/>
              </p:cNvSpPr>
              <p:nvPr/>
            </p:nvSpPr>
            <p:spPr bwMode="auto">
              <a:xfrm>
                <a:off x="5090" y="7151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49" name="Line 13"/>
              <p:cNvSpPr>
                <a:spLocks noChangeShapeType="1"/>
              </p:cNvSpPr>
              <p:nvPr/>
            </p:nvSpPr>
            <p:spPr bwMode="auto">
              <a:xfrm>
                <a:off x="5330" y="7151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50" name="Line 14"/>
              <p:cNvSpPr>
                <a:spLocks noChangeShapeType="1"/>
              </p:cNvSpPr>
              <p:nvPr/>
            </p:nvSpPr>
            <p:spPr bwMode="auto">
              <a:xfrm>
                <a:off x="5570" y="7151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51" name="Line 15"/>
              <p:cNvSpPr>
                <a:spLocks noChangeShapeType="1"/>
              </p:cNvSpPr>
              <p:nvPr/>
            </p:nvSpPr>
            <p:spPr bwMode="auto">
              <a:xfrm>
                <a:off x="5810" y="7151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52" name="Line 16"/>
              <p:cNvSpPr>
                <a:spLocks noChangeShapeType="1"/>
              </p:cNvSpPr>
              <p:nvPr/>
            </p:nvSpPr>
            <p:spPr bwMode="auto">
              <a:xfrm>
                <a:off x="5930" y="7151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53" name="Line 17"/>
              <p:cNvSpPr>
                <a:spLocks noChangeShapeType="1"/>
              </p:cNvSpPr>
              <p:nvPr/>
            </p:nvSpPr>
            <p:spPr bwMode="auto">
              <a:xfrm>
                <a:off x="6170" y="7151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54" name="Line 18"/>
              <p:cNvSpPr>
                <a:spLocks noChangeShapeType="1"/>
              </p:cNvSpPr>
              <p:nvPr/>
            </p:nvSpPr>
            <p:spPr bwMode="auto">
              <a:xfrm>
                <a:off x="6410" y="7151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55" name="Line 19"/>
              <p:cNvSpPr>
                <a:spLocks noChangeShapeType="1"/>
              </p:cNvSpPr>
              <p:nvPr/>
            </p:nvSpPr>
            <p:spPr bwMode="auto">
              <a:xfrm>
                <a:off x="6650" y="7151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56" name="Line 20"/>
              <p:cNvSpPr>
                <a:spLocks noChangeShapeType="1"/>
              </p:cNvSpPr>
              <p:nvPr/>
            </p:nvSpPr>
            <p:spPr bwMode="auto">
              <a:xfrm>
                <a:off x="6890" y="7151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57" name="Line 21"/>
              <p:cNvSpPr>
                <a:spLocks noChangeShapeType="1"/>
              </p:cNvSpPr>
              <p:nvPr/>
            </p:nvSpPr>
            <p:spPr bwMode="auto">
              <a:xfrm>
                <a:off x="7101" y="7151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58" name="Line 22"/>
              <p:cNvSpPr>
                <a:spLocks noChangeShapeType="1"/>
              </p:cNvSpPr>
              <p:nvPr/>
            </p:nvSpPr>
            <p:spPr bwMode="auto">
              <a:xfrm>
                <a:off x="7341" y="7151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59" name="Line 23"/>
              <p:cNvSpPr>
                <a:spLocks noChangeShapeType="1"/>
              </p:cNvSpPr>
              <p:nvPr/>
            </p:nvSpPr>
            <p:spPr bwMode="auto">
              <a:xfrm>
                <a:off x="3319" y="7151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60" name="Line 24"/>
              <p:cNvSpPr>
                <a:spLocks noChangeShapeType="1"/>
              </p:cNvSpPr>
              <p:nvPr/>
            </p:nvSpPr>
            <p:spPr bwMode="auto">
              <a:xfrm>
                <a:off x="2959" y="7151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</p:grpSp>
        <p:grpSp>
          <p:nvGrpSpPr>
            <p:cNvPr id="39961" name="Group 25"/>
            <p:cNvGrpSpPr>
              <a:grpSpLocks/>
            </p:cNvGrpSpPr>
            <p:nvPr/>
          </p:nvGrpSpPr>
          <p:grpSpPr bwMode="auto">
            <a:xfrm>
              <a:off x="2421" y="1571"/>
              <a:ext cx="3120" cy="2340"/>
              <a:chOff x="3021" y="6611"/>
              <a:chExt cx="3120" cy="2340"/>
            </a:xfrm>
          </p:grpSpPr>
          <p:sp>
            <p:nvSpPr>
              <p:cNvPr id="39962" name="Rectangle 26"/>
              <p:cNvSpPr>
                <a:spLocks noChangeArrowheads="1"/>
              </p:cNvSpPr>
              <p:nvPr/>
            </p:nvSpPr>
            <p:spPr bwMode="auto">
              <a:xfrm>
                <a:off x="3021" y="7511"/>
                <a:ext cx="3120" cy="1440"/>
              </a:xfrm>
              <a:prstGeom prst="rect">
                <a:avLst/>
              </a:prstGeom>
              <a:solidFill>
                <a:srgbClr val="33996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63" name="AutoShape 27"/>
              <p:cNvSpPr>
                <a:spLocks noChangeArrowheads="1"/>
              </p:cNvSpPr>
              <p:nvPr/>
            </p:nvSpPr>
            <p:spPr bwMode="auto">
              <a:xfrm flipV="1">
                <a:off x="3741" y="6611"/>
                <a:ext cx="1680" cy="900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</p:grpSp>
        <p:sp>
          <p:nvSpPr>
            <p:cNvPr id="39964" name="Line 28"/>
            <p:cNvSpPr>
              <a:spLocks noChangeShapeType="1"/>
            </p:cNvSpPr>
            <p:nvPr/>
          </p:nvSpPr>
          <p:spPr bwMode="auto">
            <a:xfrm flipH="1">
              <a:off x="3741" y="3911"/>
              <a:ext cx="720" cy="126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grpSp>
          <p:nvGrpSpPr>
            <p:cNvPr id="39965" name="Group 29"/>
            <p:cNvGrpSpPr>
              <a:grpSpLocks/>
            </p:cNvGrpSpPr>
            <p:nvPr/>
          </p:nvGrpSpPr>
          <p:grpSpPr bwMode="auto">
            <a:xfrm>
              <a:off x="2301" y="1031"/>
              <a:ext cx="2160" cy="360"/>
              <a:chOff x="3021" y="7871"/>
              <a:chExt cx="2160" cy="360"/>
            </a:xfrm>
          </p:grpSpPr>
          <p:sp>
            <p:nvSpPr>
              <p:cNvPr id="39966" name="Line 30"/>
              <p:cNvSpPr>
                <a:spLocks noChangeShapeType="1"/>
              </p:cNvSpPr>
              <p:nvPr/>
            </p:nvSpPr>
            <p:spPr bwMode="auto">
              <a:xfrm>
                <a:off x="3141" y="8051"/>
                <a:ext cx="2040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67" name="Line 31"/>
              <p:cNvSpPr>
                <a:spLocks noChangeShapeType="1"/>
              </p:cNvSpPr>
              <p:nvPr/>
            </p:nvSpPr>
            <p:spPr bwMode="auto">
              <a:xfrm flipH="1">
                <a:off x="3021" y="8051"/>
                <a:ext cx="360" cy="18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68" name="Line 32"/>
              <p:cNvSpPr>
                <a:spLocks noChangeShapeType="1"/>
              </p:cNvSpPr>
              <p:nvPr/>
            </p:nvSpPr>
            <p:spPr bwMode="auto">
              <a:xfrm flipH="1">
                <a:off x="3261" y="8051"/>
                <a:ext cx="360" cy="18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69" name="Line 33"/>
              <p:cNvSpPr>
                <a:spLocks noChangeShapeType="1"/>
              </p:cNvSpPr>
              <p:nvPr/>
            </p:nvSpPr>
            <p:spPr bwMode="auto">
              <a:xfrm flipH="1">
                <a:off x="3501" y="8051"/>
                <a:ext cx="360" cy="18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70" name="Line 34"/>
              <p:cNvSpPr>
                <a:spLocks noChangeShapeType="1"/>
              </p:cNvSpPr>
              <p:nvPr/>
            </p:nvSpPr>
            <p:spPr bwMode="auto">
              <a:xfrm flipH="1" flipV="1">
                <a:off x="3021" y="7871"/>
                <a:ext cx="360" cy="18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71" name="Line 35"/>
              <p:cNvSpPr>
                <a:spLocks noChangeShapeType="1"/>
              </p:cNvSpPr>
              <p:nvPr/>
            </p:nvSpPr>
            <p:spPr bwMode="auto">
              <a:xfrm flipH="1" flipV="1">
                <a:off x="3261" y="7871"/>
                <a:ext cx="360" cy="18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72" name="Line 36"/>
              <p:cNvSpPr>
                <a:spLocks noChangeShapeType="1"/>
              </p:cNvSpPr>
              <p:nvPr/>
            </p:nvSpPr>
            <p:spPr bwMode="auto">
              <a:xfrm flipH="1" flipV="1">
                <a:off x="3501" y="7871"/>
                <a:ext cx="360" cy="18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</p:grpSp>
      </p:grpSp>
      <p:grpSp>
        <p:nvGrpSpPr>
          <p:cNvPr id="39973" name="Group 37"/>
          <p:cNvGrpSpPr>
            <a:grpSpLocks/>
          </p:cNvGrpSpPr>
          <p:nvPr/>
        </p:nvGrpSpPr>
        <p:grpSpPr bwMode="auto">
          <a:xfrm>
            <a:off x="6072198" y="4714884"/>
            <a:ext cx="2190750" cy="1236663"/>
            <a:chOff x="1286" y="5531"/>
            <a:chExt cx="3720" cy="2700"/>
          </a:xfrm>
        </p:grpSpPr>
        <p:grpSp>
          <p:nvGrpSpPr>
            <p:cNvPr id="39974" name="Group 38"/>
            <p:cNvGrpSpPr>
              <a:grpSpLocks/>
            </p:cNvGrpSpPr>
            <p:nvPr/>
          </p:nvGrpSpPr>
          <p:grpSpPr bwMode="auto">
            <a:xfrm rot="-19238058">
              <a:off x="1286" y="7302"/>
              <a:ext cx="3720" cy="177"/>
              <a:chOff x="2781" y="7151"/>
              <a:chExt cx="4800" cy="540"/>
            </a:xfrm>
          </p:grpSpPr>
          <p:sp>
            <p:nvSpPr>
              <p:cNvPr id="39975" name="Rectangle 39"/>
              <p:cNvSpPr>
                <a:spLocks noChangeArrowheads="1"/>
              </p:cNvSpPr>
              <p:nvPr/>
            </p:nvSpPr>
            <p:spPr bwMode="auto">
              <a:xfrm>
                <a:off x="2781" y="7151"/>
                <a:ext cx="4800" cy="540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76" name="Line 40"/>
              <p:cNvSpPr>
                <a:spLocks noChangeShapeType="1"/>
              </p:cNvSpPr>
              <p:nvPr/>
            </p:nvSpPr>
            <p:spPr bwMode="auto">
              <a:xfrm>
                <a:off x="3199" y="7151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77" name="Line 41"/>
              <p:cNvSpPr>
                <a:spLocks noChangeShapeType="1"/>
              </p:cNvSpPr>
              <p:nvPr/>
            </p:nvSpPr>
            <p:spPr bwMode="auto">
              <a:xfrm>
                <a:off x="3559" y="7151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78" name="Line 42"/>
              <p:cNvSpPr>
                <a:spLocks noChangeShapeType="1"/>
              </p:cNvSpPr>
              <p:nvPr/>
            </p:nvSpPr>
            <p:spPr bwMode="auto">
              <a:xfrm>
                <a:off x="3799" y="7151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79" name="Line 43"/>
              <p:cNvSpPr>
                <a:spLocks noChangeShapeType="1"/>
              </p:cNvSpPr>
              <p:nvPr/>
            </p:nvSpPr>
            <p:spPr bwMode="auto">
              <a:xfrm>
                <a:off x="4039" y="7151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80" name="Line 44"/>
              <p:cNvSpPr>
                <a:spLocks noChangeShapeType="1"/>
              </p:cNvSpPr>
              <p:nvPr/>
            </p:nvSpPr>
            <p:spPr bwMode="auto">
              <a:xfrm>
                <a:off x="4279" y="7151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81" name="Line 45"/>
              <p:cNvSpPr>
                <a:spLocks noChangeShapeType="1"/>
              </p:cNvSpPr>
              <p:nvPr/>
            </p:nvSpPr>
            <p:spPr bwMode="auto">
              <a:xfrm>
                <a:off x="4490" y="7151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82" name="Line 46"/>
              <p:cNvSpPr>
                <a:spLocks noChangeShapeType="1"/>
              </p:cNvSpPr>
              <p:nvPr/>
            </p:nvSpPr>
            <p:spPr bwMode="auto">
              <a:xfrm>
                <a:off x="4610" y="7151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83" name="Line 47"/>
              <p:cNvSpPr>
                <a:spLocks noChangeShapeType="1"/>
              </p:cNvSpPr>
              <p:nvPr/>
            </p:nvSpPr>
            <p:spPr bwMode="auto">
              <a:xfrm>
                <a:off x="4850" y="7151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84" name="Line 48"/>
              <p:cNvSpPr>
                <a:spLocks noChangeShapeType="1"/>
              </p:cNvSpPr>
              <p:nvPr/>
            </p:nvSpPr>
            <p:spPr bwMode="auto">
              <a:xfrm>
                <a:off x="5090" y="7151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85" name="Line 49"/>
              <p:cNvSpPr>
                <a:spLocks noChangeShapeType="1"/>
              </p:cNvSpPr>
              <p:nvPr/>
            </p:nvSpPr>
            <p:spPr bwMode="auto">
              <a:xfrm>
                <a:off x="5330" y="7151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86" name="Line 50"/>
              <p:cNvSpPr>
                <a:spLocks noChangeShapeType="1"/>
              </p:cNvSpPr>
              <p:nvPr/>
            </p:nvSpPr>
            <p:spPr bwMode="auto">
              <a:xfrm>
                <a:off x="5570" y="7151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87" name="Line 51"/>
              <p:cNvSpPr>
                <a:spLocks noChangeShapeType="1"/>
              </p:cNvSpPr>
              <p:nvPr/>
            </p:nvSpPr>
            <p:spPr bwMode="auto">
              <a:xfrm>
                <a:off x="5810" y="7151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88" name="Line 52"/>
              <p:cNvSpPr>
                <a:spLocks noChangeShapeType="1"/>
              </p:cNvSpPr>
              <p:nvPr/>
            </p:nvSpPr>
            <p:spPr bwMode="auto">
              <a:xfrm>
                <a:off x="5930" y="7151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89" name="Line 53"/>
              <p:cNvSpPr>
                <a:spLocks noChangeShapeType="1"/>
              </p:cNvSpPr>
              <p:nvPr/>
            </p:nvSpPr>
            <p:spPr bwMode="auto">
              <a:xfrm>
                <a:off x="6170" y="7151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90" name="Line 54"/>
              <p:cNvSpPr>
                <a:spLocks noChangeShapeType="1"/>
              </p:cNvSpPr>
              <p:nvPr/>
            </p:nvSpPr>
            <p:spPr bwMode="auto">
              <a:xfrm>
                <a:off x="6410" y="7151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91" name="Line 55"/>
              <p:cNvSpPr>
                <a:spLocks noChangeShapeType="1"/>
              </p:cNvSpPr>
              <p:nvPr/>
            </p:nvSpPr>
            <p:spPr bwMode="auto">
              <a:xfrm>
                <a:off x="6650" y="7151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92" name="Line 56"/>
              <p:cNvSpPr>
                <a:spLocks noChangeShapeType="1"/>
              </p:cNvSpPr>
              <p:nvPr/>
            </p:nvSpPr>
            <p:spPr bwMode="auto">
              <a:xfrm>
                <a:off x="6890" y="7151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93" name="Line 57"/>
              <p:cNvSpPr>
                <a:spLocks noChangeShapeType="1"/>
              </p:cNvSpPr>
              <p:nvPr/>
            </p:nvSpPr>
            <p:spPr bwMode="auto">
              <a:xfrm>
                <a:off x="7101" y="7151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94" name="Line 58"/>
              <p:cNvSpPr>
                <a:spLocks noChangeShapeType="1"/>
              </p:cNvSpPr>
              <p:nvPr/>
            </p:nvSpPr>
            <p:spPr bwMode="auto">
              <a:xfrm>
                <a:off x="7341" y="7151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95" name="Line 59"/>
              <p:cNvSpPr>
                <a:spLocks noChangeShapeType="1"/>
              </p:cNvSpPr>
              <p:nvPr/>
            </p:nvSpPr>
            <p:spPr bwMode="auto">
              <a:xfrm>
                <a:off x="3319" y="7151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96" name="Line 60"/>
              <p:cNvSpPr>
                <a:spLocks noChangeShapeType="1"/>
              </p:cNvSpPr>
              <p:nvPr/>
            </p:nvSpPr>
            <p:spPr bwMode="auto">
              <a:xfrm>
                <a:off x="2959" y="7151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</p:grpSp>
        <p:grpSp>
          <p:nvGrpSpPr>
            <p:cNvPr id="39997" name="Group 61"/>
            <p:cNvGrpSpPr>
              <a:grpSpLocks/>
            </p:cNvGrpSpPr>
            <p:nvPr/>
          </p:nvGrpSpPr>
          <p:grpSpPr bwMode="auto">
            <a:xfrm>
              <a:off x="2132" y="6033"/>
              <a:ext cx="1849" cy="1630"/>
              <a:chOff x="3021" y="6611"/>
              <a:chExt cx="3120" cy="2340"/>
            </a:xfrm>
          </p:grpSpPr>
          <p:sp>
            <p:nvSpPr>
              <p:cNvPr id="39998" name="Rectangle 62"/>
              <p:cNvSpPr>
                <a:spLocks noChangeArrowheads="1"/>
              </p:cNvSpPr>
              <p:nvPr/>
            </p:nvSpPr>
            <p:spPr bwMode="auto">
              <a:xfrm>
                <a:off x="3021" y="7511"/>
                <a:ext cx="3120" cy="1440"/>
              </a:xfrm>
              <a:prstGeom prst="rect">
                <a:avLst/>
              </a:prstGeom>
              <a:solidFill>
                <a:srgbClr val="33996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999" name="AutoShape 63"/>
              <p:cNvSpPr>
                <a:spLocks noChangeArrowheads="1"/>
              </p:cNvSpPr>
              <p:nvPr/>
            </p:nvSpPr>
            <p:spPr bwMode="auto">
              <a:xfrm flipV="1">
                <a:off x="3741" y="6611"/>
                <a:ext cx="1680" cy="900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</p:grpSp>
        <p:sp>
          <p:nvSpPr>
            <p:cNvPr id="40000" name="Line 64"/>
            <p:cNvSpPr>
              <a:spLocks noChangeShapeType="1"/>
            </p:cNvSpPr>
            <p:nvPr/>
          </p:nvSpPr>
          <p:spPr bwMode="auto">
            <a:xfrm>
              <a:off x="2728" y="7511"/>
              <a:ext cx="893" cy="72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grpSp>
          <p:nvGrpSpPr>
            <p:cNvPr id="40001" name="Group 65"/>
            <p:cNvGrpSpPr>
              <a:grpSpLocks/>
            </p:cNvGrpSpPr>
            <p:nvPr/>
          </p:nvGrpSpPr>
          <p:grpSpPr bwMode="auto">
            <a:xfrm rot="13384165">
              <a:off x="2541" y="5531"/>
              <a:ext cx="1280" cy="251"/>
              <a:chOff x="3021" y="7871"/>
              <a:chExt cx="2160" cy="360"/>
            </a:xfrm>
          </p:grpSpPr>
          <p:sp>
            <p:nvSpPr>
              <p:cNvPr id="40002" name="Line 66"/>
              <p:cNvSpPr>
                <a:spLocks noChangeShapeType="1"/>
              </p:cNvSpPr>
              <p:nvPr/>
            </p:nvSpPr>
            <p:spPr bwMode="auto">
              <a:xfrm>
                <a:off x="3141" y="8051"/>
                <a:ext cx="2040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40003" name="Line 67"/>
              <p:cNvSpPr>
                <a:spLocks noChangeShapeType="1"/>
              </p:cNvSpPr>
              <p:nvPr/>
            </p:nvSpPr>
            <p:spPr bwMode="auto">
              <a:xfrm flipH="1">
                <a:off x="3021" y="8051"/>
                <a:ext cx="360" cy="18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40004" name="Line 68"/>
              <p:cNvSpPr>
                <a:spLocks noChangeShapeType="1"/>
              </p:cNvSpPr>
              <p:nvPr/>
            </p:nvSpPr>
            <p:spPr bwMode="auto">
              <a:xfrm flipH="1">
                <a:off x="3261" y="8051"/>
                <a:ext cx="360" cy="18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40005" name="Line 69"/>
              <p:cNvSpPr>
                <a:spLocks noChangeShapeType="1"/>
              </p:cNvSpPr>
              <p:nvPr/>
            </p:nvSpPr>
            <p:spPr bwMode="auto">
              <a:xfrm flipH="1">
                <a:off x="3501" y="8051"/>
                <a:ext cx="360" cy="18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40006" name="Line 70"/>
              <p:cNvSpPr>
                <a:spLocks noChangeShapeType="1"/>
              </p:cNvSpPr>
              <p:nvPr/>
            </p:nvSpPr>
            <p:spPr bwMode="auto">
              <a:xfrm flipH="1" flipV="1">
                <a:off x="3021" y="7871"/>
                <a:ext cx="360" cy="18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40007" name="Line 71"/>
              <p:cNvSpPr>
                <a:spLocks noChangeShapeType="1"/>
              </p:cNvSpPr>
              <p:nvPr/>
            </p:nvSpPr>
            <p:spPr bwMode="auto">
              <a:xfrm flipH="1" flipV="1">
                <a:off x="3261" y="7871"/>
                <a:ext cx="360" cy="18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40008" name="Line 72"/>
              <p:cNvSpPr>
                <a:spLocks noChangeShapeType="1"/>
              </p:cNvSpPr>
              <p:nvPr/>
            </p:nvSpPr>
            <p:spPr bwMode="auto">
              <a:xfrm flipH="1" flipV="1">
                <a:off x="3501" y="7871"/>
                <a:ext cx="360" cy="18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uk-UA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512" y="71414"/>
            <a:ext cx="8750206" cy="436694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СТРІЛЕЦЬКА ЗБРОЯ та ВОГНЕВА ПІДГОТОВКА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500042"/>
            <a:ext cx="8784976" cy="6072230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 algn="ctr">
              <a:defRPr/>
            </a:pP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6" name="Rectangle 1"/>
          <p:cNvSpPr>
            <a:spLocks noChangeArrowheads="1"/>
          </p:cNvSpPr>
          <p:nvPr/>
        </p:nvSpPr>
        <p:spPr bwMode="auto">
          <a:xfrm>
            <a:off x="285750" y="571480"/>
            <a:ext cx="85725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uk-UA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Під </a:t>
            </a: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 стрільби </a:t>
            </a:r>
            <a:r>
              <a:rPr lang="uk-UA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endParaRPr lang="uk-UA" sz="28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uk-UA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польових </a:t>
            </a:r>
            <a:r>
              <a:rPr lang="uk-UA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умовах </a:t>
            </a:r>
            <a:endParaRPr lang="uk-UA" sz="28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uk-UA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необхідно враховувати</a:t>
            </a:r>
          </a:p>
          <a:p>
            <a:pPr eaLnBrk="0" hangingPunct="0"/>
            <a:r>
              <a:rPr lang="uk-UA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напрямок </a:t>
            </a:r>
            <a:r>
              <a:rPr lang="uk-UA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та  </a:t>
            </a:r>
            <a:r>
              <a:rPr lang="uk-UA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силу </a:t>
            </a:r>
            <a:r>
              <a:rPr lang="uk-UA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вітру </a:t>
            </a:r>
            <a:endParaRPr lang="uk-UA" sz="280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uk-UA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800" b="1" noProof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ППв)</a:t>
            </a:r>
            <a:r>
              <a:rPr lang="uk-UA" sz="2800" b="1" noProof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напрямок  </a:t>
            </a:r>
            <a:r>
              <a:rPr lang="uk-UA" sz="28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endParaRPr lang="uk-UA" sz="280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uk-UA" sz="280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швидкість  цілі  </a:t>
            </a:r>
            <a:r>
              <a:rPr lang="uk-UA" sz="2800" b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УПР</a:t>
            </a:r>
            <a:r>
              <a:rPr lang="uk-UA" sz="28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uk-UA" sz="2800" b="1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uk-UA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визначення </a:t>
            </a:r>
            <a:r>
              <a:rPr lang="uk-UA" sz="2800" b="1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ВТП </a:t>
            </a:r>
            <a:endParaRPr lang="uk-UA" sz="2800" b="1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uk-UA" sz="28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8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виносу </a:t>
            </a:r>
            <a:r>
              <a:rPr lang="uk-UA" sz="280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точки </a:t>
            </a:r>
            <a:endParaRPr lang="uk-UA" sz="280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uk-UA" sz="28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прицілювання).</a:t>
            </a:r>
          </a:p>
          <a:p>
            <a:pPr eaLnBrk="0" hangingPunct="0"/>
            <a:r>
              <a:rPr lang="uk-UA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реальних умовах </a:t>
            </a:r>
            <a:r>
              <a:rPr lang="uk-UA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endParaRPr lang="uk-UA" sz="28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uk-UA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полі  бою  швидкість</a:t>
            </a:r>
          </a:p>
          <a:p>
            <a:pPr eaLnBrk="0" hangingPunct="0"/>
            <a:r>
              <a:rPr lang="uk-UA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вітру </a:t>
            </a: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його </a:t>
            </a:r>
            <a:r>
              <a:rPr lang="uk-UA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напрямок, </a:t>
            </a:r>
            <a:r>
              <a:rPr lang="uk-UA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uk-UA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</a:t>
            </a:r>
          </a:p>
          <a:p>
            <a:pPr eaLnBrk="0" hangingPunct="0"/>
            <a:r>
              <a:rPr lang="uk-UA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швидкість </a:t>
            </a: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руху </a:t>
            </a:r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цілі </a:t>
            </a:r>
            <a:r>
              <a:rPr lang="uk-UA" sz="2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визначаються </a:t>
            </a:r>
            <a:r>
              <a:rPr lang="uk-UA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приблизно</a:t>
            </a:r>
            <a:r>
              <a:rPr lang="uk-UA" sz="2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око</a:t>
            </a:r>
            <a:r>
              <a:rPr lang="uk-UA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/>
          <a:srcRect t="3457"/>
          <a:stretch>
            <a:fillRect/>
          </a:stretch>
        </p:blipFill>
        <p:spPr bwMode="auto">
          <a:xfrm>
            <a:off x="4429124" y="857232"/>
            <a:ext cx="4309101" cy="4461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388" y="642918"/>
            <a:ext cx="8785225" cy="647700"/>
          </a:xfrm>
        </p:spPr>
        <p:txBody>
          <a:bodyPr/>
          <a:lstStyle/>
          <a:p>
            <a:pPr algn="just"/>
            <a:r>
              <a:rPr lang="uk-UA" sz="24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Мнемонічні правила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визначення величини </a:t>
            </a:r>
            <a:r>
              <a:rPr lang="uk-UA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поправок на </a:t>
            </a:r>
            <a:r>
              <a:rPr lang="uk-UA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помірний</a:t>
            </a:r>
            <a:r>
              <a:rPr lang="uk-UA" sz="2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боковий вітер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4-6 м/с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який дує під кутом </a:t>
            </a:r>
            <a:r>
              <a:rPr lang="uk-UA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90º</a:t>
            </a:r>
            <a:r>
              <a:rPr lang="uk-UA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стрільбі  зі стрілецької зброї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512" y="188640"/>
            <a:ext cx="8750206" cy="436694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СТРІЛЕЦЬКА ЗБРОЯ та ВОГНЕВА ПІДГОТОВКА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9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 dirty="0"/>
          </a:p>
        </p:txBody>
      </p:sp>
      <p:sp>
        <p:nvSpPr>
          <p:cNvPr id="1025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57188" y="1928802"/>
          <a:ext cx="8709025" cy="4697730"/>
        </p:xfrm>
        <a:graphic>
          <a:graphicData uri="http://schemas.openxmlformats.org/drawingml/2006/table">
            <a:tbl>
              <a:tblPr/>
              <a:tblGrid>
                <a:gridCol w="2105025"/>
                <a:gridCol w="1681162"/>
                <a:gridCol w="1635125"/>
                <a:gridCol w="125413"/>
                <a:gridCol w="3035300"/>
                <a:gridCol w="127000"/>
              </a:tblGrid>
              <a:tr h="857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Дальність стрільби,  поправка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Словесний вислів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Формула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Приклад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9371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 зброї  під 7,62 мм патрон зразка 1943 р.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(АКМ, РККМ)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48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&lt; 600 м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 фігурах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Приціл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 двух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ППв = Пр - 2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Д= 500 м, 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вітер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(4-6 м/с) 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права на ліво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ППв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Пр-2 = 5-2 = 3 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фігури праворуч.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ППв=3 ф.п.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48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 &gt; 600 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 фігурах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Приціл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без одного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ППв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</a:t>
                      </a:r>
                      <a:r>
                        <a:rPr kumimoji="0" lang="ru-RU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-1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Д= 700 м, вітер (4-6 м/с) з ліва на право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ППв = </a:t>
                      </a:r>
                      <a:r>
                        <a:rPr kumimoji="0" lang="ru-RU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фігур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ліворуч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ППв=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 ф.л.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1928794" y="5786454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1785918" y="5500702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857224" y="5643578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388" y="357166"/>
          <a:ext cx="8842375" cy="6005199"/>
        </p:xfrm>
        <a:graphic>
          <a:graphicData uri="http://schemas.openxmlformats.org/drawingml/2006/table">
            <a:tbl>
              <a:tblPr/>
              <a:tblGrid>
                <a:gridCol w="1892300"/>
                <a:gridCol w="1857375"/>
                <a:gridCol w="1709737"/>
                <a:gridCol w="3236913"/>
                <a:gridCol w="146050"/>
              </a:tblGrid>
              <a:tr h="10922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зброї  під гвинтівочний патрон зразка 1908 г. (СГД, ККМ, ККТ) та  5,45 мм патрон зразка 1974 г. (АК-74, РКК-74)</a:t>
                      </a:r>
                    </a:p>
                  </a:txBody>
                  <a:tcPr marL="45462" marR="4546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 &lt; 600 м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фігурах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5462" marR="4546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Приціл без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двох поділений  на  два</a:t>
                      </a:r>
                    </a:p>
                  </a:txBody>
                  <a:tcPr marL="45462" marR="4546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ППв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</a:t>
                      </a: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Пр-2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2</a:t>
                      </a:r>
                    </a:p>
                  </a:txBody>
                  <a:tcPr marL="45462" marR="4546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Д= 400 м вітер з ліва (4-6 м/с) помірний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ППв =  </a:t>
                      </a: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4-2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1 ф. 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2</a:t>
                      </a:r>
                    </a:p>
                  </a:txBody>
                  <a:tcPr marL="45462" marR="4546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9239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 =600-800 м              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фігурах</a:t>
                      </a:r>
                    </a:p>
                  </a:txBody>
                  <a:tcPr marL="45462" marR="4546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Приціл без чотирьох</a:t>
                      </a:r>
                    </a:p>
                  </a:txBody>
                  <a:tcPr marL="45462" marR="4546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ППв = Пр -4  </a:t>
                      </a:r>
                    </a:p>
                  </a:txBody>
                  <a:tcPr marL="45462" marR="4546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700 м вітер з ліва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(4-6 м/с) помірний.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ППв =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ф. л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45462" marR="4546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 &gt; 800 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фігурах</a:t>
                      </a:r>
                    </a:p>
                  </a:txBody>
                  <a:tcPr marL="45462" marR="4546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Приціл без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трьох</a:t>
                      </a:r>
                    </a:p>
                  </a:txBody>
                  <a:tcPr marL="45462" marR="4546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ППв = Пр -3</a:t>
                      </a:r>
                    </a:p>
                  </a:txBody>
                  <a:tcPr marL="45462" marR="4546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Д= 900 м вітер з права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(4-6 м/с) помірний.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kumimoji="0" lang="ru-RU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ППв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9-3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ф. п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45462" marR="4546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2067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462" marR="4546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285875">
                <a:tc grid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ППв  </a:t>
                      </a:r>
                      <a:r>
                        <a:rPr kumimoji="0" lang="uk-UA" sz="24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треба</a:t>
                      </a:r>
                      <a:r>
                        <a:rPr kumimoji="0" lang="uk-UA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множити на  2</a:t>
                      </a:r>
                      <a:r>
                        <a:rPr kumimoji="0" lang="uk-UA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uk-UA" sz="24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якщо вітер </a:t>
                      </a:r>
                      <a:r>
                        <a:rPr kumimoji="0" lang="uk-UA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сильний (8-12 м/с);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ППв  </a:t>
                      </a:r>
                      <a:r>
                        <a:rPr kumimoji="0" lang="uk-UA" sz="24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треба</a:t>
                      </a:r>
                      <a:r>
                        <a:rPr kumimoji="0" lang="uk-UA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ділити  на 2</a:t>
                      </a:r>
                      <a:r>
                        <a:rPr kumimoji="0" lang="uk-UA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uk-UA" sz="24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якщо вітер </a:t>
                      </a:r>
                      <a:r>
                        <a:rPr kumimoji="0" lang="uk-UA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слабкий (2-3 м/с);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ППв  </a:t>
                      </a:r>
                      <a:r>
                        <a:rPr kumimoji="0" lang="uk-UA" sz="24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треба</a:t>
                      </a:r>
                      <a:r>
                        <a:rPr kumimoji="0" lang="uk-UA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ділити на 2</a:t>
                      </a:r>
                      <a:r>
                        <a:rPr kumimoji="0" lang="uk-UA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uk-UA" sz="24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якщо вітер </a:t>
                      </a:r>
                      <a:r>
                        <a:rPr kumimoji="0" lang="uk-UA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косий</a:t>
                      </a:r>
                      <a:r>
                        <a:rPr kumimoji="0" lang="uk-UA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45462" marR="4546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500063" y="71414"/>
            <a:ext cx="8229600" cy="5715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Приклад :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Стрільба ведеться з кулемета</a:t>
            </a:r>
            <a:r>
              <a:rPr lang="uk-UA" sz="2400" noProof="1" smtClean="0">
                <a:latin typeface="Times New Roman" pitchFamily="18" charset="0"/>
                <a:cs typeface="Times New Roman" pitchFamily="18" charset="0"/>
              </a:rPr>
              <a:t> ККМ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 розрахунку ПТКР в окопі на дальності 600 м. Вітер боковий, сильний (10 м/с), косий (під кутом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30º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до площини стрільби) з права. Визначити поправку.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uk-UA" sz="2800" i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Рішення:</a:t>
            </a:r>
          </a:p>
          <a:p>
            <a:pPr>
              <a:buFont typeface="Arial" charset="0"/>
              <a:buNone/>
            </a:pPr>
            <a:r>
              <a:rPr lang="uk-UA" sz="2400" b="1" noProof="1" smtClean="0">
                <a:latin typeface="Times New Roman" pitchFamily="18" charset="0"/>
                <a:cs typeface="Times New Roman" pitchFamily="18" charset="0"/>
              </a:rPr>
              <a:t>1) ППв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2400" b="1" noProof="1" smtClean="0">
                <a:latin typeface="Times New Roman" pitchFamily="18" charset="0"/>
                <a:cs typeface="Times New Roman" pitchFamily="18" charset="0"/>
              </a:rPr>
              <a:t>Пр - 4  = 6 - 4  =  2 ф.п.       </a:t>
            </a:r>
          </a:p>
          <a:p>
            <a:pPr>
              <a:buFont typeface="Arial" charset="0"/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Ширина розрахунку ПТКР дорівнює 1 м, а правило призначено для цілі </a:t>
            </a:r>
          </a:p>
          <a:p>
            <a:pPr>
              <a:buFont typeface="Arial" charset="0"/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шириною  0,5 м, тому визначену поправку потрібно вдвічі зменшити:</a:t>
            </a:r>
          </a:p>
          <a:p>
            <a:pPr>
              <a:buFont typeface="Arial" charset="0"/>
              <a:buNone/>
            </a:pPr>
            <a:r>
              <a:rPr lang="uk-UA" sz="2400" b="1" noProof="1" smtClean="0">
                <a:latin typeface="Times New Roman" pitchFamily="18" charset="0"/>
                <a:cs typeface="Times New Roman" pitchFamily="18" charset="0"/>
              </a:rPr>
              <a:t>2) ППв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2400" b="1" noProof="1" smtClean="0">
                <a:latin typeface="Times New Roman" pitchFamily="18" charset="0"/>
                <a:cs typeface="Times New Roman" pitchFamily="18" charset="0"/>
              </a:rPr>
              <a:t>2 ф.п. : 2 = 1 ф.п.</a:t>
            </a:r>
          </a:p>
          <a:p>
            <a:pPr>
              <a:buFont typeface="Arial" charset="0"/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Але вітер сильний, тому визначену поправку треба збільшити у два рази:</a:t>
            </a:r>
          </a:p>
          <a:p>
            <a:pPr>
              <a:buFont typeface="Arial" charset="0"/>
              <a:buNone/>
            </a:pPr>
            <a:r>
              <a:rPr lang="uk-UA" sz="2400" b="1" noProof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3) ППв = 1 ф.п. * 2 = 2 ф.п.</a:t>
            </a:r>
          </a:p>
          <a:p>
            <a:pPr>
              <a:buFont typeface="Arial" charset="0"/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Крім того вітер косий, за рахунок чого поправка зменшується вдвічі:</a:t>
            </a:r>
          </a:p>
          <a:p>
            <a:pPr>
              <a:buFont typeface="Arial" charset="0"/>
              <a:buNone/>
            </a:pPr>
            <a:r>
              <a:rPr lang="uk-UA" sz="2400" b="1" noProof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4) ППв = 2 ф.п. : 2 = 1 ф.п.</a:t>
            </a:r>
            <a:endParaRPr lang="uk-UA" sz="2000" noProof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Отже, по розрахунку ПТКР  потрібно  вести  вогонь з поправкою : </a:t>
            </a:r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фігура цілі праворуч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79512" y="188640"/>
            <a:ext cx="8750206" cy="436694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СТРІЛЕЦЬКА ЗБРОЯ та ВОГНЕВА ПІДГОТОВКА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75" y="765175"/>
          <a:ext cx="8748713" cy="4377691"/>
        </p:xfrm>
        <a:graphic>
          <a:graphicData uri="http://schemas.openxmlformats.org/drawingml/2006/table">
            <a:tbl>
              <a:tblPr/>
              <a:tblGrid>
                <a:gridCol w="3000375"/>
                <a:gridCol w="3143250"/>
                <a:gridCol w="2605088"/>
              </a:tblGrid>
              <a:tr h="7350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Мнемонічні правила 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визначення  величини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упередження на рух цілі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при швидкості  3-5 м/с  та  вітрі під кутом 90º.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Дальність  стрільби,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поправка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Словесний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вислів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Формула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762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зброї під патрон зразка 1943 р. ( АКМ, РККМ)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 &lt; 400 м  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фігурах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Приціл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 = Пр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 =500- 600 м 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фігурах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Приціл плюс 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 = Пр+1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 &gt; 700 м 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фігурах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Приціл плюс 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 = Пр+3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143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зброї під патрон зразка 1908р.  та 1974 р.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(СГД, </a:t>
                      </a:r>
                      <a:r>
                        <a:rPr kumimoji="0" lang="uk-UA" sz="2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ККМ</a:t>
                      </a: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АК-74, РКК-74)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 &lt; 500 м  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фігурах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Приціл без 0,5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 = Пр – 0,5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 =600- 800 м 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фігурах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Приціл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7500" algn="l"/>
                          <a:tab pos="735013" algn="ctr"/>
                        </a:tabLst>
                      </a:pPr>
                      <a:r>
                        <a:rPr kumimoji="0" lang="ru-RU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 = Пр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3357" name="Прямоугольник 3"/>
          <p:cNvSpPr>
            <a:spLocks noChangeArrowheads="1"/>
          </p:cNvSpPr>
          <p:nvPr/>
        </p:nvSpPr>
        <p:spPr bwMode="auto">
          <a:xfrm>
            <a:off x="285750" y="5500688"/>
            <a:ext cx="86407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Упередження (Упр) на рух цілі 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треба  </a:t>
            </a:r>
            <a:r>
              <a:rPr lang="uk-UA" sz="24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ділити на 2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, якщо рух цілі здійснюється під </a:t>
            </a:r>
            <a:r>
              <a:rPr lang="uk-UA" sz="2400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косим кутом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до напрямку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стрільби.</a:t>
            </a: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43425"/>
          </a:xfrm>
        </p:spPr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Коли напрямки вітру і руху цілі </a:t>
            </a:r>
            <a:r>
              <a:rPr lang="uk-UA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протилежні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винос точки 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прицілювання  </a:t>
            </a:r>
            <a:r>
              <a:rPr lang="uk-UA" sz="20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(ВТП)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буде складати суму значення поправки на вітер 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uk-UA" sz="2000" b="1" noProof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(ППв)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та упередження </a:t>
            </a:r>
            <a:r>
              <a:rPr lang="uk-UA" sz="2000" b="1" noProof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(Упр)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на рух цілі. Тобто, </a:t>
            </a:r>
            <a:r>
              <a:rPr lang="uk-UA" sz="2000" b="1" noProof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ВТП=ППв+Упр</a:t>
            </a:r>
            <a:r>
              <a:rPr lang="uk-UA" sz="20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Приклад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Стрільба ведеться з АК-74 на дальності 400 м  по </a:t>
            </a:r>
          </a:p>
          <a:p>
            <a:pPr>
              <a:buFont typeface="Arial" charset="0"/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цілі, яка рухається з правого на лівий фланг траншеї,  при помірному </a:t>
            </a:r>
          </a:p>
          <a:p>
            <a:pPr>
              <a:buFont typeface="Arial" charset="0"/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боковому вітрі з ліва під кутом  90º до площини стрільби . Визначити </a:t>
            </a:r>
          </a:p>
          <a:p>
            <a:pPr>
              <a:buFont typeface="Arial" charset="0"/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винос точки прицілювання для стрільби з автомату.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Рішення: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noProof="1" smtClean="0">
                <a:latin typeface="Times New Roman" pitchFamily="18" charset="0"/>
                <a:cs typeface="Times New Roman" pitchFamily="18" charset="0"/>
              </a:rPr>
              <a:t>ППв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noProof="1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2400" u="sng" noProof="1" smtClean="0">
                <a:latin typeface="Times New Roman" pitchFamily="18" charset="0"/>
                <a:cs typeface="Times New Roman" pitchFamily="18" charset="0"/>
              </a:rPr>
              <a:t>Пр - 2</a:t>
            </a:r>
            <a:r>
              <a:rPr lang="uk-UA" sz="2400" noProof="1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2400" u="sng" dirty="0" smtClean="0">
                <a:latin typeface="Times New Roman" pitchFamily="18" charset="0"/>
                <a:cs typeface="Times New Roman" pitchFamily="18" charset="0"/>
              </a:rPr>
              <a:t>4-2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= </a:t>
            </a:r>
            <a:r>
              <a:rPr lang="uk-UA" sz="2400" b="1" noProof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1 ф.л. </a:t>
            </a:r>
          </a:p>
          <a:p>
            <a:pPr>
              <a:buFont typeface="Arial" charset="0"/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                             2            2    </a:t>
            </a:r>
          </a:p>
          <a:p>
            <a:pPr>
              <a:buFont typeface="Arial" charset="0"/>
              <a:buNone/>
            </a:pPr>
            <a:r>
              <a:rPr lang="uk-UA" sz="2400" b="1" noProof="1" smtClean="0">
                <a:latin typeface="Times New Roman" pitchFamily="18" charset="0"/>
                <a:cs typeface="Times New Roman" pitchFamily="18" charset="0"/>
              </a:rPr>
              <a:t>Упр</a:t>
            </a:r>
            <a:r>
              <a:rPr lang="uk-UA" sz="2400" noProof="1" smtClean="0">
                <a:latin typeface="Times New Roman" pitchFamily="18" charset="0"/>
                <a:cs typeface="Times New Roman" pitchFamily="18" charset="0"/>
              </a:rPr>
              <a:t> = Пр - 0,5= </a:t>
            </a:r>
            <a:r>
              <a:rPr lang="uk-UA" sz="2400" b="1" noProof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3,5 ф.л.</a:t>
            </a:r>
            <a:endParaRPr lang="uk-UA" sz="2400" b="1" dirty="0" smtClean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ВТП 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=3,5 + 1 = </a:t>
            </a: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4,5 фігури ліворуч.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Arial" charset="0"/>
              <a:buNone/>
            </a:pPr>
            <a:endParaRPr lang="uk-UA" sz="2000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339" name="Group 2"/>
          <p:cNvGrpSpPr>
            <a:grpSpLocks/>
          </p:cNvGrpSpPr>
          <p:nvPr/>
        </p:nvGrpSpPr>
        <p:grpSpPr bwMode="auto">
          <a:xfrm>
            <a:off x="3357563" y="642938"/>
            <a:ext cx="2339975" cy="984250"/>
            <a:chOff x="1854" y="6174"/>
            <a:chExt cx="3780" cy="1440"/>
          </a:xfrm>
        </p:grpSpPr>
        <p:grpSp>
          <p:nvGrpSpPr>
            <p:cNvPr id="14340" name="Group 3"/>
            <p:cNvGrpSpPr>
              <a:grpSpLocks/>
            </p:cNvGrpSpPr>
            <p:nvPr/>
          </p:nvGrpSpPr>
          <p:grpSpPr bwMode="auto">
            <a:xfrm>
              <a:off x="1854" y="6174"/>
              <a:ext cx="2160" cy="1080"/>
              <a:chOff x="2034" y="6354"/>
              <a:chExt cx="2160" cy="1080"/>
            </a:xfrm>
          </p:grpSpPr>
          <p:sp>
            <p:nvSpPr>
              <p:cNvPr id="14343" name="Line 4"/>
              <p:cNvSpPr>
                <a:spLocks noChangeShapeType="1"/>
              </p:cNvSpPr>
              <p:nvPr/>
            </p:nvSpPr>
            <p:spPr bwMode="auto">
              <a:xfrm>
                <a:off x="2034" y="6537"/>
                <a:ext cx="21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uk-UA" dirty="0"/>
              </a:p>
            </p:txBody>
          </p:sp>
          <p:sp>
            <p:nvSpPr>
              <p:cNvPr id="14344" name="Line 5"/>
              <p:cNvSpPr>
                <a:spLocks noChangeShapeType="1"/>
              </p:cNvSpPr>
              <p:nvPr/>
            </p:nvSpPr>
            <p:spPr bwMode="auto">
              <a:xfrm flipH="1">
                <a:off x="2034" y="7434"/>
                <a:ext cx="216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uk-UA" dirty="0"/>
              </a:p>
            </p:txBody>
          </p:sp>
          <p:sp>
            <p:nvSpPr>
              <p:cNvPr id="14345" name="Line 6"/>
              <p:cNvSpPr>
                <a:spLocks noChangeShapeType="1"/>
              </p:cNvSpPr>
              <p:nvPr/>
            </p:nvSpPr>
            <p:spPr bwMode="auto">
              <a:xfrm>
                <a:off x="2034" y="6354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 dirty="0"/>
              </a:p>
            </p:txBody>
          </p:sp>
          <p:sp>
            <p:nvSpPr>
              <p:cNvPr id="14346" name="Line 7"/>
              <p:cNvSpPr>
                <a:spLocks noChangeShapeType="1"/>
              </p:cNvSpPr>
              <p:nvPr/>
            </p:nvSpPr>
            <p:spPr bwMode="auto">
              <a:xfrm>
                <a:off x="2214" y="6354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 dirty="0"/>
              </a:p>
            </p:txBody>
          </p:sp>
          <p:sp>
            <p:nvSpPr>
              <p:cNvPr id="14347" name="Line 8"/>
              <p:cNvSpPr>
                <a:spLocks noChangeShapeType="1"/>
              </p:cNvSpPr>
              <p:nvPr/>
            </p:nvSpPr>
            <p:spPr bwMode="auto">
              <a:xfrm>
                <a:off x="2394" y="6354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 dirty="0"/>
              </a:p>
            </p:txBody>
          </p:sp>
          <p:sp>
            <p:nvSpPr>
              <p:cNvPr id="14348" name="Text Box 9"/>
              <p:cNvSpPr txBox="1">
                <a:spLocks noChangeArrowheads="1"/>
              </p:cNvSpPr>
              <p:nvPr/>
            </p:nvSpPr>
            <p:spPr bwMode="auto">
              <a:xfrm>
                <a:off x="2754" y="6714"/>
                <a:ext cx="540" cy="54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ru-RU" sz="2000" dirty="0">
                    <a:latin typeface="Calibri" pitchFamily="34" charset="0"/>
                  </a:rPr>
                  <a:t>+</a:t>
                </a:r>
                <a:endParaRPr lang="ru-RU" dirty="0"/>
              </a:p>
            </p:txBody>
          </p:sp>
        </p:grpSp>
        <p:sp>
          <p:nvSpPr>
            <p:cNvPr id="14341" name="Text Box 10"/>
            <p:cNvSpPr txBox="1">
              <a:spLocks noChangeArrowheads="1"/>
            </p:cNvSpPr>
            <p:nvPr/>
          </p:nvSpPr>
          <p:spPr bwMode="auto">
            <a:xfrm>
              <a:off x="4014" y="7074"/>
              <a:ext cx="162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uk-UA" sz="1300" dirty="0">
                  <a:latin typeface="Times New Roman" pitchFamily="18" charset="0"/>
                  <a:cs typeface="Times New Roman" pitchFamily="18" charset="0"/>
                </a:rPr>
                <a:t>Рух цілі</a:t>
              </a:r>
              <a:endParaRPr lang="uk-UA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342" name="Text Box 11"/>
            <p:cNvSpPr txBox="1">
              <a:spLocks noChangeArrowheads="1"/>
            </p:cNvSpPr>
            <p:nvPr/>
          </p:nvSpPr>
          <p:spPr bwMode="auto">
            <a:xfrm>
              <a:off x="4194" y="6174"/>
              <a:ext cx="144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uk-UA" sz="1300" dirty="0">
                  <a:latin typeface="Times New Roman" pitchFamily="18" charset="0"/>
                  <a:cs typeface="Times New Roman" pitchFamily="18" charset="0"/>
                </a:rPr>
                <a:t>Вітер</a:t>
              </a:r>
              <a:endParaRPr lang="uk-UA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3606</TotalTime>
  <Words>2573</Words>
  <Application>Microsoft Office PowerPoint</Application>
  <PresentationFormat>Экран (4:3)</PresentationFormat>
  <Paragraphs>451</Paragraphs>
  <Slides>30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3" baseType="lpstr">
      <vt:lpstr>Тема Office</vt:lpstr>
      <vt:lpstr>1_Оформление по умолчанию</vt:lpstr>
      <vt:lpstr>Точечный рисунок</vt:lpstr>
      <vt:lpstr> Тема10. Правила стрільби із стрілецької зброї,  ручних гранатометів  та  озброєння БТР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Шкала прицілу ПП-61АМ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Порядок визначення загальної поправки при стрільбі з гранатометів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Задачі для стрільби з ручних гранатометів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User</cp:lastModifiedBy>
  <cp:revision>175</cp:revision>
  <dcterms:created xsi:type="dcterms:W3CDTF">2012-01-12T17:39:36Z</dcterms:created>
  <dcterms:modified xsi:type="dcterms:W3CDTF">2020-11-03T08:54:40Z</dcterms:modified>
</cp:coreProperties>
</file>