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  <p:sldMasterId id="2147483687" r:id="rId3"/>
  </p:sldMasterIdLst>
  <p:notesMasterIdLst>
    <p:notesMasterId r:id="rId39"/>
  </p:notesMasterIdLst>
  <p:sldIdLst>
    <p:sldId id="279" r:id="rId4"/>
    <p:sldId id="302" r:id="rId5"/>
    <p:sldId id="297" r:id="rId6"/>
    <p:sldId id="298" r:id="rId7"/>
    <p:sldId id="299" r:id="rId8"/>
    <p:sldId id="303" r:id="rId9"/>
    <p:sldId id="304" r:id="rId10"/>
    <p:sldId id="309" r:id="rId11"/>
    <p:sldId id="308" r:id="rId12"/>
    <p:sldId id="305" r:id="rId13"/>
    <p:sldId id="310" r:id="rId14"/>
    <p:sldId id="311" r:id="rId15"/>
    <p:sldId id="312" r:id="rId16"/>
    <p:sldId id="313" r:id="rId17"/>
    <p:sldId id="306" r:id="rId18"/>
    <p:sldId id="307" r:id="rId19"/>
    <p:sldId id="318" r:id="rId20"/>
    <p:sldId id="321" r:id="rId21"/>
    <p:sldId id="322" r:id="rId22"/>
    <p:sldId id="320" r:id="rId23"/>
    <p:sldId id="300" r:id="rId24"/>
    <p:sldId id="324" r:id="rId25"/>
    <p:sldId id="314" r:id="rId26"/>
    <p:sldId id="315" r:id="rId27"/>
    <p:sldId id="316" r:id="rId28"/>
    <p:sldId id="317" r:id="rId29"/>
    <p:sldId id="323" r:id="rId30"/>
    <p:sldId id="301" r:id="rId31"/>
    <p:sldId id="280" r:id="rId32"/>
    <p:sldId id="291" r:id="rId33"/>
    <p:sldId id="325" r:id="rId34"/>
    <p:sldId id="326" r:id="rId35"/>
    <p:sldId id="327" r:id="rId36"/>
    <p:sldId id="328" r:id="rId37"/>
    <p:sldId id="330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3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BE6D0-7370-4CF5-B7A5-01F78E20E91B}" type="datetimeFigureOut">
              <a:rPr lang="uk-UA" smtClean="0"/>
              <a:pPr/>
              <a:t>17.03.2020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35771-0118-4EF7-9C22-CCF034EEF6FE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35771-0118-4EF7-9C22-CCF034EEF6FE}" type="slidenum">
              <a:rPr lang="uk-UA" smtClean="0"/>
              <a:pPr/>
              <a:t>29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35771-0118-4EF7-9C22-CCF034EEF6FE}" type="slidenum">
              <a:rPr lang="uk-UA" smtClean="0"/>
              <a:pPr/>
              <a:t>34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53214-351C-4C46-ABEA-6F677EEDB5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41031"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F2CB1-DC7E-4F4A-B8F9-9C4F70BF18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41031"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5B065-CBF6-4D44-9F24-493619DDA9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41031"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0F459-F627-4263-AEF8-C4DEF1C31A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41031"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6632A-978D-4019-A78B-C52F645E3B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41031"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ABA03-1B06-4CDE-A08C-49964B8485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41031"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EDBF2-73AA-4186-97A9-2D9184F50E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41031"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F8CB0-3E9C-4B2F-B483-AB58A6CE69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41031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99763-662C-4BC3-B004-5D97E36ECC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41031"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B3EF6-2772-4F18-AE16-3522870AED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41031">
    <p:wheel spokes="8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D134B-A627-4240-BB96-6E5E5EE50B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41031">
    <p:wheel spokes="8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E0C00-CED8-450B-A17E-E24464E79DE4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A0B5A-6EEB-4902-9E00-A967731D8280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8922D-141B-4E63-A534-A53B523AA48C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D9D63-E746-4CBA-BD25-66B04CB27951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A5DAF-9CC2-42DC-BD8B-5BFD34F53BC7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2DA91-2264-4466-A688-CC1079B80F3C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27A5E-E251-4873-82F2-608BFDB62D34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55C5B-EA56-4B9B-885F-45BB18B84F31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ACEFF-DB57-4546-8D3E-8A1E5C5A3415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83CAC-A750-4C03-817F-E6B6EAEBC8DE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2F345-F72A-4781-9BAD-E3A43C9F4DA7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3552A-D244-44E2-9004-BC716E230E87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F80D6-6079-48B1-B560-D6064EB2EA0A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629B2-846A-412D-A031-168B733994A1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B097AED-FEE9-4D09-B83C-88D2ACCCBF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4103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FF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873360D-7D4D-479C-9398-E639431B89B1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28596" y="928670"/>
            <a:ext cx="80645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endParaRPr lang="uk-UA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0" hangingPunct="0">
              <a:lnSpc>
                <a:spcPct val="80000"/>
              </a:lnSpc>
            </a:pPr>
            <a:r>
              <a:rPr lang="uk-UA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uk-UA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15: </a:t>
            </a:r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Методика проведення вогневих тренувань</a:t>
            </a:r>
            <a:endParaRPr lang="uk-UA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</a:pPr>
            <a:r>
              <a:rPr lang="uk-UA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Заняття </a:t>
            </a:r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:Підготовка керівника вогневого тренування (стрільби)</a:t>
            </a:r>
            <a:endParaRPr lang="uk-UA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2339975" y="857232"/>
            <a:ext cx="68040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4000" b="1" dirty="0"/>
          </a:p>
          <a:p>
            <a:pPr algn="ctr" eaLnBrk="0" hangingPunct="0"/>
            <a:endParaRPr lang="ru-RU" sz="4000" b="1" dirty="0">
              <a:solidFill>
                <a:srgbClr val="FF0000"/>
              </a:solidFill>
            </a:endParaRPr>
          </a:p>
          <a:p>
            <a:pPr algn="ctr" eaLnBrk="0" hangingPunct="0"/>
            <a:endParaRPr lang="uk-UA" sz="40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500042"/>
            <a:ext cx="6944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Стрілецька  зброя  та  вогнева підготовка</a:t>
            </a:r>
            <a:endParaRPr lang="uk-UA" sz="2800" dirty="0">
              <a:solidFill>
                <a:srgbClr val="002060"/>
              </a:solidFill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429000"/>
            <a:ext cx="4643470" cy="330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929687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визначення навчальних місць, порядку роботи на них, призначення керівників та розподіл часу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НМ № 1: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Виконання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вправи початкових  стрільб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КС 1.01(02-04).1.1  «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Стрільба з місця по нерухомим цілям» з автомату АК-74.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15 хвилин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 командир взводу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Порядок роботи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отримання боєприпасів за умовами вправи;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перевірка готовності зміни до стрільби(знання умов виконання вправи,заходів безпеки та порядку дій на вогневому рубежі);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доведення порядку виконання початкової вправи;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визначення кожному в/с вогневої позиції та напрямку стрільби; висування на вогневий рубіж та виконання початкової  вправи стрільби;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розряджання та огляд зброї;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огляд мішеней та визначення результатів стрільби.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929687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визначення навчальних місць, порядку роботи на них, призначення керівників та розподіл часу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НМ № 2: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Вивчення умов виконання вправи початкових  стрільб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КС 1.01(02- 04).1.1 «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Стрільба з місця по нерухомим цілям» з автомату АК-74, заходів безпеки при проведенні   практичних стрільб, порядок дій на вогневому рубежі.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15 хвилин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 заступник командира взводу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Порядок роботи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доведення порядку роботи на навчальному місці;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вивчення умов виконання вправи початкових  стрільб </a:t>
            </a:r>
            <a:r>
              <a:rPr lang="uk-UA" sz="2400" i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КС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1.01(02- 04).1.1 «Стрільба з місця по нерухомим цілям» з автомату АК-74;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перевірка знання заходів безпеки при проведенні   практичних стрільб  та виконання нормативів; складання заліку;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вивчення порядку  дій на вогневому рубежі (порядок дій при затримках зброї та за командами керівника стрільби);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перевірка готовності до виконання стрільб та виставлення оцінки за роботу на навчальному місці.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929687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визначення навчальних місць, порядку роботи на них, призначення керівників та розподіл часу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НМ № 3: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Виконання  нормативів вогневої підготовки: Н-ВП-13</a:t>
            </a: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Неповне розбирання зброї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 та Н-ВП-14</a:t>
            </a: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Збирання зброї після неповного розбирання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15 хвилин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командир 1 відділення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Порядок роботи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доведення порядку роботи  на навчальному місці та заходів безпеки ;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вивчення умов виконання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нормативів вогневої підготовки:</a:t>
            </a:r>
          </a:p>
          <a:p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Н-ВП-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uk-UA" sz="2400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Неповне розбирання зброї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та Н-ВП-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uk-UA" sz="2400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Збирання зброї після неповного розбирання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зразковий показ та пояснення дій при виконанні нормативів;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тренування у виконанні нормативів Н-ВП-13 та Н-ВП-14;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визначення помилок при виконанні нормативів;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виконання нормативів з виставленням оцінки;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оголошення оцінок та визначення кращих.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929687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визначення навчальних місць, порядку роботи на них, призначення керівників та розподіл часу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НМ № 4: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Навчання виконанню виготовлення до стрільби лежачи. Виконання нормативу вогневої підготовки: Н-ВП-1</a:t>
            </a: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Приготування до стрільби  лежачи під час дій у пішому порядку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.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15 хвилин</a:t>
            </a:r>
          </a:p>
          <a:p>
            <a:pPr lvl="0"/>
            <a:r>
              <a:rPr lang="uk-UA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командир 2 відділення</a:t>
            </a:r>
          </a:p>
          <a:p>
            <a:pPr lvl="0"/>
            <a:r>
              <a:rPr lang="uk-UA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Порядок роботи</a:t>
            </a:r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доведення порядку роботи  на навчальному місці та заходів безпеки при виконанні нормативу;</a:t>
            </a:r>
            <a:endParaRPr lang="uk-UA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uk-UA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вивчення умов виконання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нормативу вогневої підготовки  </a:t>
            </a: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Н-ВП-1 «</a:t>
            </a:r>
            <a:r>
              <a:rPr lang="uk-UA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Приготування до стрільби  лежачи під час дій у пішому </a:t>
            </a: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порядку»</a:t>
            </a:r>
            <a:r>
              <a:rPr lang="uk-UA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lvl="0">
              <a:buFont typeface="Arial" pitchFamily="34" charset="0"/>
              <a:buChar char="•"/>
            </a:pPr>
            <a:r>
              <a:rPr lang="uk-UA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зразковий показ дій та пояснення порядку  виконання виготовлення до стрільби лежачи;</a:t>
            </a:r>
          </a:p>
          <a:p>
            <a:pPr lvl="0">
              <a:buFont typeface="Arial" pitchFamily="34" charset="0"/>
              <a:buChar char="•"/>
            </a:pPr>
            <a:r>
              <a:rPr lang="uk-UA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вивчення порядку виконання виготовлення до стрільби лежачи за допомогою підготовчої вправи (виконання дій по елементам);</a:t>
            </a:r>
          </a:p>
          <a:p>
            <a:pPr lvl="0">
              <a:buFont typeface="Arial" pitchFamily="34" charset="0"/>
              <a:buChar char="•"/>
            </a:pPr>
            <a:r>
              <a:rPr lang="uk-UA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тренування у виконанні виготовлення до стрільби лежачи; визначення помилок при виконанні дій;</a:t>
            </a:r>
          </a:p>
          <a:p>
            <a:pPr lvl="0">
              <a:buFont typeface="Arial" pitchFamily="34" charset="0"/>
              <a:buChar char="•"/>
            </a:pPr>
            <a:r>
              <a:rPr lang="uk-UA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виконання нормативу Н-ВП-1 з виставленням оцінки;</a:t>
            </a:r>
          </a:p>
          <a:p>
            <a:pPr lvl="0">
              <a:buFont typeface="Arial" pitchFamily="34" charset="0"/>
              <a:buChar char="•"/>
            </a:pPr>
            <a:r>
              <a:rPr lang="uk-UA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оголошення оцінок та визначення кращих.</a:t>
            </a:r>
            <a:endParaRPr lang="uk-UA" sz="20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929687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визначення навчальних місць, порядку роботи на них, призначення керівників та розподіл часу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НМ № 5: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Визначення дальності до цілі різними способами. Тренування у рішенні вогневих задач.</a:t>
            </a:r>
          </a:p>
          <a:p>
            <a:pPr lvl="0"/>
            <a:r>
              <a:rPr lang="uk-UA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15 хвилин</a:t>
            </a:r>
          </a:p>
          <a:p>
            <a:pPr lvl="0"/>
            <a:r>
              <a:rPr lang="uk-UA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командир 3 відділення</a:t>
            </a:r>
          </a:p>
          <a:p>
            <a:pPr lvl="0"/>
            <a:r>
              <a:rPr lang="uk-UA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Порядок роботи</a:t>
            </a:r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доведення порядку роботи  на навчальному місці ;</a:t>
            </a:r>
            <a:endParaRPr lang="uk-UA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тренування у визначенні дальності до цілі різними способами ;</a:t>
            </a:r>
          </a:p>
          <a:p>
            <a:pPr lvl="0"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рішення вогневих задач ( з застосуванням навчальних карток);</a:t>
            </a:r>
          </a:p>
          <a:p>
            <a:pPr lvl="0"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тренування в подачі команд на відкриття вогню та </a:t>
            </a:r>
            <a:r>
              <a:rPr lang="uk-UA" sz="2400" i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цілевказання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визначення та виправлення  помилок при виконанні дій;</a:t>
            </a:r>
          </a:p>
          <a:p>
            <a:pPr lvl="0"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оголошення оцінок та визначення кращих.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929687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обрання ефективних методів навчання:</a:t>
            </a:r>
          </a:p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усні методи навчання:</a:t>
            </a:r>
          </a:p>
          <a:p>
            <a:pPr>
              <a:buFontTx/>
              <a:buChar char="-"/>
            </a:pPr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розповідь 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доведення умов виконання початкової вправи)</a:t>
            </a:r>
          </a:p>
          <a:p>
            <a:pPr>
              <a:buFontTx/>
              <a:buChar char="-"/>
            </a:pP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пояснення 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(порядку виготовлення до стрільби лежачи)</a:t>
            </a:r>
          </a:p>
          <a:p>
            <a:pPr>
              <a:buFontTx/>
              <a:buChar char="-"/>
            </a:pPr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бесіда 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(рішення вогневих задач, визначення дальності до цілі тим, чи іншим способом)</a:t>
            </a:r>
          </a:p>
          <a:p>
            <a:endParaRPr lang="uk-UA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наочні методи навчання:</a:t>
            </a:r>
          </a:p>
          <a:p>
            <a:pPr>
              <a:buFontTx/>
              <a:buChar char="-"/>
            </a:pPr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показ 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(керівник показує порядок виконання нормативів: розбирання та складання автомату, виготовлення до стрільби лежачи)</a:t>
            </a:r>
          </a:p>
          <a:p>
            <a:pPr>
              <a:buFontTx/>
              <a:buChar char="-"/>
            </a:pPr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демонстрація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(застосування 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карток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умов виконання нормативів, 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стендів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порідку дій на вогневому рубежі, 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класної дошки 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рішенні вогневих задач)</a:t>
            </a:r>
          </a:p>
          <a:p>
            <a:endParaRPr lang="uk-UA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практичні методи навчання:</a:t>
            </a:r>
          </a:p>
          <a:p>
            <a:pPr>
              <a:buFontTx/>
              <a:buChar char="-"/>
            </a:pPr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вправа 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(розучування виготовлення до стрільби лежачи по елементам підготовчої вправи)</a:t>
            </a:r>
            <a:endParaRPr lang="uk-UA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тренування 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(підготовка до виконання нормативів на час)</a:t>
            </a:r>
            <a:endParaRPr lang="uk-UA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самостійна робота 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(рішення вогневих задач, вивчення заходів безпеки при проведенні стрільби)</a:t>
            </a:r>
            <a:endParaRPr lang="uk-UA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929687" cy="815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 ) робота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 літературою</a:t>
            </a:r>
          </a:p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Керівна література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це першоджерела, які використовуються для підготовки до заняття та нормативні  документи (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програма бойової підготовки, збірник нормативів  бойової підготовки Сухопутних військ, Курс стрільб зі стрілецької зброї та бойових машин (КРП 03.032.056-2016(01)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Навчальна література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підручники, посібники та настанови, де розкривається навчальний матеріал, необхідний для підготовки до заняття (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підручник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Стрілецька зброя та  вогнева підготовка» </a:t>
            </a:r>
            <a:r>
              <a:rPr lang="uk-UA" sz="2400" i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ч.І,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Керівництво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5,45 мм АК-74 (РКК-74)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», посібник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Вогнева  підготовка механізованих підрозділів»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Методична література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це література, що безпосередньо допомагає керівнику стрільби методично правильно провести вогневе тренування ( 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Методика вогневої підготовки механізованих підрозділів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Додаткова література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це джерела інформації,  які застосовуються  для поглиблення та закріплення знань ( 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Журнал</a:t>
            </a:r>
          </a:p>
          <a:p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Військо України ” №7 від 2017 р.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ctr"/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92968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е)при  відвідуванні вогневого тренування іншого підрозділу</a:t>
            </a:r>
          </a:p>
          <a:p>
            <a:r>
              <a:rPr lang="uk-UA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необхідно звернути увагу на:</a:t>
            </a:r>
          </a:p>
          <a:p>
            <a:endParaRPr lang="uk-UA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порядок організації заняття(розподіл часу на навчальні місця та частини заняття);</a:t>
            </a:r>
          </a:p>
          <a:p>
            <a:pPr>
              <a:buFontTx/>
              <a:buChar char="-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обладнання навчальних місць та порядок використання матеріально-технічного забезпечення;</a:t>
            </a:r>
          </a:p>
          <a:p>
            <a:pPr>
              <a:buFontTx/>
              <a:buChar char="-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порядок роботи на навчальних місцях; методи навчання, які використовують керівники на навчальних місцях; підготовку особового складу тих, хто навчається;</a:t>
            </a:r>
          </a:p>
          <a:p>
            <a:pPr>
              <a:buFontTx/>
              <a:buChar char="-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методику навчання  та викладання навчального матеріалу;</a:t>
            </a:r>
          </a:p>
          <a:p>
            <a:pPr>
              <a:buFontTx/>
              <a:buChar char="-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визначити позитивні моменти навчання;</a:t>
            </a:r>
          </a:p>
          <a:p>
            <a:pPr>
              <a:buFontTx/>
              <a:buChar char="-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порядок написання інструктивних записок та планів-конспектів.</a:t>
            </a:r>
          </a:p>
          <a:p>
            <a:endParaRPr lang="uk-UA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929687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ж) визначення та підготовка  матеріально-технічного забезпечення,  зброї та необхідної екіпіровки:</a:t>
            </a:r>
            <a:endParaRPr lang="uk-UA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НМ №1: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Виконання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вправи початкових  стрільб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КС 1.01(02-04).1.1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Стрільба з 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місця по нерухомим цілям» з автомату АК-74.</a:t>
            </a:r>
          </a:p>
          <a:p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АК-74 – 9 од.,  спорядження та екіпіровка  стрільця – 9 комплектів,</a:t>
            </a:r>
          </a:p>
          <a:p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стіл – 2 од., плащ-палатка – 5 штук, секундомір – 1 од.,обладнання мішеного поля (мішені №8 та №4), витяг з курсу стрільб, відомість результатів стрільб, маркер.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НМ №2: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Вивчення умов виконання вправи початкових  стрільб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КС 1.01(02- 04).1.1 «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Стрільба з місця по нерухомим цілям» з автомату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АК-74,  заходів безпеки при проведенні   практичних стрільб,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порядок дій на вогневому рубежі.</a:t>
            </a:r>
          </a:p>
          <a:p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Стіл – 2 од.,  плащ-палатка – 2 шт., витяг з курсу стрільб, стенд  «Умови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виконання вправи початкових  стрільб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КС 1.01(02- 04).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1.1 «Стрільба з місця по нерухомим цілям» з автомату  АК-74 »,  плакат  « Заходи  безпеки при проведенні   практичних стрільб », навчально-тренувальна картка «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дій на вогневому рубежі », оціночна відомість.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929687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НМ №3: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Виконання  нормативів вогневої підготовки: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Н-ВП-13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Неповне </a:t>
            </a:r>
          </a:p>
          <a:p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                розбирання зброї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 та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Н-ВП-14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Збирання зброї після неповного </a:t>
            </a:r>
          </a:p>
          <a:p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                розбирання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АК-74 – 4 од., 5,45 мм патрони-120 шт., магазин до автомату - 4 од., </a:t>
            </a:r>
            <a:r>
              <a:rPr lang="uk-UA" sz="20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перехідник 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 плашки для споряджання магазину – 4 од., столи – 4 шт.,  плащ-палатка - 4 шт., секундомір – 2 од., витяг зі збірника нормативів, оціночна відомість.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НМ №4: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Навчання виконанню виготовлення до стрільби лежачи. Виконання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нормативу вогневої підготовки: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Н-ВП-1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Приготування до стрільби </a:t>
            </a:r>
          </a:p>
          <a:p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                лежачи під час дій у пішому порядку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.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АК-74- 4 од., навчальні патрони - 30 шт., спорядження та екіпіровка  стрільця – 4 комплекти, стіл - 1 шт.,  плащ-палатка – 4 шт., секундомір -1од., прапорці – 2 комплекти, витяг із збірника нормативів, оціночна відомість .</a:t>
            </a: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НМ №5: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Визначення дальності до цілі різними способами. Тренування у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рішенні вогневих задач.</a:t>
            </a:r>
          </a:p>
          <a:p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АК-74 – 2 од., лінійка офіцерська, олівці круглий та гранований, сірниковий коробок, навчальний патрон, приціл ПГО-7, бінокль, командирський ящик </a:t>
            </a:r>
          </a:p>
          <a:p>
            <a:r>
              <a:rPr lang="uk-UA" sz="20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КЯ-73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навчально-тренувальні картки з варіантами рішення вогневих задач, плащ-палатки – 2 шт.</a:t>
            </a:r>
          </a:p>
          <a:p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715375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uk-UA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Контрольне опитування:</a:t>
            </a:r>
            <a:r>
              <a:rPr lang="uk-UA" sz="3600" u="none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3600" u="none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3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600" u="none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 включає підготовка до проведення заняття?</a:t>
            </a:r>
            <a:endParaRPr lang="uk-UA" sz="3600" u="non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Документація, яка розробляється </a:t>
            </a:r>
            <a:r>
              <a:rPr lang="uk-UA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проведення  </a:t>
            </a: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вогневого тренування.</a:t>
            </a:r>
            <a:endParaRPr lang="ru-RU" sz="3600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3600" u="none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3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Навчальні місця, які організовуються </a:t>
            </a:r>
            <a:r>
              <a:rPr lang="uk-UA" sz="3600" u="none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проведення  </a:t>
            </a:r>
            <a:r>
              <a:rPr lang="uk-UA" sz="3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вогневих тренувань.</a:t>
            </a:r>
          </a:p>
          <a:p>
            <a:pPr algn="l"/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яких документах здійснюється облік та контроль  за навчанням?</a:t>
            </a:r>
            <a:endParaRPr lang="ru-RU" sz="3600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</p:cSld>
  <p:clrMapOvr>
    <a:masterClrMapping/>
  </p:clrMapOvr>
  <p:transition advClick="0" advTm="4103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92968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з) інструкторсько-методичне заняття з командирами  взводів (відділень), які будуть залучатися на заняття, як керівники на навчальних місцях:</a:t>
            </a:r>
          </a:p>
          <a:p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призначити командирів відділень на навчальні місця;</a:t>
            </a:r>
          </a:p>
          <a:p>
            <a:pPr>
              <a:buFontTx/>
              <a:buChar char="-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довести необхідне матеріально-технічне забезпечення навчального місця;</a:t>
            </a:r>
          </a:p>
          <a:p>
            <a:pPr>
              <a:buFontTx/>
              <a:buChar char="-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визначити порядок підготовки до заняття, порядок роботи на навчальному місці та порядок оцінювання навчальних досягнень;</a:t>
            </a:r>
          </a:p>
          <a:p>
            <a:pPr>
              <a:buFontTx/>
              <a:buChar char="-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визначити підготовчі вправи для кращого засвоєння практичної дії, надати допомогу керівнику у підготовці;</a:t>
            </a:r>
          </a:p>
          <a:p>
            <a:pPr>
              <a:buFontTx/>
              <a:buChar char="-"/>
            </a:pP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потренувати керівників у виконанні практичних дій та переконатися у спроможності  керівника діяти  на навчальному місці;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у встановлений час затвердити інструктивні записки.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і) складання план-конспекту вогневого тренування.</a:t>
            </a:r>
            <a:endParaRPr lang="uk-UA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uk-UA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85728"/>
            <a:ext cx="8208912" cy="4366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СТРІЛЕЦЬКА </a:t>
            </a: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ЗБРОЯ  та  ВОГНЕВА  ПІДГОТОВКА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237" y="785794"/>
            <a:ext cx="8784976" cy="5857916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defRPr/>
            </a:pPr>
            <a:endParaRPr lang="uk-UA" sz="2000" b="1" dirty="0">
              <a:solidFill>
                <a:srgbClr val="F79646"/>
              </a:solidFill>
            </a:endParaRPr>
          </a:p>
          <a:p>
            <a:pPr marL="342900" indent="-342900" algn="ctr">
              <a:defRPr/>
            </a:pPr>
            <a:endParaRPr lang="uk-UA" sz="2400" b="1" u="none" dirty="0" smtClean="0">
              <a:solidFill>
                <a:srgbClr val="F79646"/>
              </a:solidFill>
              <a:latin typeface="Times New Roman" pitchFamily="18" charset="0"/>
            </a:endParaRPr>
          </a:p>
          <a:p>
            <a:pPr marL="342900" indent="-342900" algn="ctr">
              <a:defRPr/>
            </a:pPr>
            <a:endParaRPr lang="uk-UA" sz="2400" b="1" dirty="0" smtClean="0">
              <a:solidFill>
                <a:srgbClr val="F79646"/>
              </a:solidFill>
              <a:latin typeface="Times New Roman" pitchFamily="18" charset="0"/>
            </a:endParaRPr>
          </a:p>
          <a:p>
            <a:pPr marL="342900" indent="-342900" algn="ctr">
              <a:defRPr/>
            </a:pPr>
            <a:endParaRPr lang="uk-UA" sz="2400" b="1" u="none" dirty="0" smtClean="0">
              <a:solidFill>
                <a:srgbClr val="F79646"/>
              </a:solidFill>
              <a:latin typeface="Times New Roman" pitchFamily="18" charset="0"/>
            </a:endParaRPr>
          </a:p>
          <a:p>
            <a:pPr marL="342900" indent="-342900" algn="ctr">
              <a:defRPr/>
            </a:pPr>
            <a:r>
              <a:rPr lang="uk-UA" sz="3600" b="1" u="none" dirty="0" smtClean="0">
                <a:solidFill>
                  <a:srgbClr val="F79646"/>
                </a:solidFill>
                <a:latin typeface="Times New Roman" pitchFamily="18" charset="0"/>
              </a:rPr>
              <a:t>2  НАВЧАЛЬНЕ  ПИТАННЯ</a:t>
            </a:r>
            <a:r>
              <a:rPr lang="uk-UA" sz="2400" b="1" dirty="0">
                <a:solidFill>
                  <a:srgbClr val="F79646"/>
                </a:solidFill>
                <a:latin typeface="Times New Roman" pitchFamily="18" charset="0"/>
              </a:rPr>
              <a:t>:</a:t>
            </a:r>
            <a:endParaRPr lang="uk-UA" sz="2400" b="1" u="none" dirty="0">
              <a:solidFill>
                <a:srgbClr val="F79646"/>
              </a:solidFill>
              <a:latin typeface="Times New Roman" pitchFamily="18" charset="0"/>
            </a:endParaRPr>
          </a:p>
          <a:p>
            <a:pPr marL="342900" indent="-342900">
              <a:defRPr/>
            </a:pPr>
            <a:endParaRPr lang="uk-UA" sz="2400" b="1" u="none" dirty="0">
              <a:solidFill>
                <a:srgbClr val="FFFF00"/>
              </a:solidFill>
              <a:latin typeface="Times New Roman" pitchFamily="18" charset="0"/>
            </a:endParaRPr>
          </a:p>
          <a:p>
            <a:pPr marL="342900" indent="-342900" algn="ctr">
              <a:defRPr/>
            </a:pPr>
            <a:r>
              <a:rPr lang="uk-UA" sz="3600" b="1" u="none" dirty="0" smtClean="0">
                <a:solidFill>
                  <a:schemeClr val="bg1"/>
                </a:solidFill>
                <a:latin typeface="Times New Roman" pitchFamily="18" charset="0"/>
              </a:rPr>
              <a:t>    </a:t>
            </a:r>
            <a:r>
              <a:rPr lang="uk-UA" sz="3600" b="1" dirty="0" smtClean="0">
                <a:solidFill>
                  <a:schemeClr val="bg1"/>
                </a:solidFill>
                <a:latin typeface="Times New Roman" pitchFamily="18" charset="0"/>
              </a:rPr>
              <a:t>Порядок складання план-конспекту проведення</a:t>
            </a:r>
            <a:r>
              <a:rPr lang="uk-UA" sz="3600" b="1" u="none" dirty="0" smtClean="0">
                <a:solidFill>
                  <a:schemeClr val="bg1"/>
                </a:solidFill>
                <a:latin typeface="Times New Roman" pitchFamily="18" charset="0"/>
              </a:rPr>
              <a:t>  вогневого тренування та інструктивної записки</a:t>
            </a:r>
            <a:endParaRPr lang="uk-UA" sz="3600" b="1" u="none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defRPr/>
            </a:pPr>
            <a:endParaRPr lang="uk-UA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23850" y="260350"/>
            <a:ext cx="8496300" cy="62642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66"/>
              </a:gs>
              <a:gs pos="100000">
                <a:srgbClr val="FF9900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190500" lvl="1" algn="l" eaLnBrk="0" hangingPunct="0">
              <a:tabLst>
                <a:tab pos="0" algn="l"/>
              </a:tabLst>
              <a:defRPr/>
            </a:pPr>
            <a:r>
              <a:rPr lang="uk-UA" sz="2400" b="1" u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400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План-конспект</a:t>
            </a:r>
            <a:r>
              <a:rPr lang="uk-UA" sz="2200" u="none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u="none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200" b="1" u="none" dirty="0" smtClean="0">
                <a:latin typeface="Times New Roman" pitchFamily="18" charset="0"/>
                <a:cs typeface="Times New Roman" pitchFamily="18" charset="0"/>
              </a:rPr>
              <a:t>робочий плануючий  </a:t>
            </a:r>
            <a:r>
              <a:rPr lang="uk-UA" sz="2200" b="1" u="none" dirty="0">
                <a:latin typeface="Times New Roman" pitchFamily="18" charset="0"/>
                <a:cs typeface="Times New Roman" pitchFamily="18" charset="0"/>
              </a:rPr>
              <a:t>документ командира взводу, </a:t>
            </a:r>
            <a:r>
              <a:rPr lang="uk-UA" sz="2200" b="1" u="none" dirty="0" smtClean="0">
                <a:latin typeface="Times New Roman" pitchFamily="18" charset="0"/>
                <a:cs typeface="Times New Roman" pitchFamily="18" charset="0"/>
              </a:rPr>
              <a:t>який пишеться </a:t>
            </a:r>
            <a:r>
              <a:rPr lang="uk-UA" sz="2200" b="1" u="none" dirty="0">
                <a:latin typeface="Times New Roman" pitchFamily="18" charset="0"/>
                <a:cs typeface="Times New Roman" pitchFamily="18" charset="0"/>
              </a:rPr>
              <a:t>на кожне </a:t>
            </a:r>
            <a:r>
              <a:rPr lang="uk-UA" sz="2200" b="1" u="none" dirty="0" smtClean="0">
                <a:latin typeface="Times New Roman" pitchFamily="18" charset="0"/>
                <a:cs typeface="Times New Roman" pitchFamily="18" charset="0"/>
              </a:rPr>
              <a:t>заняття. </a:t>
            </a:r>
            <a:endParaRPr lang="uk-UA" sz="2200" b="1" u="none" dirty="0">
              <a:latin typeface="Times New Roman" pitchFamily="18" charset="0"/>
              <a:cs typeface="Times New Roman" pitchFamily="18" charset="0"/>
            </a:endParaRPr>
          </a:p>
          <a:p>
            <a:pPr marL="190500" lvl="1" algn="l" eaLnBrk="0" hangingPunct="0">
              <a:tabLst>
                <a:tab pos="0" algn="l"/>
              </a:tabLst>
              <a:defRPr/>
            </a:pPr>
            <a:r>
              <a:rPr lang="uk-UA" sz="2400" b="1" u="none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u="none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Оформлення план-конспекту починається з складання його структури, яка включає</a:t>
            </a:r>
            <a:r>
              <a:rPr lang="uk-UA" sz="2400" u="none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sz="2400" u="none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0500" lvl="1" algn="l" eaLnBrk="0" hangingPunct="0">
              <a:buFontTx/>
              <a:buChar char="-"/>
              <a:tabLst>
                <a:tab pos="0" algn="l"/>
              </a:tabLst>
              <a:defRPr/>
            </a:pPr>
            <a:r>
              <a:rPr lang="uk-UA" sz="20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місце для затвердження конспекту командиром роти;</a:t>
            </a:r>
          </a:p>
          <a:p>
            <a:pPr marL="190500" lvl="1" algn="l" eaLnBrk="0" hangingPunct="0">
              <a:buFontTx/>
              <a:buChar char="-"/>
              <a:tabLst>
                <a:tab pos="0" algn="l"/>
              </a:tabLst>
              <a:defRPr/>
            </a:pPr>
            <a:r>
              <a:rPr lang="uk-UA" sz="2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назву військової дисципліни з якої буде проводитись   </a:t>
            </a:r>
          </a:p>
          <a:p>
            <a:pPr marL="190500" lvl="1" algn="l" eaLnBrk="0" hangingPunct="0">
              <a:tabLst>
                <a:tab pos="0" algn="l"/>
              </a:tabLst>
              <a:defRPr/>
            </a:pPr>
            <a:r>
              <a:rPr lang="uk-UA" sz="2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заняття </a:t>
            </a:r>
            <a:r>
              <a:rPr lang="uk-UA" sz="24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(вогневе тренування</a:t>
            </a:r>
            <a:r>
              <a:rPr lang="uk-UA" sz="2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90500" lvl="1" algn="l" eaLnBrk="0" hangingPunct="0">
              <a:buFontTx/>
              <a:buChar char="-"/>
              <a:tabLst>
                <a:tab pos="0" algn="l"/>
              </a:tabLst>
              <a:defRPr/>
            </a:pPr>
            <a:r>
              <a:rPr lang="uk-UA" sz="2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номер та назву теми заняття, що проводиться;</a:t>
            </a:r>
          </a:p>
          <a:p>
            <a:pPr marL="190500" lvl="1" algn="l" eaLnBrk="0" hangingPunct="0">
              <a:buFontTx/>
              <a:buChar char="-"/>
              <a:tabLst>
                <a:tab pos="0" algn="l"/>
              </a:tabLst>
              <a:defRPr/>
            </a:pPr>
            <a:r>
              <a:rPr lang="uk-UA" sz="2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навчально-виховну мету</a:t>
            </a:r>
            <a:r>
              <a:rPr lang="uk-UA" sz="24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90500" lvl="1">
              <a:tabLst>
                <a:tab pos="0" algn="l"/>
              </a:tabLst>
              <a:defRPr/>
            </a:pPr>
            <a:r>
              <a:rPr lang="uk-UA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час, який відводиться на проведення даного заняття  </a:t>
            </a:r>
          </a:p>
          <a:p>
            <a:pPr marL="190500" lvl="1">
              <a:tabLst>
                <a:tab pos="0" algn="l"/>
              </a:tabLst>
              <a:defRPr/>
            </a:pPr>
            <a:r>
              <a:rPr lang="uk-UA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(вогневого тренування);</a:t>
            </a:r>
            <a:endParaRPr lang="uk-UA" sz="2400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0500" lvl="1" algn="l" eaLnBrk="0" hangingPunct="0">
              <a:buFontTx/>
              <a:buChar char="-"/>
              <a:tabLst>
                <a:tab pos="0" algn="l"/>
              </a:tabLst>
              <a:defRPr/>
            </a:pPr>
            <a:r>
              <a:rPr lang="uk-UA" sz="24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місце проведення заняття </a:t>
            </a:r>
            <a:r>
              <a:rPr lang="uk-UA" sz="24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(вогневого тренування);</a:t>
            </a:r>
            <a:endParaRPr lang="uk-UA" sz="2400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0500" lvl="1" algn="l" eaLnBrk="0" hangingPunct="0">
              <a:buFontTx/>
              <a:buChar char="-"/>
              <a:tabLst>
                <a:tab pos="0" algn="l"/>
              </a:tabLst>
              <a:defRPr/>
            </a:pPr>
            <a:r>
              <a:rPr lang="uk-UA" sz="2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методи проведення даного заняття;</a:t>
            </a:r>
          </a:p>
          <a:p>
            <a:pPr marL="190500" lvl="1" algn="l" eaLnBrk="0" hangingPunct="0">
              <a:buFontTx/>
              <a:buChar char="-"/>
              <a:tabLst>
                <a:tab pos="0" algn="l"/>
              </a:tabLst>
              <a:defRPr/>
            </a:pPr>
            <a:r>
              <a:rPr lang="uk-UA" sz="24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керівну</a:t>
            </a:r>
            <a:r>
              <a:rPr lang="uk-UA" sz="2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методичну та навчальну літературу з вказівкою їх  </a:t>
            </a:r>
          </a:p>
          <a:p>
            <a:pPr marL="190500" lvl="1" algn="l" eaLnBrk="0" hangingPunct="0">
              <a:tabLst>
                <a:tab pos="0" algn="l"/>
              </a:tabLst>
              <a:defRPr/>
            </a:pPr>
            <a:r>
              <a:rPr lang="uk-UA" sz="2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назви, редакції та </a:t>
            </a:r>
            <a:r>
              <a:rPr lang="uk-UA" sz="24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сторінок;</a:t>
            </a:r>
          </a:p>
          <a:p>
            <a:pPr marL="190500" lvl="1" eaLnBrk="0" hangingPunct="0">
              <a:tabLst>
                <a:tab pos="0" algn="l"/>
              </a:tabLst>
              <a:defRPr/>
            </a:pPr>
            <a:r>
              <a:rPr lang="uk-UA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матеріально-технічне забезпечення;</a:t>
            </a:r>
          </a:p>
          <a:p>
            <a:pPr marL="190500" lvl="1" algn="l" eaLnBrk="0" hangingPunct="0">
              <a:tabLst>
                <a:tab pos="0" algn="l"/>
              </a:tabLst>
              <a:defRPr/>
            </a:pPr>
            <a:endParaRPr lang="uk-UA" sz="2400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Font typeface="Arial" charset="0"/>
              <a:buNone/>
              <a:defRPr/>
            </a:pPr>
            <a:r>
              <a:rPr lang="uk-UA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</a:t>
            </a:r>
            <a:r>
              <a:rPr lang="uk-UA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«Затверджую»</a:t>
            </a:r>
          </a:p>
          <a:p>
            <a:pPr algn="ctr">
              <a:buFont typeface="Arial" charset="0"/>
              <a:buNone/>
              <a:defRPr/>
            </a:pPr>
            <a:r>
              <a:rPr lang="uk-UA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Командир 3 механізованої роти                            </a:t>
            </a:r>
          </a:p>
          <a:p>
            <a:pPr algn="ctr">
              <a:buFont typeface="Arial" charset="0"/>
              <a:buNone/>
              <a:defRPr/>
            </a:pP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ст. л-т                           Шаповал</a:t>
            </a:r>
          </a:p>
          <a:p>
            <a:pPr algn="ctr">
              <a:buFont typeface="Arial" charset="0"/>
              <a:buNone/>
              <a:defRPr/>
            </a:pP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„ ___” ______________ 2018  р.</a:t>
            </a:r>
          </a:p>
          <a:p>
            <a:pPr algn="ctr">
              <a:buFont typeface="Arial" charset="0"/>
              <a:buNone/>
              <a:defRPr/>
            </a:pPr>
            <a:r>
              <a:rPr lang="uk-UA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План-конспект</a:t>
            </a:r>
            <a:endParaRPr lang="uk-UA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проведення заняття з вогневої підготовки з особовим складом</a:t>
            </a:r>
          </a:p>
          <a:p>
            <a:pPr algn="ctr">
              <a:buFont typeface="Arial" charset="0"/>
              <a:buNone/>
              <a:defRPr/>
            </a:pPr>
            <a:r>
              <a:rPr lang="uk-UA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механізованого взводу  </a:t>
            </a:r>
            <a:r>
              <a:rPr lang="uk-UA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механізованої роти</a:t>
            </a:r>
          </a:p>
          <a:p>
            <a:pPr>
              <a:buFont typeface="Arial" charset="0"/>
              <a:buNone/>
              <a:defRPr/>
            </a:pPr>
            <a:r>
              <a:rPr lang="uk-UA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№ 14: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«Вогневі тренування. Виконання вправ навчальних стрільб»</a:t>
            </a:r>
          </a:p>
          <a:p>
            <a:pPr>
              <a:buFont typeface="Arial" charset="0"/>
              <a:buNone/>
              <a:defRPr/>
            </a:pPr>
            <a:r>
              <a:rPr lang="uk-UA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Заняття 3: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Виконання початкової вправи стрільб з автомату АК-74.</a:t>
            </a:r>
          </a:p>
          <a:p>
            <a:pPr>
              <a:buFont typeface="Arial" charset="0"/>
              <a:buNone/>
              <a:defRPr/>
            </a:pPr>
            <a:r>
              <a:rPr lang="uk-UA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Навчально-виховна мета:</a:t>
            </a:r>
            <a:endParaRPr lang="uk-UA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uk-UA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навчити вести вогонь з місця по нерухомим цілям;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uk-UA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виконати  вправу  початкових  стрільб </a:t>
            </a:r>
            <a:r>
              <a:rPr lang="uk-UA" sz="1400" noProof="1" smtClean="0">
                <a:solidFill>
                  <a:srgbClr val="002060"/>
                </a:solidFill>
                <a:latin typeface="Times New Roman"/>
                <a:ea typeface="Times New Roman"/>
              </a:rPr>
              <a:t>КС </a:t>
            </a:r>
            <a:r>
              <a:rPr lang="uk-UA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1.01(02-04).1.1 з автомату АК-74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;</a:t>
            </a:r>
            <a:endParaRPr lang="uk-UA" sz="14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r>
              <a:rPr lang="uk-UA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тренувати виконання нормативів вогневої підготовки: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Н-ВП-13 « </a:t>
            </a:r>
            <a:r>
              <a:rPr lang="uk-UA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Неповне  розбирання  зброї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 та Н-ВП-14 «</a:t>
            </a:r>
            <a:r>
              <a:rPr lang="uk-UA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Збирання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uk-UA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зброї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</a:t>
            </a:r>
            <a:r>
              <a:rPr lang="uk-UA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після неповного розбирання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</a:t>
            </a:r>
            <a:r>
              <a:rPr lang="uk-UA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; тренувати вміння виявляти цілі противника та вирішувати вогневі задачі;</a:t>
            </a:r>
          </a:p>
          <a:p>
            <a:r>
              <a:rPr lang="uk-UA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удосконалити знання матеріальної частини  АК-74  та  вміння готуватися до стрільби лежачи;</a:t>
            </a:r>
          </a:p>
          <a:p>
            <a:r>
              <a:rPr lang="uk-UA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формувати впевненість у своїй  зброї, інтерес до досконалого вивчення матеріальної частини автомату, переконаність у необхідності вражати ціль з першого пострілу.</a:t>
            </a:r>
          </a:p>
          <a:p>
            <a:pPr>
              <a:buFont typeface="Arial" charset="0"/>
              <a:buNone/>
              <a:defRPr/>
            </a:pPr>
            <a:r>
              <a:rPr lang="uk-UA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Час: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години</a:t>
            </a:r>
          </a:p>
          <a:p>
            <a:pPr>
              <a:buFont typeface="Arial" charset="0"/>
              <a:buNone/>
              <a:defRPr/>
            </a:pPr>
            <a:r>
              <a:rPr lang="uk-UA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Місце: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Військове стрільбище</a:t>
            </a:r>
          </a:p>
          <a:p>
            <a:pPr>
              <a:buFont typeface="Arial" charset="0"/>
              <a:buNone/>
              <a:defRPr/>
            </a:pPr>
            <a:r>
              <a:rPr lang="uk-UA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Метод: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тренування</a:t>
            </a:r>
          </a:p>
          <a:p>
            <a:pPr>
              <a:buFont typeface="Arial" charset="0"/>
              <a:buNone/>
              <a:defRPr/>
            </a:pPr>
            <a:r>
              <a:rPr lang="uk-UA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Керівництва і посібники: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програма бойової підготовки, збірник нормативів  бойової підготовки </a:t>
            </a:r>
          </a:p>
          <a:p>
            <a:pPr>
              <a:buFont typeface="Arial" charset="0"/>
              <a:buNone/>
              <a:defRPr/>
            </a:pP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Сухопутних військ,  Курс стрільб зі стрілецької зброї та бойових машин (КРП 03.032.056-2016(01 )</a:t>
            </a:r>
          </a:p>
          <a:p>
            <a:pPr>
              <a:buFont typeface="Arial" charset="0"/>
              <a:buNone/>
              <a:defRPr/>
            </a:pP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підручник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Стрілецька зброя та  вогнева підготовка» </a:t>
            </a:r>
            <a:r>
              <a:rPr lang="uk-UA" sz="1400" noProof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ч.І, 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Керівництво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5,45 мм АК-74 (РКК-74)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pPr>
              <a:buFont typeface="Arial" charset="0"/>
              <a:buNone/>
              <a:defRPr/>
            </a:pP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посібник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Вогнева  підготовка механізованих підрозділів», </a:t>
            </a:r>
            <a:r>
              <a:rPr lang="uk-UA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Методика вогневої підготовки механізованих </a:t>
            </a:r>
          </a:p>
          <a:p>
            <a:pPr>
              <a:buFont typeface="Arial" charset="0"/>
              <a:buNone/>
              <a:defRPr/>
            </a:pP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підрозділів.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uk-UA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Матеріальне забезпечення:</a:t>
            </a:r>
            <a:r>
              <a:rPr lang="uk-UA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АК-74 – 19 од.,  спорядження та екіпіровка  стрільця – на кожного , стіл – 6 од., плащ-палатка – 17 шт., секундомір – 4 од.,</a:t>
            </a:r>
            <a:r>
              <a:rPr lang="uk-UA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5,45 мм патрони-150 шт., магазин до автомату - 4 од., </a:t>
            </a:r>
            <a:r>
              <a:rPr lang="uk-UA" sz="1800" noProof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перехідник </a:t>
            </a:r>
            <a:r>
              <a:rPr lang="uk-UA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плашки для споряджання магазину – 4 од., прапорці, </a:t>
            </a:r>
            <a:r>
              <a:rPr lang="uk-UA" sz="1800" noProof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КЯ-73.</a:t>
            </a:r>
            <a:endParaRPr lang="uk-UA" sz="1800" b="1" noProof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Хід  заняття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І. Вступна частина -  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 </a:t>
            </a: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хв.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Перевірити  наявність особового складу,  готовність до заняття та зовнішній вигляд, наявність матеріально-технічного забезпечення;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Перевірити  зброю на розрядження;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Оголосити  тему заняття, навчально-виховну мету та порядок відпрацювання навчальних питань;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Довести заходи безпеки під час проведення вогневих тренувань :</a:t>
            </a:r>
          </a:p>
          <a:p>
            <a:pPr>
              <a:buFont typeface="Arial" charset="0"/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uk-UA" sz="1800" b="1" u="sng" dirty="0" smtClean="0">
                <a:latin typeface="Times New Roman" pitchFamily="18" charset="0"/>
                <a:cs typeface="Times New Roman" pitchFamily="18" charset="0"/>
              </a:rPr>
              <a:t> НАКАЗУЮ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суворо дотримуватись заходів безпеки при виконанні практичних стрільб та нормативів  вогневої підготовки; виключити можливість травматизму та тілесних ушкоджень;</a:t>
            </a:r>
          </a:p>
          <a:p>
            <a:pPr>
              <a:buFontTx/>
              <a:buChar char="-"/>
            </a:pP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забороняється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: використовувати при стрільбі несправну зброю та боєприпаси; заряджати  зброю до виходу на рубіж відкриття вогню;  вести вогонь за межі небезпечних напрямків; направляти зброю на людей  та тварин; відкривати вогонь без команди керівника стрільби на ділянці; вести вогонь після команди „ Відбій ”, „ Стій, припинити стрільбу ”, після виходу на рубіж припинення вогню; брати на вогневому рубежі зброю без дозволу керівника стрільби.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57214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Ввести  у тактичну обстановку:</a:t>
            </a:r>
            <a:endParaRPr lang="uk-UA" sz="2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uk-UA" sz="2200" b="1" u="sng" dirty="0" smtClean="0">
                <a:latin typeface="Times New Roman" pitchFamily="18" charset="0"/>
                <a:cs typeface="Times New Roman" pitchFamily="18" charset="0"/>
              </a:rPr>
              <a:t>Тактична обстановка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Противник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підрозділами 2/3 МБ перейшов до оборони на рубежі вишка – гай</a:t>
            </a:r>
          </a:p>
          <a:p>
            <a:pPr>
              <a:buFont typeface="Arial" charset="0"/>
              <a:buNone/>
              <a:defRPr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“ Темний ” та  одночасно  висуває резерви з глибини. Перехід його підрозділів у </a:t>
            </a:r>
          </a:p>
          <a:p>
            <a:pPr>
              <a:buFont typeface="Arial" charset="0"/>
              <a:buNone/>
              <a:defRPr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наступ можливий зранку сьогодні в напрямку зруйнована будівля – сарай.</a:t>
            </a:r>
          </a:p>
          <a:p>
            <a:pPr>
              <a:buFont typeface="Arial" charset="0"/>
              <a:buNone/>
              <a:defRPr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2200" b="1" noProof="1" smtClean="0">
                <a:latin typeface="Times New Roman" pitchFamily="18" charset="0"/>
                <a:cs typeface="Times New Roman" pitchFamily="18" charset="0"/>
              </a:rPr>
              <a:t>мв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 танком № 747 переходить до оборони опорного пункту  окремий кущ - </a:t>
            </a:r>
          </a:p>
          <a:p>
            <a:pPr>
              <a:buFont typeface="Arial" charset="0"/>
              <a:buNone/>
              <a:defRPr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каміння – перехрестя доріг із задачею  не допустити прориву танків та піхоти </a:t>
            </a:r>
          </a:p>
          <a:p>
            <a:pPr>
              <a:buFont typeface="Arial" charset="0"/>
              <a:buNone/>
              <a:defRPr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противника у напрямку зруйнована будівля – сарай . Передній край оборони</a:t>
            </a:r>
          </a:p>
          <a:p>
            <a:pPr>
              <a:buFont typeface="Arial" charset="0"/>
              <a:buNone/>
              <a:defRPr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проходить по рубежу окремий кущ – сухе дерево – каміння.</a:t>
            </a:r>
          </a:p>
          <a:p>
            <a:pPr>
              <a:buFont typeface="Arial" charset="0"/>
              <a:buNone/>
              <a:defRPr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Смуга вогню: праворуч окремий кущ – сухе дерево; ліворуч каміння – висота 44,2</a:t>
            </a:r>
          </a:p>
          <a:p>
            <a:pPr>
              <a:buFont typeface="Arial" charset="0"/>
              <a:buNone/>
              <a:defRPr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Додатковий сектор обстрілу в напрямку узлісся гаю Темного.</a:t>
            </a:r>
          </a:p>
          <a:p>
            <a:pPr>
              <a:buFont typeface="Arial" charset="0"/>
              <a:buNone/>
              <a:defRPr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Ділянки зосередженого вогню взводу: ЗВ-1 шосе-огорожа складів; </a:t>
            </a:r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ЗВ-2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польова </a:t>
            </a:r>
          </a:p>
          <a:p>
            <a:pPr>
              <a:buFont typeface="Arial" charset="0"/>
              <a:buNone/>
              <a:defRPr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дорога – висота 34,2.</a:t>
            </a:r>
          </a:p>
          <a:p>
            <a:pPr eaLnBrk="1" hangingPunct="1">
              <a:lnSpc>
                <a:spcPct val="80000"/>
              </a:lnSpc>
              <a:defRPr/>
            </a:pPr>
            <a:endParaRPr lang="uk-UA" sz="1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1600" i="1" dirty="0" smtClean="0"/>
              <a:t>	</a:t>
            </a:r>
            <a:endParaRPr lang="ru-RU" sz="1600" i="1" dirty="0" smtClean="0"/>
          </a:p>
          <a:p>
            <a:pPr>
              <a:buFont typeface="Arial" charset="0"/>
              <a:buNone/>
              <a:defRPr/>
            </a:pP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0" y="4714884"/>
            <a:ext cx="85725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Arial" charset="0"/>
              <a:buChar char="•"/>
            </a:pPr>
            <a:r>
              <a:rPr lang="uk-UA" sz="2400" u="none" dirty="0">
                <a:latin typeface="Times New Roman" pitchFamily="18" charset="0"/>
                <a:cs typeface="Times New Roman" pitchFamily="18" charset="0"/>
              </a:rPr>
              <a:t> Довести організацію заняття: вказати навчальні місця, де вони знаходяться; призначити керівників на навчальні місця та визначити, які відділення (зміни) на них займаються; довести час роботи на кожному навчальному місці та порядок заміни;</a:t>
            </a:r>
          </a:p>
          <a:p>
            <a:pPr algn="l">
              <a:buFont typeface="Arial" charset="0"/>
              <a:buChar char="•"/>
            </a:pPr>
            <a:r>
              <a:rPr lang="uk-UA" sz="2400" u="none" dirty="0">
                <a:latin typeface="Times New Roman" pitchFamily="18" charset="0"/>
                <a:cs typeface="Times New Roman" pitchFamily="18" charset="0"/>
              </a:rPr>
              <a:t> Дати команду на початок роботи на навчальних місцях.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2865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uk-UA" sz="1600" dirty="0" smtClean="0">
              <a:solidFill>
                <a:srgbClr val="984807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ІІ. Основна частина: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 хв.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НМ № 1: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Виконання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вправи початкових  стрільб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КС 1.01(02-04).1.1  «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Стрільба з місця по нерухомим цілям» з </a:t>
            </a:r>
          </a:p>
          <a:p>
            <a:pPr>
              <a:buNone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автомату АК-74.</a:t>
            </a:r>
          </a:p>
          <a:p>
            <a:pPr>
              <a:buNone/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: 15 хвилин</a:t>
            </a:r>
          </a:p>
          <a:p>
            <a:pPr>
              <a:buNone/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:  командир взводу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Матеріально-технічне забезпечення: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АК-74 – 9 од.,  спорядження та екіпіровка  стрільця – 9 комплектів,</a:t>
            </a:r>
          </a:p>
          <a:p>
            <a:pPr>
              <a:buNone/>
            </a:pP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стіл – 2 од., плащ-палатка – 5 штук, секундомір – 1 од.,обладнання мішеного поля (мішені №8 та №4), витяг з курсу </a:t>
            </a:r>
          </a:p>
          <a:p>
            <a:pPr>
              <a:buNone/>
            </a:pP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стрільб, відомість результатів стрільб, маркер.</a:t>
            </a:r>
          </a:p>
          <a:p>
            <a:pPr>
              <a:buNone/>
            </a:pPr>
            <a:endParaRPr lang="uk-UA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НМ № 2: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Вивчення умов виконання вправи початкових  стрільб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КС 1.01(02- 04).1.1 «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Стрільба з місця по нерухомим </a:t>
            </a:r>
          </a:p>
          <a:p>
            <a:pPr>
              <a:buNone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цілям» з автомату АК-74, заходів безпеки при проведенні   практичних стрільб, порядок дій на вогневому рубежі.</a:t>
            </a:r>
          </a:p>
          <a:p>
            <a:pPr>
              <a:buNone/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: 15 хвилин</a:t>
            </a:r>
          </a:p>
          <a:p>
            <a:pPr>
              <a:buNone/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:  заступник командира взводу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Матеріально-технічне забезпечення: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Стіл – 2 од.,  плащ-палатка – 2 шт., витяг з курсу стрільб, стенд  «Умови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виконання вправи початкових  стрільб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КС 1.01(02- 04).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1.1 «Стрільба з місця по нерухомим цілям» з автомату  </a:t>
            </a:r>
          </a:p>
          <a:p>
            <a:pPr>
              <a:buNone/>
            </a:pP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АК-74 »,  плакат  « Заходи  безпеки при проведенні   практичних стрільб », навчально-тренувальна картка «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</a:p>
          <a:p>
            <a:pPr>
              <a:buNone/>
            </a:pP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дій на вогневому рубежі », оціночна відомість.</a:t>
            </a:r>
          </a:p>
          <a:p>
            <a:pPr>
              <a:buNone/>
            </a:pPr>
            <a:endParaRPr lang="uk-UA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НМ № 3: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Виконання  нормативів вогневої підготовки: Н-ВП-13</a:t>
            </a:r>
            <a:r>
              <a:rPr lang="uk-UA" sz="1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400" dirty="0" smtClean="0">
                <a:latin typeface="Times New Roman"/>
                <a:ea typeface="Times New Roman"/>
                <a:cs typeface="Times New Roman"/>
              </a:rPr>
              <a:t>Неповне розбирання зброї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» та Н-ВП-14</a:t>
            </a:r>
            <a:r>
              <a:rPr lang="uk-UA" sz="1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400" dirty="0" smtClean="0">
                <a:latin typeface="Times New Roman"/>
                <a:ea typeface="Times New Roman"/>
                <a:cs typeface="Times New Roman"/>
              </a:rPr>
              <a:t>Збирання </a:t>
            </a:r>
          </a:p>
          <a:p>
            <a:pPr>
              <a:buNone/>
            </a:pPr>
            <a:r>
              <a:rPr lang="uk-UA" sz="1400" dirty="0" smtClean="0">
                <a:latin typeface="Times New Roman"/>
                <a:ea typeface="Times New Roman"/>
                <a:cs typeface="Times New Roman"/>
              </a:rPr>
              <a:t>зброї після неповного розбирання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: 15 хвилин</a:t>
            </a:r>
          </a:p>
          <a:p>
            <a:pPr>
              <a:buNone/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: командир 1 відділення</a:t>
            </a:r>
          </a:p>
          <a:p>
            <a:pPr>
              <a:buNone/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Матеріально-технічне забезпечення: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АК-74 – 4 од., 5,45 мм патрони-120 шт., магазин до автомату - 4 од., </a:t>
            </a:r>
          </a:p>
          <a:p>
            <a:pPr>
              <a:buNone/>
            </a:pPr>
            <a:r>
              <a:rPr lang="uk-UA" sz="1400" noProof="1" smtClean="0">
                <a:latin typeface="Times New Roman" pitchFamily="18" charset="0"/>
                <a:cs typeface="Times New Roman" pitchFamily="18" charset="0"/>
              </a:rPr>
              <a:t>перехідник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та плашки для споряджання магазину – 4 од., столи – 4 шт.,  плащ-палатка - 4 шт., секундомір – 2 од., </a:t>
            </a:r>
          </a:p>
          <a:p>
            <a:pPr>
              <a:buNone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витяг зі збірника нормативів, оціночна відомість.</a:t>
            </a:r>
          </a:p>
          <a:p>
            <a:pPr>
              <a:buNone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uk-UA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НМ № 4: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Навчання виконанню виготовлення до стрільби лежачи. Виконання нормативу вогневої підготовки: Н-ВП-1 «Приготування до стрільби  лежачи під час дій у пішому порядку».             </a:t>
            </a:r>
          </a:p>
          <a:p>
            <a:pPr>
              <a:buNone/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Час: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15 хвилин</a:t>
            </a:r>
          </a:p>
          <a:p>
            <a:pPr>
              <a:buNone/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Керівник: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командир 2 відділення</a:t>
            </a:r>
          </a:p>
          <a:p>
            <a:pPr lvl="0">
              <a:buNone/>
            </a:pPr>
            <a:r>
              <a:rPr lang="uk-UA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Матеріально-технічне забезпечення: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АК-74- 4 од., навчальні патрони - 30 шт., спорядження та екіпіровка  стрільця – 4 комплекти, стіл - 1 шт.,  плащ-палатка – 4 шт., секундомір -1од., прапорці – 2 комплекти, витяг із збірника нормативів, оціночна відомість .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НМ № 5: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Визначення дальності до цілі різними способами. Тренування у рішенні вогневих задач.</a:t>
            </a:r>
          </a:p>
          <a:p>
            <a:pPr lvl="0">
              <a:buNone/>
            </a:pPr>
            <a:r>
              <a:rPr lang="uk-UA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15 хвилин</a:t>
            </a:r>
          </a:p>
          <a:p>
            <a:pPr lvl="0">
              <a:buNone/>
            </a:pPr>
            <a:r>
              <a:rPr lang="uk-UA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uk-UA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командир 3 відділення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Матеріально-технічне забезпечення: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АК-74 – 2 од., лінійка офіцерська, олівці круглий та гранований, сірниковий </a:t>
            </a:r>
          </a:p>
          <a:p>
            <a:pPr>
              <a:buNone/>
            </a:pP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коробок, навчальний патрон, приціл ПГО-7, бінокль, командирський ящик </a:t>
            </a:r>
          </a:p>
          <a:p>
            <a:pPr>
              <a:buNone/>
            </a:pPr>
            <a:r>
              <a:rPr lang="uk-UA" sz="1400" noProof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КЯ-73,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навчально-тренувальні картки з варіантами рішення вогневих задач, плащ-палатки – 2 шт.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ІІІ. Заключна частина </a:t>
            </a:r>
            <a:r>
              <a:rPr lang="uk-UA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20 хв. </a:t>
            </a:r>
            <a:br>
              <a:rPr lang="uk-UA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перевірити наявність зброї та матеріального забезпечення, наявність боєприпасів , які залишились після стрільби; усунути виявлені недоліки;</a:t>
            </a:r>
            <a:br>
              <a:rPr lang="uk-UA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заслухати доповіді керівників занять на навчальних місцях про результати занять та їх зауваження по дотриманню заходів безпеки та ступеню відпрацювання навчальних питань;</a:t>
            </a:r>
            <a:br>
              <a:rPr lang="uk-UA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нагадати тему заняття, його мету та навчальні питання, які були відпрацьовані в ході заняття;</a:t>
            </a:r>
            <a:br>
              <a:rPr lang="uk-UA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оголосити оцінки, довести позитивні сторони у відпрацюванні питань на навчальних місцях та недоліки, виявлені в ході заняття;</a:t>
            </a:r>
            <a:br>
              <a:rPr lang="uk-UA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поставити задачу для самостійної роботи та визначити строки усунення недоліків.</a:t>
            </a:r>
            <a:br>
              <a:rPr lang="uk-UA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uk-UA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КЕРІВНИК ЗАНЯТТЯ: ст. лейтенант                                В.Петренко</a:t>
            </a:r>
            <a:endPara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uk-UA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85728"/>
            <a:ext cx="8208912" cy="4366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СТРІЛЕЦЬКА </a:t>
            </a: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ЗБРОЯ  та  ВОГНЕВА  ПІДГОТОВКА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237" y="785794"/>
            <a:ext cx="8784976" cy="5857916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defRPr/>
            </a:pPr>
            <a:endParaRPr lang="uk-UA" sz="2000" b="1" dirty="0">
              <a:solidFill>
                <a:srgbClr val="F79646"/>
              </a:solidFill>
            </a:endParaRPr>
          </a:p>
          <a:p>
            <a:pPr marL="342900" indent="-342900" algn="ctr">
              <a:defRPr/>
            </a:pPr>
            <a:endParaRPr lang="uk-UA" sz="2400" b="1" u="none" dirty="0" smtClean="0">
              <a:solidFill>
                <a:srgbClr val="F79646"/>
              </a:solidFill>
              <a:latin typeface="Times New Roman" pitchFamily="18" charset="0"/>
            </a:endParaRPr>
          </a:p>
          <a:p>
            <a:pPr marL="342900" indent="-342900" algn="ctr">
              <a:defRPr/>
            </a:pPr>
            <a:endParaRPr lang="uk-UA" sz="2400" b="1" dirty="0" smtClean="0">
              <a:solidFill>
                <a:srgbClr val="F79646"/>
              </a:solidFill>
              <a:latin typeface="Times New Roman" pitchFamily="18" charset="0"/>
            </a:endParaRPr>
          </a:p>
          <a:p>
            <a:pPr marL="742950" indent="-742950" algn="ctr">
              <a:defRPr/>
            </a:pPr>
            <a:r>
              <a:rPr lang="uk-UA" sz="3600" b="1" u="none" dirty="0" smtClean="0">
                <a:solidFill>
                  <a:srgbClr val="F79646"/>
                </a:solidFill>
                <a:latin typeface="Times New Roman" pitchFamily="18" charset="0"/>
              </a:rPr>
              <a:t>3  НАВЧАЛЬНЕ   </a:t>
            </a:r>
            <a:r>
              <a:rPr lang="uk-UA" sz="3600" b="1" u="none" dirty="0">
                <a:solidFill>
                  <a:srgbClr val="F79646"/>
                </a:solidFill>
                <a:latin typeface="Times New Roman" pitchFamily="18" charset="0"/>
              </a:rPr>
              <a:t>ПИТАННЯ</a:t>
            </a:r>
            <a:r>
              <a:rPr lang="uk-UA" sz="3600" b="1" u="none" dirty="0" smtClean="0">
                <a:solidFill>
                  <a:srgbClr val="F79646"/>
                </a:solidFill>
                <a:latin typeface="Times New Roman" pitchFamily="18" charset="0"/>
              </a:rPr>
              <a:t>:</a:t>
            </a:r>
          </a:p>
          <a:p>
            <a:pPr marL="742950" indent="-742950" algn="ctr">
              <a:defRPr/>
            </a:pPr>
            <a:endParaRPr lang="uk-UA" sz="3600" b="1" u="none" dirty="0">
              <a:solidFill>
                <a:srgbClr val="F79646"/>
              </a:solidFill>
              <a:latin typeface="Times New Roman" pitchFamily="18" charset="0"/>
            </a:endParaRPr>
          </a:p>
          <a:p>
            <a:pPr marL="342900" indent="-342900" algn="ctr">
              <a:defRPr/>
            </a:pPr>
            <a:r>
              <a:rPr lang="uk-UA" sz="2800" b="1" u="none" dirty="0" smtClean="0">
                <a:solidFill>
                  <a:schemeClr val="bg1"/>
                </a:solidFill>
                <a:latin typeface="Times New Roman" pitchFamily="18" charset="0"/>
              </a:rPr>
              <a:t>   </a:t>
            </a:r>
            <a:r>
              <a:rPr lang="uk-UA" sz="3600" b="1" dirty="0" smtClean="0">
                <a:solidFill>
                  <a:schemeClr val="bg1"/>
                </a:solidFill>
                <a:latin typeface="Times New Roman" pitchFamily="18" charset="0"/>
              </a:rPr>
              <a:t>Методика проведення вогневого тренування</a:t>
            </a:r>
            <a:endParaRPr lang="uk-UA" sz="3600" b="1" u="none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defRPr/>
            </a:pPr>
            <a:endParaRPr lang="uk-UA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357166"/>
            <a:ext cx="850112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</a:rPr>
              <a:t>Методика проведення вступної частини</a:t>
            </a:r>
          </a:p>
          <a:p>
            <a:r>
              <a:rPr lang="uk-UA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а) шикування особового складу взводу та доповідь командиру взводу: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ЗКВ шикує взвод. ЗКВ: “ Взвод, в дві шеренги ставай ”. Виходить на середину строю і подає команду: “ Взвод, рівняйсь, струнко, рівняння до середини ”. Прикладає руку до головного убору, повертається до КВ та рухається до нього. За два кроки зупиняється та доповідає: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“ Товаришу старший лейтенант 1 взвод на заняття  з вогневої підготовки прибув. ЗКВ сержант Іваненко ”. Робить крок в сторону з послідовним поворотом, пропускає КВ, рухається  позаду і збоку.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КВ зупинившись на середині строю, повертається обличчям до взводу і вітається: “ Здраствуйте товариші ”. Особовий склад взводу  відповідають: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“ Бажаємо здоров’я товаришу  старший лейтенант ”. Після цього КВ подає команду  ЗКВ : “ Вільно!”. ЗКВ дублює команду: “ Вільно!”. КВ командує: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“ Стати до строю!”. ЗКВ відповідає: “ Слухаюсь!” і стройовим кроком стає до строю.</a:t>
            </a:r>
          </a:p>
          <a:p>
            <a:r>
              <a:rPr lang="uk-UA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б) перевірка готовності взводу до заняття: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КВ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подає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команду: “Взвод рівняйсь, струнко. Перша шеренга два кроки вперед,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кроком-Руш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! Кругом!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 та здійснює огляд особового складу. Після огляду повертає всіх на свої місця.</a:t>
            </a: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uk-UA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214290"/>
            <a:ext cx="8208912" cy="4366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СТРІЛЕЦЬКА </a:t>
            </a: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ЗБРОЯ  </a:t>
            </a: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ВОГНЕВА  ПІДГОТОВКА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9460" y="824229"/>
            <a:ext cx="8784976" cy="5944487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defRPr/>
            </a:pPr>
            <a:endParaRPr lang="uk-UA" sz="24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marL="342900" indent="-342900">
              <a:defRPr/>
            </a:pPr>
            <a:r>
              <a:rPr lang="uk-UA" sz="2400" b="1" u="none" dirty="0">
                <a:solidFill>
                  <a:srgbClr val="FFFF00"/>
                </a:solidFill>
                <a:latin typeface="Times New Roman" pitchFamily="18" charset="0"/>
              </a:rPr>
              <a:t>ЗНАТИ: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uk-UA" sz="2400" u="none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uk-UA" sz="2400" u="none" dirty="0" smtClean="0">
                <a:solidFill>
                  <a:srgbClr val="FFFF00"/>
                </a:solidFill>
                <a:latin typeface="Times New Roman" pitchFamily="18" charset="0"/>
              </a:rPr>
              <a:t>вимоги </a:t>
            </a:r>
            <a:r>
              <a:rPr lang="uk-UA" sz="2400" u="none" dirty="0">
                <a:solidFill>
                  <a:srgbClr val="FFFF00"/>
                </a:solidFill>
                <a:latin typeface="Times New Roman" pitchFamily="18" charset="0"/>
              </a:rPr>
              <a:t>до </a:t>
            </a:r>
            <a:r>
              <a:rPr lang="uk-UA" sz="2400" u="none" dirty="0" smtClean="0">
                <a:solidFill>
                  <a:srgbClr val="FFFF00"/>
                </a:solidFill>
                <a:latin typeface="Times New Roman" pitchFamily="18" charset="0"/>
              </a:rPr>
              <a:t>організації  </a:t>
            </a:r>
            <a:r>
              <a:rPr lang="uk-UA" sz="2400" u="none" dirty="0">
                <a:solidFill>
                  <a:srgbClr val="FFFF00"/>
                </a:solidFill>
                <a:latin typeface="Times New Roman" pitchFamily="18" charset="0"/>
              </a:rPr>
              <a:t>та проведення вогневих тренувань ;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uk-UA" sz="2400" u="none" dirty="0">
                <a:solidFill>
                  <a:srgbClr val="FFFF00"/>
                </a:solidFill>
                <a:latin typeface="Times New Roman" pitchFamily="18" charset="0"/>
              </a:rPr>
              <a:t> порядок  підготовки керівника вогневого тренування </a:t>
            </a:r>
            <a:r>
              <a:rPr lang="uk-UA" sz="2400" u="none" dirty="0" smtClean="0">
                <a:solidFill>
                  <a:srgbClr val="FFFF00"/>
                </a:solidFill>
                <a:latin typeface="Times New Roman" pitchFamily="18" charset="0"/>
              </a:rPr>
              <a:t> до    </a:t>
            </a:r>
          </a:p>
          <a:p>
            <a:pPr marL="342900" indent="-342900" algn="l">
              <a:defRPr/>
            </a:pPr>
            <a:r>
              <a:rPr lang="uk-UA" sz="2400" u="none" dirty="0" smtClean="0">
                <a:solidFill>
                  <a:srgbClr val="FFFF00"/>
                </a:solidFill>
                <a:latin typeface="Times New Roman" pitchFamily="18" charset="0"/>
              </a:rPr>
              <a:t>      заняття ;</a:t>
            </a:r>
            <a:endParaRPr lang="uk-UA" sz="2400" u="none" dirty="0">
              <a:solidFill>
                <a:srgbClr val="FFFF00"/>
              </a:solidFill>
              <a:latin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uk-UA" sz="2400" u="none" dirty="0">
                <a:solidFill>
                  <a:srgbClr val="FFFF00"/>
                </a:solidFill>
                <a:latin typeface="Times New Roman" pitchFamily="18" charset="0"/>
              </a:rPr>
              <a:t> порядок  ведення </a:t>
            </a:r>
            <a:r>
              <a:rPr lang="uk-UA" sz="2400" u="none" dirty="0" smtClean="0">
                <a:solidFill>
                  <a:srgbClr val="FFFF00"/>
                </a:solidFill>
                <a:latin typeface="Times New Roman" pitchFamily="18" charset="0"/>
              </a:rPr>
              <a:t> документації</a:t>
            </a:r>
            <a:r>
              <a:rPr lang="uk-UA" sz="2400" u="none" dirty="0">
                <a:solidFill>
                  <a:srgbClr val="FFFF00"/>
                </a:solidFill>
                <a:latin typeface="Times New Roman" pitchFamily="18" charset="0"/>
              </a:rPr>
              <a:t>, що розробляється  для </a:t>
            </a:r>
          </a:p>
          <a:p>
            <a:pPr marL="342900" indent="-342900" algn="l">
              <a:defRPr/>
            </a:pPr>
            <a:r>
              <a:rPr lang="uk-UA" sz="2400" u="none" dirty="0">
                <a:solidFill>
                  <a:srgbClr val="FFFF00"/>
                </a:solidFill>
                <a:latin typeface="Times New Roman" pitchFamily="18" charset="0"/>
              </a:rPr>
              <a:t>      проведення вогневого тренування.</a:t>
            </a:r>
          </a:p>
          <a:p>
            <a:pPr marL="342900" indent="-342900">
              <a:defRPr/>
            </a:pPr>
            <a:endParaRPr lang="uk-UA" sz="2400" b="1" dirty="0">
              <a:solidFill>
                <a:srgbClr val="00FF00"/>
              </a:solidFill>
              <a:latin typeface="Times New Roman" pitchFamily="18" charset="0"/>
            </a:endParaRPr>
          </a:p>
          <a:p>
            <a:pPr marL="342900" indent="-342900">
              <a:defRPr/>
            </a:pPr>
            <a:r>
              <a:rPr lang="uk-UA" sz="2400" b="1" u="none" dirty="0">
                <a:solidFill>
                  <a:srgbClr val="00FF00"/>
                </a:solidFill>
                <a:latin typeface="Times New Roman" pitchFamily="18" charset="0"/>
              </a:rPr>
              <a:t>ВМІТИ</a:t>
            </a:r>
            <a:r>
              <a:rPr lang="uk-UA" sz="2400" b="1" u="none" dirty="0" smtClean="0">
                <a:solidFill>
                  <a:srgbClr val="00FF00"/>
                </a:solidFill>
                <a:latin typeface="Times New Roman" pitchFamily="18" charset="0"/>
              </a:rPr>
              <a:t>:</a:t>
            </a:r>
            <a:endParaRPr lang="uk-UA" sz="2400" b="1" u="none" dirty="0">
              <a:solidFill>
                <a:srgbClr val="00FF00"/>
              </a:solidFill>
              <a:latin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uk-UA" sz="2400" u="none" dirty="0" smtClean="0">
                <a:solidFill>
                  <a:srgbClr val="00FF00"/>
                </a:solidFill>
                <a:latin typeface="Times New Roman" pitchFamily="18" charset="0"/>
              </a:rPr>
              <a:t>організовувати  </a:t>
            </a:r>
            <a:r>
              <a:rPr lang="uk-UA" sz="2400" u="none" dirty="0">
                <a:solidFill>
                  <a:srgbClr val="00FF00"/>
                </a:solidFill>
                <a:latin typeface="Times New Roman" pitchFamily="18" charset="0"/>
              </a:rPr>
              <a:t>та </a:t>
            </a:r>
            <a:r>
              <a:rPr lang="uk-UA" sz="2400" u="none" dirty="0" smtClean="0">
                <a:solidFill>
                  <a:srgbClr val="00FF00"/>
                </a:solidFill>
                <a:latin typeface="Times New Roman" pitchFamily="18" charset="0"/>
              </a:rPr>
              <a:t> проводити вогневе  </a:t>
            </a:r>
            <a:r>
              <a:rPr lang="uk-UA" sz="2400" u="none" dirty="0">
                <a:solidFill>
                  <a:srgbClr val="00FF00"/>
                </a:solidFill>
                <a:latin typeface="Times New Roman" pitchFamily="18" charset="0"/>
              </a:rPr>
              <a:t>тренування </a:t>
            </a:r>
            <a:r>
              <a:rPr lang="uk-UA" sz="2400" u="none" dirty="0" smtClean="0">
                <a:solidFill>
                  <a:srgbClr val="00FF00"/>
                </a:solidFill>
                <a:latin typeface="Times New Roman" pitchFamily="18" charset="0"/>
              </a:rPr>
              <a:t>,   </a:t>
            </a:r>
          </a:p>
          <a:p>
            <a:pPr marL="342900" indent="-342900" algn="l">
              <a:defRPr/>
            </a:pPr>
            <a:r>
              <a:rPr lang="uk-UA" sz="2400" u="none" dirty="0" smtClean="0">
                <a:solidFill>
                  <a:srgbClr val="00FF00"/>
                </a:solidFill>
                <a:latin typeface="Times New Roman" pitchFamily="18" charset="0"/>
              </a:rPr>
              <a:t>     застосовуючи ефективні методи навчання;</a:t>
            </a:r>
            <a:endParaRPr lang="uk-UA" sz="2400" u="none" dirty="0">
              <a:solidFill>
                <a:srgbClr val="00FF00"/>
              </a:solidFill>
              <a:latin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uk-UA" sz="2400" u="none" dirty="0" smtClean="0">
                <a:solidFill>
                  <a:srgbClr val="00FF00"/>
                </a:solidFill>
                <a:latin typeface="Times New Roman" pitchFamily="18" charset="0"/>
              </a:rPr>
              <a:t>здійснювати </a:t>
            </a:r>
            <a:r>
              <a:rPr lang="uk-UA" sz="2400" u="none" dirty="0">
                <a:solidFill>
                  <a:srgbClr val="00FF00"/>
                </a:solidFill>
                <a:latin typeface="Times New Roman" pitchFamily="18" charset="0"/>
              </a:rPr>
              <a:t>підготовку керівників на навчальних </a:t>
            </a:r>
            <a:r>
              <a:rPr lang="uk-UA" sz="2400" u="none" dirty="0" smtClean="0">
                <a:solidFill>
                  <a:srgbClr val="00FF00"/>
                </a:solidFill>
                <a:latin typeface="Times New Roman" pitchFamily="18" charset="0"/>
              </a:rPr>
              <a:t>місцях до заняття;</a:t>
            </a:r>
            <a:endParaRPr lang="uk-UA" sz="2400" u="none" dirty="0">
              <a:solidFill>
                <a:srgbClr val="00FF00"/>
              </a:solidFill>
              <a:latin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uk-UA" sz="2400" u="none" dirty="0">
                <a:solidFill>
                  <a:srgbClr val="00FF00"/>
                </a:solidFill>
                <a:latin typeface="Times New Roman" pitchFamily="18" charset="0"/>
              </a:rPr>
              <a:t> вести облік  результатів стрільби </a:t>
            </a:r>
            <a:r>
              <a:rPr lang="uk-UA" sz="2400" u="none" dirty="0" smtClean="0">
                <a:solidFill>
                  <a:srgbClr val="00FF00"/>
                </a:solidFill>
                <a:latin typeface="Times New Roman" pitchFamily="18" charset="0"/>
              </a:rPr>
              <a:t>та виконання завдань на навчальних місцях, </a:t>
            </a:r>
            <a:r>
              <a:rPr lang="uk-UA" sz="2400" u="none" dirty="0">
                <a:solidFill>
                  <a:srgbClr val="00FF00"/>
                </a:solidFill>
                <a:latin typeface="Times New Roman" pitchFamily="18" charset="0"/>
              </a:rPr>
              <a:t>проводити розбір вогневого тренування.</a:t>
            </a:r>
            <a:endParaRPr lang="ru-RU" sz="2400" u="none" dirty="0">
              <a:solidFill>
                <a:srgbClr val="00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7154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в) оголошення теми та навчально-виховної мети:</a:t>
            </a:r>
          </a:p>
          <a:p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 Взвод, </a:t>
            </a:r>
            <a:r>
              <a:rPr lang="uk-UA" sz="2000" noProof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рівняйсь - Струнко! </a:t>
            </a: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Вогнева підготовка!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№ 14: </a:t>
            </a: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«Вогневі тренування. Виконання вправ навчальних стрільб»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Заняття 3: </a:t>
            </a: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Виконання початкової вправи стрільб з автомату АК-74.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сьогоднішньому вогневому тренуванні ви повинні: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uk-UA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навчитися вести вогонь з місця по нерухомим цілям;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uk-UA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виконати  вправу  початкових  стрільб </a:t>
            </a:r>
            <a:r>
              <a:rPr lang="uk-UA" sz="2000" noProof="1" smtClean="0">
                <a:solidFill>
                  <a:srgbClr val="002060"/>
                </a:solidFill>
                <a:latin typeface="Times New Roman"/>
                <a:ea typeface="Times New Roman"/>
              </a:rPr>
              <a:t> КС </a:t>
            </a:r>
            <a:r>
              <a:rPr lang="uk-UA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1.01(02-04).1.1 з автомату АК-74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;</a:t>
            </a:r>
            <a:endParaRPr lang="uk-UA" sz="20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uk-UA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тренуватися у  виконанні нормативів вогневої підготовки: 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Н-ВП-13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 « </a:t>
            </a:r>
            <a:r>
              <a:rPr lang="uk-UA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Неповне  розбирання  зброї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 та  Н-ВП-14 «</a:t>
            </a:r>
            <a:r>
              <a:rPr lang="uk-UA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Збирання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uk-UA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зброї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</a:t>
            </a:r>
            <a:r>
              <a:rPr lang="uk-UA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після неповного розбирання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</a:t>
            </a:r>
            <a:r>
              <a:rPr lang="uk-UA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; тренувати вміння виявляти цілі противника та вирішувати вогневі задачі;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uk-UA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удосконалити знання матеріальної частини  АК-74  та  вміння готуватися до стрільби лежачи;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uk-UA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при виконанні вогневих завдань бути впевненим у своїй  зброї, виявляти інтерес до досконалого вивчення матеріальної частини автомату, переконатися у необхідності вражати ціль з першого пострілу.</a:t>
            </a:r>
          </a:p>
          <a:p>
            <a:endParaRPr lang="uk-UA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71543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г) д</a:t>
            </a:r>
            <a:r>
              <a:rPr lang="uk-UA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овести заходи безпеки під час проведення вогневого тренування :</a:t>
            </a:r>
          </a:p>
          <a:p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</a:rPr>
              <a:t>НАКАЗУЮ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суворо дотримуватись заходів безпеки при виконанні практичних стрільб та нормативів  вогневої підготовки; виключити можливість травматизму та тілесних ушкоджень;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забороняється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: використовувати при стрільбі несправну зброю та боєприпаси; заряджати  зброю до виходу на рубіж відкриття вогню;  вести вогонь за межі небезпечних напрямків; направляти зброю на людей  та тварин; відкривати вогонь без команди керівника стрільби на ділянці; вести вогонь після команди „ Відбій ”, „ Стій, припинити стрільбу ”, після виходу на рубіж припинення вогню; брати на вогневому рубежі зброю без дозволу керівника стрільби.</a:t>
            </a:r>
          </a:p>
          <a:p>
            <a:endParaRPr lang="uk-UA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715436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uk-UA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ввести  у тактичну обстановку:</a:t>
            </a:r>
            <a:endParaRPr lang="uk-UA" sz="24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</a:rPr>
              <a:t>Тактична обстановка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Противник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підрозділами 2/3 МБ перейшов до оборони на рубежі вишка – гай “ Темний ” та  одночасно  висуває резерви з глибини. Перехід його підрозділів у  наступ можливий зранку сьогодні в напрямку зруйнована будівля – сарай.</a:t>
            </a:r>
          </a:p>
          <a:p>
            <a:pPr>
              <a:buFont typeface="Arial" charset="0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2400" b="1" noProof="1" smtClean="0">
                <a:latin typeface="Times New Roman" pitchFamily="18" charset="0"/>
                <a:cs typeface="Times New Roman" pitchFamily="18" charset="0"/>
              </a:rPr>
              <a:t>мв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 танком № 747 переходить до оборони опорного пункту  окремий кущ - каміння – перехрестя доріг із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задачею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не допустити прориву танків та піхоти противника у напрямку зруйнована будівля – сарай .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Передній край оборони</a:t>
            </a:r>
          </a:p>
          <a:p>
            <a:pPr>
              <a:buFont typeface="Arial" charset="0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проходить по рубежу окремий кущ – сухе дерево – каміння.</a:t>
            </a:r>
          </a:p>
          <a:p>
            <a:pPr>
              <a:buFont typeface="Arial" charset="0"/>
              <a:buNone/>
              <a:defRPr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Смуга вогню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праворуч окремий кущ – сухе дерево; ліворуч каміння – висота 44,2. Додатковий сектор обстрілу в напрямку узлісся гаю Темного.</a:t>
            </a:r>
          </a:p>
          <a:p>
            <a:pPr>
              <a:buFont typeface="Arial" charset="0"/>
              <a:buNone/>
              <a:defRPr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Ділянки зосередженого вогню взводу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ЗВ-1 шосе-огорожа складів; </a:t>
            </a:r>
            <a:r>
              <a:rPr lang="uk-UA" sz="2400" noProof="1" smtClean="0">
                <a:latin typeface="Times New Roman" pitchFamily="18" charset="0"/>
                <a:cs typeface="Times New Roman" pitchFamily="18" charset="0"/>
              </a:rPr>
              <a:t>ЗВ-2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польова  дорога – висота 34,2.</a:t>
            </a:r>
          </a:p>
          <a:p>
            <a:endParaRPr lang="uk-UA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715436" cy="911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е)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довести </a:t>
            </a:r>
            <a:r>
              <a:rPr lang="uk-UA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організацію заняття :</a:t>
            </a:r>
          </a:p>
          <a:p>
            <a:pPr>
              <a:buNone/>
            </a:pPr>
            <a:endParaRPr lang="uk-UA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НМ № 1: </a:t>
            </a:r>
            <a:r>
              <a:rPr lang="uk-UA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Виконання </a:t>
            </a:r>
            <a:r>
              <a:rPr lang="uk-UA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вправи початкових  стрільб 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КС 1.01(02-04).1.1  «</a:t>
            </a:r>
            <a:r>
              <a:rPr lang="uk-UA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Стрільба з місця по нерухомим цілям» з </a:t>
            </a:r>
          </a:p>
          <a:p>
            <a:pPr>
              <a:buNone/>
            </a:pPr>
            <a:r>
              <a:rPr lang="uk-UA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автомату АК-74.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Місце проведення</a:t>
            </a:r>
            <a:r>
              <a:rPr lang="uk-UA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ділянка стрільби  № 4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Займається:  </a:t>
            </a:r>
            <a:r>
              <a:rPr lang="uk-UA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зміна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uk-UA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командир взводу.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НМ № 2: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Вивчення умов виконання вправи початкових  стрільб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КС 1.01(02- 04).1.1 «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Стрільба з місця по нерухомим цілям» з автомату АК-74, заходів безпеки при проведенні   практичних стрільб, порядок дій на вогневому рубежі.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Місце проведення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клас підготовки до стрільби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Займається:  2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зміна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заступник командира взводу.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НМ № 3: </a:t>
            </a:r>
            <a:r>
              <a:rPr lang="uk-UA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Виконання  нормативів вогневої підготовки: Н-ВП-13 «Неповне розбирання зброї» та Н-ВП-14 «Збирання  зброї після неповного розбирання».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Місце проведення</a:t>
            </a:r>
            <a:r>
              <a:rPr lang="uk-UA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клас вогневої підготовки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Займається:  3</a:t>
            </a:r>
            <a:r>
              <a:rPr lang="uk-UA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зміна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uk-UA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командир 1 </a:t>
            </a:r>
            <a:r>
              <a:rPr lang="uk-UA" sz="1400" noProof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МВід.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НМ № 4: 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Навчання виконанню виготовлення до стрільби лежачи. Виконання нормативу вогневої підготовки: Н-ВП-1 «Приготування до стрільби  лежачи під час дій у пішому порядку». 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Місце проведення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місце для навчання виготовленню до стрільби.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Займається:  4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зміна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uk-UA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командир 2 </a:t>
            </a:r>
            <a:r>
              <a:rPr lang="uk-UA" sz="1400" noProof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Мвід.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НМ № 5: </a:t>
            </a:r>
            <a:r>
              <a:rPr lang="uk-UA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Визначення дальності до цілі різними способами. Тренування у рішенні вогневих задач. 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Місце проведення</a:t>
            </a:r>
            <a:r>
              <a:rPr lang="uk-UA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клас правил стрільби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Займається:  5</a:t>
            </a:r>
            <a:r>
              <a:rPr lang="uk-UA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зміна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uk-UA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командир </a:t>
            </a:r>
            <a:r>
              <a:rPr lang="uk-UA" sz="1400" noProof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Мвід.</a:t>
            </a:r>
          </a:p>
          <a:p>
            <a:pPr>
              <a:buNone/>
            </a:pPr>
            <a:r>
              <a:rPr lang="uk-UA" sz="24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заміни: 1-5-4-3-2-1(через 15 хвилин)</a:t>
            </a:r>
          </a:p>
          <a:p>
            <a:pPr>
              <a:buFont typeface="Arial" pitchFamily="34" charset="0"/>
              <a:buChar char="•"/>
            </a:pPr>
            <a:r>
              <a:rPr lang="uk-UA" sz="2000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Дати команду на висування до вказаних навчальних місць та початок роботи.</a:t>
            </a:r>
          </a:p>
          <a:p>
            <a:pPr>
              <a:buNone/>
            </a:pPr>
            <a:endParaRPr lang="uk-UA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</a:rPr>
              <a:t>Методика проведення заключної частини</a:t>
            </a:r>
          </a:p>
          <a:p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перевірити наявність зброї та матеріального забезпечення, наявність боєприпасів , які залишились після стрільби; усунути виявлені недоліки;</a:t>
            </a:r>
            <a:br>
              <a:rPr lang="uk-U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заслухати доповіді керівників занять на навчальних місцях про результати занять та їх зауваження по дотриманню заходів безпеки та ступеню відпрацювання навчальних питань;</a:t>
            </a:r>
            <a:br>
              <a:rPr lang="uk-U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нагадати тему заняття, його мету та навчальні питання, які були відпрацьовані в ході заняття;</a:t>
            </a:r>
            <a:br>
              <a:rPr lang="uk-U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оголосити оцінки, довести позитивні сторони у відпрацюванні питань на навчальних місцях та недоліки, виявлені в ході заняття;</a:t>
            </a:r>
            <a:br>
              <a:rPr lang="uk-U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поставити задачу для самостійної роботи та визначити строки усунення недоліків.</a:t>
            </a:r>
            <a:endParaRPr lang="uk-UA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-214313"/>
            <a:ext cx="8715375" cy="521493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uk-UA" sz="2800" b="1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Завдання  для  дистанційного навчання: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900" b="1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b="1" smtClean="0">
                <a:latin typeface="Times New Roman" pitchFamily="18" charset="0"/>
                <a:cs typeface="Times New Roman" pitchFamily="18" charset="0"/>
              </a:rPr>
              <a:t>В зошиті аудиторних робіт відпрацювати зміст навчальних питань презентації</a:t>
            </a:r>
            <a:r>
              <a:rPr lang="uk-UA" sz="1800" b="1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1800" b="1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Ознайомитися: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з методичними рекомендаціями по проведенню занять вогневої підготовки (вступної, основної та заключної частини заняття).</a:t>
            </a:r>
            <a:endParaRPr lang="uk-UA" sz="1800" b="1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Прочитати: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особливості організації та методики проведення вогневого тренування ; порядок підготовки керівника вогневого тренування.   </a:t>
            </a:r>
            <a:endParaRPr lang="uk-UA" sz="1800" b="1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b="1" smtClean="0">
                <a:latin typeface="Times New Roman" pitchFamily="18" charset="0"/>
                <a:cs typeface="Times New Roman" pitchFamily="18" charset="0"/>
              </a:rPr>
              <a:t>Вивчити</a:t>
            </a:r>
            <a:r>
              <a:rPr lang="uk-UA" sz="1800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порядок дій на вогневому рубежі та заходи безпеки при проведенні стрільб.</a:t>
            </a:r>
          </a:p>
          <a:p>
            <a:r>
              <a:rPr lang="uk-UA" sz="1800" b="1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1800" b="1" smtClean="0">
                <a:latin typeface="Times New Roman" pitchFamily="18" charset="0"/>
                <a:cs typeface="Times New Roman" pitchFamily="18" charset="0"/>
              </a:rPr>
              <a:t>зошиті самостійних робіт дати відповідь на контрольне опитування попередньої теми </a:t>
            </a:r>
            <a:r>
              <a:rPr lang="uk-UA" sz="1800" b="1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1800" b="1" smtClean="0">
                <a:latin typeface="Times New Roman" pitchFamily="18" charset="0"/>
                <a:cs typeface="Times New Roman" pitchFamily="18" charset="0"/>
              </a:rPr>
              <a:t> підготувати  </a:t>
            </a:r>
            <a:r>
              <a:rPr lang="uk-UA" sz="1800" b="1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1800" b="1" smtClean="0">
                <a:latin typeface="Times New Roman" pitchFamily="18" charset="0"/>
                <a:cs typeface="Times New Roman" pitchFamily="18" charset="0"/>
              </a:rPr>
              <a:t>оформити (відповідно визначених форм):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план конспект проведення вогневого тренування (за визначеними навчальними питаннями)  та інструктивні записки;</a:t>
            </a:r>
          </a:p>
          <a:p>
            <a:pPr algn="just">
              <a:buFontTx/>
              <a:buNone/>
            </a:pPr>
            <a:r>
              <a:rPr lang="uk-UA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Завдання </a:t>
            </a:r>
            <a:r>
              <a:rPr lang="uk-UA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аудиторних та самостійних робіт </a:t>
            </a:r>
            <a:r>
              <a:rPr lang="uk-UA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кожному студенту </a:t>
            </a:r>
            <a:r>
              <a:rPr lang="uk-UA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оформити  в </a:t>
            </a:r>
          </a:p>
          <a:p>
            <a:pPr algn="just">
              <a:buFontTx/>
              <a:buNone/>
            </a:pPr>
            <a:r>
              <a:rPr lang="uk-UA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електронному вигляді та надіслати викладачу на електронну адресу  </a:t>
            </a:r>
          </a:p>
          <a:p>
            <a:pPr algn="just">
              <a:buFontTx/>
              <a:buNone/>
            </a:pPr>
            <a:r>
              <a:rPr lang="en-US" sz="1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vinogradenkoe@mdu.edu.ua</a:t>
            </a:r>
            <a:r>
              <a:rPr lang="uk-UA" sz="1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вигляді </a:t>
            </a:r>
            <a:r>
              <a:rPr lang="uk-UA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звіту-доповіді</a:t>
            </a:r>
            <a:r>
              <a:rPr lang="uk-UA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Потім раздрукувати та вклеїти в </a:t>
            </a:r>
            <a:endParaRPr lang="en-US" sz="18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uk-UA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зошити аудіторних та самостійних робіт.</a:t>
            </a:r>
          </a:p>
          <a:p>
            <a:endParaRPr lang="uk-UA" sz="1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uk-UA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85728"/>
            <a:ext cx="8208912" cy="4366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СТРІЛЕЦЬКА </a:t>
            </a: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ЗБРОЯ  та  ВОГНЕВА  ПІДГОТОВКА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237" y="785794"/>
            <a:ext cx="8784976" cy="5857916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defRPr/>
            </a:pPr>
            <a:endParaRPr lang="uk-UA" sz="2000" b="1" dirty="0">
              <a:solidFill>
                <a:srgbClr val="F79646"/>
              </a:solidFill>
            </a:endParaRPr>
          </a:p>
          <a:p>
            <a:pPr marL="342900" indent="-342900" algn="ctr">
              <a:defRPr/>
            </a:pPr>
            <a:endParaRPr lang="uk-UA" sz="2400" b="1" u="none" dirty="0" smtClean="0">
              <a:solidFill>
                <a:srgbClr val="F79646"/>
              </a:solidFill>
              <a:latin typeface="Times New Roman" pitchFamily="18" charset="0"/>
            </a:endParaRPr>
          </a:p>
          <a:p>
            <a:pPr marL="342900" indent="-342900" algn="ctr">
              <a:defRPr/>
            </a:pPr>
            <a:endParaRPr lang="uk-UA" sz="2400" b="1" dirty="0" smtClean="0">
              <a:solidFill>
                <a:srgbClr val="F79646"/>
              </a:solidFill>
              <a:latin typeface="Times New Roman" pitchFamily="18" charset="0"/>
            </a:endParaRPr>
          </a:p>
          <a:p>
            <a:pPr marL="342900" indent="-342900" algn="ctr">
              <a:defRPr/>
            </a:pPr>
            <a:r>
              <a:rPr lang="uk-UA" sz="2400" b="1" u="none" dirty="0" smtClean="0">
                <a:solidFill>
                  <a:srgbClr val="F79646"/>
                </a:solidFill>
                <a:latin typeface="Times New Roman" pitchFamily="18" charset="0"/>
              </a:rPr>
              <a:t>НАВЧАЛЬНІ </a:t>
            </a:r>
            <a:r>
              <a:rPr lang="uk-UA" sz="2400" b="1" u="none" dirty="0">
                <a:solidFill>
                  <a:srgbClr val="F79646"/>
                </a:solidFill>
                <a:latin typeface="Times New Roman" pitchFamily="18" charset="0"/>
              </a:rPr>
              <a:t>ПИТАННЯ:</a:t>
            </a:r>
          </a:p>
          <a:p>
            <a:pPr marL="342900" indent="-342900">
              <a:defRPr/>
            </a:pPr>
            <a:endParaRPr lang="uk-UA" sz="2400" b="1" u="none" dirty="0">
              <a:solidFill>
                <a:srgbClr val="FFFF00"/>
              </a:solidFill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uk-UA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Порядок організації  вогневого тренування.</a:t>
            </a:r>
            <a:r>
              <a:rPr lang="uk-UA" sz="2800" b="1" dirty="0" smtClean="0">
                <a:solidFill>
                  <a:schemeClr val="bg1"/>
                </a:solidFill>
                <a:latin typeface="Times New Roman" pitchFamily="18" charset="0"/>
              </a:rPr>
              <a:t> Підготовка керівника вогневого тренування .</a:t>
            </a:r>
            <a:endParaRPr lang="uk-UA" sz="2800" b="1" u="none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 algn="l">
              <a:defRPr/>
            </a:pPr>
            <a:r>
              <a:rPr lang="uk-UA" sz="2800" b="1" u="none" dirty="0">
                <a:solidFill>
                  <a:schemeClr val="bg1"/>
                </a:solidFill>
                <a:latin typeface="Times New Roman" pitchFamily="18" charset="0"/>
              </a:rPr>
              <a:t> 2. </a:t>
            </a:r>
            <a:r>
              <a:rPr lang="uk-UA" sz="2800" b="1" dirty="0" smtClean="0">
                <a:solidFill>
                  <a:schemeClr val="bg1"/>
                </a:solidFill>
                <a:latin typeface="Times New Roman" pitchFamily="18" charset="0"/>
              </a:rPr>
              <a:t>Порядок складання план-конспекту проведення</a:t>
            </a:r>
            <a:r>
              <a:rPr lang="uk-UA" sz="2800" b="1" u="none" dirty="0" smtClean="0">
                <a:solidFill>
                  <a:schemeClr val="bg1"/>
                </a:solidFill>
                <a:latin typeface="Times New Roman" pitchFamily="18" charset="0"/>
              </a:rPr>
              <a:t> вогневого тренування та інструктивної записки.</a:t>
            </a:r>
            <a:endParaRPr lang="uk-UA" sz="2800" b="1" u="none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defRPr/>
            </a:pPr>
            <a:r>
              <a:rPr lang="uk-UA" sz="2800" b="1" u="none" dirty="0">
                <a:solidFill>
                  <a:schemeClr val="bg1"/>
                </a:solidFill>
                <a:latin typeface="Times New Roman" pitchFamily="18" charset="0"/>
              </a:rPr>
              <a:t> 3. </a:t>
            </a:r>
            <a:r>
              <a:rPr lang="uk-UA" sz="2800" b="1" dirty="0" smtClean="0">
                <a:solidFill>
                  <a:schemeClr val="bg1"/>
                </a:solidFill>
                <a:latin typeface="Times New Roman" pitchFamily="18" charset="0"/>
              </a:rPr>
              <a:t>Методика проведення вогневого тренування.</a:t>
            </a:r>
            <a:endParaRPr lang="uk-UA" sz="2800" b="1" u="none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defRPr/>
            </a:pPr>
            <a:endParaRPr lang="uk-UA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uk-UA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85728"/>
            <a:ext cx="8208912" cy="4366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СТРІЛЕЦЬКА </a:t>
            </a: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ЗБРОЯ  та  ВОГНЕВА  ПІДГОТОВКА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237" y="785794"/>
            <a:ext cx="8784976" cy="5857916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defRPr/>
            </a:pPr>
            <a:endParaRPr lang="uk-UA" sz="2000" b="1" dirty="0">
              <a:solidFill>
                <a:srgbClr val="F79646"/>
              </a:solidFill>
            </a:endParaRPr>
          </a:p>
          <a:p>
            <a:pPr marL="342900" indent="-342900" algn="ctr">
              <a:defRPr/>
            </a:pPr>
            <a:endParaRPr lang="uk-UA" sz="2400" b="1" u="none" dirty="0" smtClean="0">
              <a:solidFill>
                <a:srgbClr val="F79646"/>
              </a:solidFill>
              <a:latin typeface="Times New Roman" pitchFamily="18" charset="0"/>
            </a:endParaRPr>
          </a:p>
          <a:p>
            <a:pPr marL="342900" indent="-342900" algn="ctr">
              <a:defRPr/>
            </a:pPr>
            <a:endParaRPr lang="uk-UA" sz="3600" b="1" dirty="0" smtClean="0">
              <a:solidFill>
                <a:srgbClr val="F79646"/>
              </a:solidFill>
              <a:latin typeface="Times New Roman" pitchFamily="18" charset="0"/>
            </a:endParaRPr>
          </a:p>
          <a:p>
            <a:pPr marL="742950" indent="-742950" algn="ctr">
              <a:defRPr/>
            </a:pPr>
            <a:r>
              <a:rPr lang="uk-UA" sz="3600" b="1" dirty="0" smtClean="0">
                <a:solidFill>
                  <a:srgbClr val="F79646"/>
                </a:solidFill>
                <a:latin typeface="Times New Roman" pitchFamily="18" charset="0"/>
              </a:rPr>
              <a:t>1  </a:t>
            </a:r>
            <a:r>
              <a:rPr lang="uk-UA" sz="3600" b="1" u="none" dirty="0" smtClean="0">
                <a:solidFill>
                  <a:srgbClr val="F79646"/>
                </a:solidFill>
                <a:latin typeface="Times New Roman" pitchFamily="18" charset="0"/>
              </a:rPr>
              <a:t>НАВЧАЛЬНЕ  </a:t>
            </a:r>
            <a:r>
              <a:rPr lang="uk-UA" sz="3600" b="1" u="none" dirty="0">
                <a:solidFill>
                  <a:srgbClr val="F79646"/>
                </a:solidFill>
                <a:latin typeface="Times New Roman" pitchFamily="18" charset="0"/>
              </a:rPr>
              <a:t>ПИТАННЯ</a:t>
            </a:r>
            <a:r>
              <a:rPr lang="uk-UA" sz="3600" b="1" u="none" dirty="0" smtClean="0">
                <a:solidFill>
                  <a:srgbClr val="F79646"/>
                </a:solidFill>
                <a:latin typeface="Times New Roman" pitchFamily="18" charset="0"/>
              </a:rPr>
              <a:t>:</a:t>
            </a:r>
          </a:p>
          <a:p>
            <a:pPr marL="742950" indent="-742950" algn="ctr">
              <a:defRPr/>
            </a:pPr>
            <a:endParaRPr lang="uk-UA" sz="3600" b="1" u="none" dirty="0">
              <a:solidFill>
                <a:srgbClr val="F79646"/>
              </a:solidFill>
              <a:latin typeface="Times New Roman" pitchFamily="18" charset="0"/>
            </a:endParaRPr>
          </a:p>
          <a:p>
            <a:pPr marL="342900" indent="-342900" algn="ctr">
              <a:defRPr/>
            </a:pPr>
            <a:r>
              <a:rPr lang="uk-UA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Порядок організації  вогневого тренування.</a:t>
            </a:r>
            <a:r>
              <a:rPr lang="uk-UA" sz="3600" b="1" dirty="0" smtClean="0">
                <a:solidFill>
                  <a:schemeClr val="bg1"/>
                </a:solidFill>
                <a:latin typeface="Times New Roman" pitchFamily="18" charset="0"/>
              </a:rPr>
              <a:t> Підготовка керівника вогневого тренування </a:t>
            </a:r>
            <a:endParaRPr lang="uk-UA" sz="3600" b="1" u="none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 algn="l">
              <a:defRPr/>
            </a:pPr>
            <a:r>
              <a:rPr lang="uk-UA" sz="2800" b="1" u="none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uk-UA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929687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Послідовність підготовки керівника вогневого тренування: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 ознайомитися з  вимогами програми бойової підготовки в/ч (підрозділу) та керівних  документів;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 усвідомити тему заняття та визначити навчально-виховну мету;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 визначити навчальні питання(навчальні місця), порядок роботи на них, призначити керівників на навчальні місця та розподілити час;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 обрати найбільш ефективні методи навчання;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 вивчити відповідні розділи підручників, настанов, Курсу стрільб та методичні рекомендації по проведення вогневих тренувань;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 при необхідності відвідати вогневе тренування іншого підрозділу;</a:t>
            </a:r>
          </a:p>
          <a:p>
            <a:pPr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підібрати і підготувати  матеріально-технічне забезпечення , зброю та необхідну екіпіровку;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 провести інструкторсько-методичне заняття з командирами  взводів (відділень), які будуть залучатися на заняття, як керівники на навчальних місцях; затвердити інструктивні записки;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написати план-конспект вогневого тренування.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929687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а) ознайомлення з  вимогами програми бойової підготовки в/ч (підрозділу) та керівними  документами:</a:t>
            </a:r>
          </a:p>
          <a:p>
            <a:pPr>
              <a:buFontTx/>
              <a:buChar char="-"/>
            </a:pPr>
            <a:r>
              <a:rPr lang="uk-UA" sz="2400" spc="-15" dirty="0" smtClean="0">
                <a:latin typeface="Times New Roman"/>
                <a:ea typeface="Times New Roman"/>
              </a:rPr>
              <a:t> переглянути основні положення програми,  місце заняття </a:t>
            </a:r>
            <a:r>
              <a:rPr lang="uk-UA" sz="2400" dirty="0" smtClean="0">
                <a:latin typeface="Times New Roman"/>
                <a:ea typeface="Times New Roman"/>
              </a:rPr>
              <a:t> у навчальному процесі;</a:t>
            </a:r>
          </a:p>
          <a:p>
            <a:pPr>
              <a:buFontTx/>
              <a:buChar char="-"/>
            </a:pPr>
            <a:r>
              <a:rPr lang="uk-UA" sz="2400" dirty="0" smtClean="0">
                <a:latin typeface="Times New Roman"/>
                <a:ea typeface="Times New Roman"/>
              </a:rPr>
              <a:t> з'ясувати вимоги програми  до підготовки військовослужбовців</a:t>
            </a:r>
          </a:p>
          <a:p>
            <a:r>
              <a:rPr lang="uk-UA" sz="2400" dirty="0" smtClean="0">
                <a:latin typeface="Times New Roman"/>
                <a:ea typeface="Times New Roman"/>
              </a:rPr>
              <a:t> (що кожен військовослужбовець повинен після проведення заняття  </a:t>
            </a:r>
            <a:r>
              <a:rPr lang="uk-UA" sz="2400" i="1" dirty="0" smtClean="0">
                <a:latin typeface="Times New Roman"/>
                <a:ea typeface="Times New Roman"/>
              </a:rPr>
              <a:t>знати</a:t>
            </a:r>
            <a:r>
              <a:rPr lang="uk-UA" sz="2400" dirty="0" smtClean="0">
                <a:latin typeface="Times New Roman"/>
                <a:ea typeface="Times New Roman"/>
              </a:rPr>
              <a:t>, </a:t>
            </a:r>
            <a:r>
              <a:rPr lang="uk-UA" sz="2400" i="1" dirty="0" smtClean="0">
                <a:latin typeface="Times New Roman"/>
                <a:ea typeface="Times New Roman"/>
              </a:rPr>
              <a:t>вміти</a:t>
            </a:r>
            <a:r>
              <a:rPr lang="uk-UA" sz="2400" dirty="0" smtClean="0">
                <a:latin typeface="Times New Roman"/>
                <a:ea typeface="Times New Roman"/>
              </a:rPr>
              <a:t>, з чим </a:t>
            </a:r>
            <a:r>
              <a:rPr lang="uk-UA" sz="2400" i="1" dirty="0" smtClean="0">
                <a:latin typeface="Times New Roman"/>
                <a:ea typeface="Times New Roman"/>
              </a:rPr>
              <a:t>ознайомитися</a:t>
            </a:r>
            <a:r>
              <a:rPr lang="uk-UA" sz="2400" dirty="0" smtClean="0">
                <a:latin typeface="Times New Roman"/>
                <a:ea typeface="Times New Roman"/>
              </a:rPr>
              <a:t>, які вправи і нормативи</a:t>
            </a:r>
            <a:r>
              <a:rPr lang="uk-UA" sz="2400" i="1" dirty="0" smtClean="0">
                <a:latin typeface="Times New Roman"/>
                <a:ea typeface="Times New Roman"/>
              </a:rPr>
              <a:t> виконати  </a:t>
            </a:r>
            <a:r>
              <a:rPr lang="uk-UA" sz="2400" dirty="0" smtClean="0">
                <a:latin typeface="Times New Roman"/>
                <a:ea typeface="Times New Roman"/>
              </a:rPr>
              <a:t>та  які морально-бойові якості  повинні бути </a:t>
            </a:r>
            <a:r>
              <a:rPr lang="uk-UA" sz="2400" i="1" dirty="0" smtClean="0">
                <a:latin typeface="Times New Roman"/>
                <a:ea typeface="Times New Roman"/>
              </a:rPr>
              <a:t>виховані </a:t>
            </a:r>
            <a:r>
              <a:rPr lang="uk-UA" sz="2400" dirty="0" smtClean="0">
                <a:latin typeface="Times New Roman"/>
                <a:ea typeface="Times New Roman"/>
              </a:rPr>
              <a:t>, які командирські навички будуть </a:t>
            </a:r>
            <a:r>
              <a:rPr lang="uk-UA" sz="2400" i="1" dirty="0" smtClean="0">
                <a:latin typeface="Times New Roman"/>
                <a:ea typeface="Times New Roman"/>
              </a:rPr>
              <a:t>прищеплені</a:t>
            </a:r>
            <a:r>
              <a:rPr lang="uk-UA" sz="2400" dirty="0" smtClean="0">
                <a:latin typeface="Times New Roman"/>
                <a:ea typeface="Times New Roman"/>
              </a:rPr>
              <a:t>).</a:t>
            </a:r>
          </a:p>
          <a:p>
            <a:r>
              <a:rPr lang="uk-UA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Вимоги програми бойової підготовки в/ч А-1234 до підготовки:</a:t>
            </a:r>
          </a:p>
          <a:p>
            <a:pPr>
              <a:buFont typeface="Arial" pitchFamily="34" charset="0"/>
              <a:buChar char="•"/>
            </a:pPr>
            <a:r>
              <a:rPr lang="uk-UA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uk-UA" sz="24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навчити в/с вести вогонь зі штатної зброї вдень та вночі;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тренувати виконання нормативів вогневої підготовки за фахом;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навчити виявляти цілі противника та виконувати вогневі завдання з першого пострілу(черги);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удосконалювати знання матеріальної частини штатної зброї на кожному занятті; 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формувати у в/с  якості, необхідні у сучасному бою.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929687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Організація заняття</a:t>
            </a:r>
          </a:p>
          <a:p>
            <a:pPr algn="ctr"/>
            <a:endParaRPr lang="uk-UA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НМ №1: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Виконання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вправи початкових  стрільб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КС 1.01(02-04).1.1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Стрільба з 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місця по нерухомим цілям» з автомату АК-74.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НМ №2: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Вивчення умов виконання вправи початкових  стрільб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КС 1.01(02- 04).1.1 «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Стрільба з місця по нерухомим цілям» з автомату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АК-74,  заходів безпеки при проведенні   практичних стрільб,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порядок дій на вогневому рубежі.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НМ №3: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Виконання  нормативів вогневої підготовки: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Н-ВП-13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Неповне </a:t>
            </a:r>
          </a:p>
          <a:p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                розбирання зброї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 та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Н-ВП-14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Збирання зброї після неповного </a:t>
            </a:r>
          </a:p>
          <a:p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                розбирання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НМ №4: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Навчання виконанню виготовлення до стрільби лежачи. Виконання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нормативу вогневої підготовки: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Н-ВП-1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Приготування до стрільби </a:t>
            </a:r>
          </a:p>
          <a:p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                лежачи під час дій у пішому порядку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.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НМ №5: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Визначення дальності до цілі різними способами. Тренування у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рішенні вогневих задач.</a:t>
            </a: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929687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б) усвідомлення теми заняття та визначення навчально-виховної мети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Навчально-виховна  мета  показує, для чого проводиться заняття та яких результатів повинен досягти, той хто навчається (навчити певним прийомам та діям при озброєнні ; дати практику в веденні вогню із стрілецької зброї;   удосконалити вміння  і навички у виконанні нормативів вогневої підготовки; формувати  якості, необхідні у сучасному бою: впевненість у своїй  зброї, інтерес до досконалого вивчення матеріальної частини).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Навчально-виховна  мета вогневого тренування:</a:t>
            </a:r>
          </a:p>
          <a:p>
            <a:pPr>
              <a:buFont typeface="Arial" pitchFamily="34" charset="0"/>
              <a:buChar char="•"/>
            </a:pPr>
            <a:r>
              <a:rPr lang="uk-UA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uk-UA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навчити вести вогонь з місця по нерухомим цілям;</a:t>
            </a:r>
            <a:r>
              <a:rPr lang="ru-RU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uk-UA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виконати  вправу  початкових  стрільб </a:t>
            </a:r>
            <a:r>
              <a:rPr lang="uk-UA" sz="2000" i="1" noProof="1" smtClean="0">
                <a:solidFill>
                  <a:srgbClr val="FF0000"/>
                </a:solidFill>
                <a:latin typeface="Times New Roman"/>
                <a:ea typeface="Times New Roman"/>
              </a:rPr>
              <a:t>КС </a:t>
            </a:r>
            <a:r>
              <a:rPr lang="uk-UA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1.01(02-04).1.1 з автомату АК-74</a:t>
            </a:r>
            <a:r>
              <a:rPr lang="ru-RU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;</a:t>
            </a:r>
            <a:endParaRPr lang="uk-UA" sz="2000" i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>
              <a:buFont typeface="Arial" pitchFamily="34" charset="0"/>
              <a:buChar char="•"/>
            </a:pPr>
            <a:r>
              <a:rPr lang="uk-UA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тренувати виконання нормативів вогневої підготовки: </a:t>
            </a:r>
            <a:r>
              <a:rPr lang="ru-RU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Н-ВП-13 «Неповне  розбирання зброї» та Н-ВП-14 «</a:t>
            </a:r>
            <a:r>
              <a:rPr lang="uk-UA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Збирання</a:t>
            </a:r>
            <a:r>
              <a:rPr lang="ru-RU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uk-UA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зброї</a:t>
            </a:r>
            <a:r>
              <a:rPr lang="ru-RU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</a:t>
            </a:r>
            <a:r>
              <a:rPr lang="uk-UA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після неповного розбирання</a:t>
            </a:r>
            <a:r>
              <a:rPr lang="ru-RU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»</a:t>
            </a:r>
            <a:r>
              <a:rPr lang="uk-UA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;</a:t>
            </a:r>
          </a:p>
          <a:p>
            <a:r>
              <a:rPr lang="uk-UA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тренувати вміння виявляти цілі противника та вирішувати вогневі задачі;</a:t>
            </a:r>
          </a:p>
          <a:p>
            <a:pPr>
              <a:buFont typeface="Arial" pitchFamily="34" charset="0"/>
              <a:buChar char="•"/>
            </a:pPr>
            <a:r>
              <a:rPr lang="uk-UA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удосконалити знання матеріальної частини  АК-74 та  вміння готуватися до стрільби лежачи;</a:t>
            </a:r>
          </a:p>
          <a:p>
            <a:pPr>
              <a:buFont typeface="Arial" pitchFamily="34" charset="0"/>
              <a:buChar char="•"/>
            </a:pPr>
            <a:r>
              <a:rPr lang="uk-UA" sz="2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формувати впевненість у своїй  зброї, інтерес до досконалого вивчення матеріальної частини автомату, переконаність у необхідності вражати ціль з першого пострілу.</a:t>
            </a:r>
          </a:p>
          <a:p>
            <a:endParaRPr lang="uk-UA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5778079</TotalTime>
  <Words>4527</Words>
  <Application>Microsoft Office PowerPoint</Application>
  <PresentationFormat>Экран (4:3)</PresentationFormat>
  <Paragraphs>418</Paragraphs>
  <Slides>35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35</vt:i4>
      </vt:variant>
    </vt:vector>
  </HeadingPairs>
  <TitlesOfParts>
    <vt:vector size="38" baseType="lpstr">
      <vt:lpstr>Тема Office</vt:lpstr>
      <vt:lpstr>Оформление по умолчанию</vt:lpstr>
      <vt:lpstr>2_Оформление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KVP</dc:creator>
  <cp:lastModifiedBy>User</cp:lastModifiedBy>
  <cp:revision>144</cp:revision>
  <dcterms:modified xsi:type="dcterms:W3CDTF">2020-03-17T05:26:17Z</dcterms:modified>
</cp:coreProperties>
</file>