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87" r:id="rId8"/>
    <p:sldId id="288" r:id="rId9"/>
    <p:sldId id="268" r:id="rId10"/>
    <p:sldId id="269" r:id="rId11"/>
    <p:sldId id="270" r:id="rId12"/>
    <p:sldId id="271" r:id="rId13"/>
    <p:sldId id="286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1F05EC-AA86-4DA8-9899-201A67557F03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A50CB-6AF7-4A5D-81C3-7B69806969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319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A50CB-6AF7-4A5D-81C3-7B6980696919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BEA793-0405-4EC4-BEBD-040C720F57CC}" type="datetimeFigureOut">
              <a:rPr lang="ru-RU" smtClean="0"/>
              <a:pPr/>
              <a:t>21.10.2021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C1C00B-0DA1-4B80-9087-237F0DF15B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BEA793-0405-4EC4-BEBD-040C720F57CC}" type="datetimeFigureOut">
              <a:rPr lang="ru-RU" smtClean="0"/>
              <a:pPr/>
              <a:t>21.10.2021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C1C00B-0DA1-4B80-9087-237F0DF15B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BEA793-0405-4EC4-BEBD-040C720F57CC}" type="datetimeFigureOut">
              <a:rPr lang="ru-RU" smtClean="0"/>
              <a:pPr/>
              <a:t>21.10.2021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C1C00B-0DA1-4B80-9087-237F0DF15B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BEA793-0405-4EC4-BEBD-040C720F57CC}" type="datetimeFigureOut">
              <a:rPr lang="ru-RU" smtClean="0"/>
              <a:pPr/>
              <a:t>21.10.2021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C1C00B-0DA1-4B80-9087-237F0DF15B3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BEA793-0405-4EC4-BEBD-040C720F57CC}" type="datetimeFigureOut">
              <a:rPr lang="ru-RU" smtClean="0"/>
              <a:pPr/>
              <a:t>21.10.2021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C1C00B-0DA1-4B80-9087-237F0DF15B3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BEA793-0405-4EC4-BEBD-040C720F57CC}" type="datetimeFigureOut">
              <a:rPr lang="ru-RU" smtClean="0"/>
              <a:pPr/>
              <a:t>21.10.2021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C1C00B-0DA1-4B80-9087-237F0DF15B3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BEA793-0405-4EC4-BEBD-040C720F57CC}" type="datetimeFigureOut">
              <a:rPr lang="ru-RU" smtClean="0"/>
              <a:pPr/>
              <a:t>21.10.2021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C1C00B-0DA1-4B80-9087-237F0DF15B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BEA793-0405-4EC4-BEBD-040C720F57CC}" type="datetimeFigureOut">
              <a:rPr lang="ru-RU" smtClean="0"/>
              <a:pPr/>
              <a:t>21.10.2021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C1C00B-0DA1-4B80-9087-237F0DF15B3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BEA793-0405-4EC4-BEBD-040C720F57CC}" type="datetimeFigureOut">
              <a:rPr lang="ru-RU" smtClean="0"/>
              <a:pPr/>
              <a:t>21.10.2021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C1C00B-0DA1-4B80-9087-237F0DF15B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3BEA793-0405-4EC4-BEBD-040C720F57CC}" type="datetimeFigureOut">
              <a:rPr lang="ru-RU" smtClean="0"/>
              <a:pPr/>
              <a:t>21.10.2021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C1C00B-0DA1-4B80-9087-237F0DF15B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BEA793-0405-4EC4-BEBD-040C720F57CC}" type="datetimeFigureOut">
              <a:rPr lang="ru-RU" smtClean="0"/>
              <a:pPr/>
              <a:t>21.10.2021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C1C00B-0DA1-4B80-9087-237F0DF15B3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3BEA793-0405-4EC4-BEBD-040C720F57CC}" type="datetimeFigureOut">
              <a:rPr lang="ru-RU" smtClean="0"/>
              <a:pPr/>
              <a:t>21.10.2021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EC1C00B-0DA1-4B80-9087-237F0DF15B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8815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uk-UA" sz="4000" dirty="0" smtClean="0">
                <a:solidFill>
                  <a:schemeClr val="accent1">
                    <a:lumMod val="50000"/>
                  </a:schemeClr>
                </a:solidFill>
              </a:rPr>
              <a:t>УПРАВЛІННЯ ПОВСЯКДЕННОЮ ДІЯЛЬНІСТЮ ПІДРОЗДІЛІВ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979712" y="620688"/>
            <a:ext cx="6048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Миколаївський національний університет</a:t>
            </a:r>
            <a:b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імені В.О. Сухомлинського</a:t>
            </a:r>
            <a:b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 Кафедра військової підготовки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Вона організується відповідними командувачами, командирами (начальниками) і органами військового управління.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uk-UA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Рішенням командира військової частини щодо організації служби військ на навчальний рік є: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наказ про організацію служби військ і бойового навчання;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план основних заходів служби військ.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У них визначається порядок: охорони і оборони військового містечка, Бойового Прапора, зброї і боєприпасів, військової техніки і озброєння, військового майна; склад і порядок підготовки добового наряду; заходи методичної роботи з офіцерським, сержантським і старшинським складом з питань служби військ, контролю за станом підрозділів, служб, об’єктів навчально-матеріальної бази, терміни відпрацювання відповідних документів та проведення заходів щодо організації служби військ.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800" dirty="0" smtClean="0"/>
              <a:t> </a:t>
            </a:r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Штабом військової частини розробляються: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наказ про організацію служби військ і бойового навчання;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план основних заходів служби військ, як додаток до плану бойової підготовки;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план перевірки підрозділів і служб;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план охорони і оборони;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розклад варт, відомість добового наряду військової частини;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графік перевірки варт посадовими особами;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64496"/>
          </a:xfrm>
        </p:spPr>
        <p:txBody>
          <a:bodyPr>
            <a:normAutofit fontScale="92500"/>
          </a:bodyPr>
          <a:lstStyle/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введення в дію розпорядку дня військової частини, розпорядку роботи управління, штабу частини, парку, складів та інших об’єктів (ст.199, 200, 343, 363 СВС);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склад добового наряду, порядок його підготовки, озброєння і відпочинку (ст.268, 281-287, 293, 294 СВС);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склад варт, їхнє озброєння та порядок відпочинку (ст.123-127, 107-112, 131 СГ та ВС, накази </a:t>
            </a:r>
            <a:r>
              <a:rPr lang="uk-UA" dirty="0" err="1" smtClean="0">
                <a:solidFill>
                  <a:schemeClr val="accent1">
                    <a:lumMod val="50000"/>
                  </a:schemeClr>
                </a:solidFill>
              </a:rPr>
              <a:t>МО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 України від 18.04.2000 № 105, </a:t>
            </a:r>
            <a:r>
              <a:rPr lang="uk-UA" dirty="0" err="1" smtClean="0">
                <a:solidFill>
                  <a:schemeClr val="accent1">
                    <a:lumMod val="50000"/>
                  </a:schemeClr>
                </a:solidFill>
              </a:rPr>
              <a:t>від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 20.04.2001 № 125, </a:t>
            </a:r>
            <a:r>
              <a:rPr lang="uk-UA" dirty="0" err="1" smtClean="0">
                <a:solidFill>
                  <a:schemeClr val="accent1">
                    <a:lumMod val="50000"/>
                  </a:schemeClr>
                </a:solidFill>
              </a:rPr>
              <a:t>від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 19.05.2005 № 271);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uk-UA" sz="3100" dirty="0" smtClean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ru-RU" sz="31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sz="3100" dirty="0" smtClean="0">
                <a:solidFill>
                  <a:schemeClr val="accent1">
                    <a:lumMod val="50000"/>
                  </a:schemeClr>
                </a:solidFill>
              </a:rPr>
              <a:t>Зміст наказу </a:t>
            </a:r>
            <a:r>
              <a:rPr lang="uk-UA" sz="3100" dirty="0" err="1" smtClean="0">
                <a:solidFill>
                  <a:schemeClr val="accent1">
                    <a:lumMod val="50000"/>
                  </a:schemeClr>
                </a:solidFill>
              </a:rPr>
              <a:t>“Про</a:t>
            </a:r>
            <a:r>
              <a:rPr lang="uk-UA" sz="3100" dirty="0" smtClean="0">
                <a:solidFill>
                  <a:schemeClr val="accent1">
                    <a:lumMod val="50000"/>
                  </a:schemeClr>
                </a:solidFill>
              </a:rPr>
              <a:t> організацію служби військ і бойового </a:t>
            </a:r>
            <a:r>
              <a:rPr lang="uk-UA" sz="3100" dirty="0" err="1" smtClean="0">
                <a:solidFill>
                  <a:schemeClr val="accent1">
                    <a:lumMod val="50000"/>
                  </a:schemeClr>
                </a:solidFill>
              </a:rPr>
              <a:t>навчання”</a:t>
            </a:r>
            <a:r>
              <a:rPr lang="uk-UA" sz="3100" dirty="0" smtClean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uk-UA" sz="3100" dirty="0" err="1" smtClean="0">
                <a:solidFill>
                  <a:schemeClr val="accent1">
                    <a:lumMod val="50000"/>
                  </a:schemeClr>
                </a:solidFill>
              </a:rPr>
              <a:t>“Про</a:t>
            </a:r>
            <a:r>
              <a:rPr lang="uk-UA" sz="3100" dirty="0" smtClean="0">
                <a:solidFill>
                  <a:schemeClr val="accent1">
                    <a:lumMod val="50000"/>
                  </a:schemeClr>
                </a:solidFill>
              </a:rPr>
              <a:t> організацію службової </a:t>
            </a:r>
            <a:r>
              <a:rPr lang="uk-UA" sz="3100" dirty="0" err="1" smtClean="0">
                <a:solidFill>
                  <a:schemeClr val="accent1">
                    <a:lumMod val="50000"/>
                  </a:schemeClr>
                </a:solidFill>
              </a:rPr>
              <a:t>діяльності”</a:t>
            </a:r>
            <a:r>
              <a:rPr lang="uk-UA" sz="3100" dirty="0" smtClean="0">
                <a:solidFill>
                  <a:schemeClr val="accent1">
                    <a:lumMod val="50000"/>
                  </a:schemeClr>
                </a:solidFill>
              </a:rPr>
              <a:t>):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категорії військовослужбовців, які мають право нести службу начальниками варт, помічниками начальника варт;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склад комісії для добору, вивчення та допуску військовослужбовців до несення вартової служби;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час, місце і порядок проведення занять з теоретичної та практичної підготовки варт, керівники занять (ст.130 СГ та ВС, накази </a:t>
            </a:r>
            <a:r>
              <a:rPr lang="uk-UA" sz="2800" dirty="0" err="1" smtClean="0">
                <a:solidFill>
                  <a:schemeClr val="accent1">
                    <a:lumMod val="50000"/>
                  </a:schemeClr>
                </a:solidFill>
              </a:rPr>
              <a:t>МО</a:t>
            </a: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 України від 18.04.2000 № 105, </a:t>
            </a:r>
            <a:r>
              <a:rPr lang="uk-UA" sz="2800" dirty="0" err="1" smtClean="0">
                <a:solidFill>
                  <a:schemeClr val="accent1">
                    <a:lumMod val="50000"/>
                  </a:schemeClr>
                </a:solidFill>
              </a:rPr>
              <a:t>від</a:t>
            </a: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 20.04.2001 № 125).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20688"/>
            <a:ext cx="8363272" cy="58326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</a:rPr>
              <a:t>Додатки до наказу: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Розпорядок дня військової частини.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Розпорядок роботи управління (штабу) військової частини.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Список офіцерського, сержантського і старшинського складу, які допущені до несення служби в добовому наряді.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Військовослужбовці, які допущені до несення служби начальниками варт, помічниками начальників варт та чатовими з охорони найбільш важливих постів.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Комісія щодо вивчення та допуску військовослужбовців до несення вартової служби.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8164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Підготовка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варт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організовується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та проводиться у три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етапи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/>
          </a:bodyPr>
          <a:lstStyle/>
          <a:p>
            <a:r>
              <a:rPr lang="uk-UA" sz="3600" i="1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Третє  навчальне питання.</a:t>
            </a:r>
            <a:r>
              <a:rPr lang="uk-UA" sz="3600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</a:rPr>
              <a:t>Методика підготовки варти до несення служби.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/>
          </a:bodyPr>
          <a:lstStyle/>
          <a:p>
            <a:pPr>
              <a:buNone/>
            </a:pPr>
            <a:endParaRPr lang="uk-UA" sz="28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</a:rPr>
              <a:t>Перший етап.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За дві - три доби до заступання у наряд командиром роти (батареї) або батальйону (дивізіону) із залученням заступника командира роти (батареї) або батальйону (дивізіону) з виховної роботи, командирів взводів, призначеного начальника варти, старшини підрозділу та санітарного інструктора здійснюється добір і розподіл особового складу згідно з табелем постів.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/>
          <a:lstStyle/>
          <a:p>
            <a:pPr>
              <a:buNone/>
            </a:pP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При цьому призначений склад варти підписується посадовими особами, які брали участь у доборі й розподілі особового складу варти, та затверджується відповідним командиром. </a:t>
            </a:r>
          </a:p>
          <a:p>
            <a:pPr>
              <a:buNone/>
            </a:pP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Старшина роти або особа, яка його заміщає, за 1 - 2 доби до заступання варти повинні оголосити склад варти на вечірній перевірці.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Другий етап.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На передодні дня заступання військовослужбовців у наряд у години, які визначені розпорядком дня військової частини, з особовим складом у класі для підготовки варт проводяться теоретичні заняття з вивчення положень військових статутів, особливих обов'язків чатових, матеріальної частини стрілецької зброї та заходів безпеки при поводженні з нею.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sz="4000" b="1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Тема 1.</a:t>
            </a:r>
            <a:r>
              <a:rPr lang="uk-UA" sz="4000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Організація служби військ</a:t>
            </a:r>
            <a:endParaRPr lang="ru-RU" sz="4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4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sz="4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4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sz="4000" b="1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Заняття 1: </a:t>
            </a:r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</a:rPr>
              <a:t>Основний зміст служби військ</a:t>
            </a:r>
            <a:endParaRPr lang="ru-RU" sz="4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sz="40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40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Вид заняття:</a:t>
            </a:r>
            <a:r>
              <a:rPr lang="uk-UA" sz="4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лекція.</a:t>
            </a:r>
            <a:endParaRPr lang="en-US" sz="4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4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Час: 2</a:t>
            </a:r>
            <a:r>
              <a:rPr lang="uk-UA" sz="4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години </a:t>
            </a:r>
            <a:endParaRPr lang="ru-RU" sz="4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електрифікованих макетах об'єктів, що охороняються, відпрацьовуються порядок взаємодії між чатовим і резервною групою варти, а також особовим складом варти та черговим підрозділом (</a:t>
            </a:r>
            <a:r>
              <a:rPr lang="uk-UA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підрозділом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посилення варти) у разі виникнення екстремальних ситуацій, нападу на варту, об'єкти, що охороняються.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Третій етап.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Практичні заняття з особовим складом варти проводяться у день заступання в наряд у вартовому містечку військової частини (військової комендатури). </a:t>
            </a:r>
          </a:p>
          <a:p>
            <a:pPr>
              <a:buNone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На заняттях відпрацьовуються порядок дій чатових на посту, застосування ними зброї, відбиття нападу на вартове приміщення, об'єкти, що охороняються, та зміну, яка прямує на пости та з постів: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  порядок зміни чатових, приймання та здавання поста; прийоми рукопашного бою; дії та порядок застосування засобів </a:t>
            </a:r>
            <a:r>
              <a:rPr lang="uk-UA" dirty="0" err="1" smtClean="0">
                <a:solidFill>
                  <a:schemeClr val="accent1">
                    <a:lumMod val="50000"/>
                  </a:schemeClr>
                </a:solidFill>
              </a:rPr>
              <a:t>пожежегасіння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; порядок заряджання та розряджання зброї, вивчення її матеріальної частини та заходів безпеки при поводженні з нею, інші питання, що стосується особливостей практичного несення служби.</a:t>
            </a:r>
          </a:p>
          <a:p>
            <a:pPr>
              <a:buNone/>
            </a:pPr>
            <a:endParaRPr lang="uk-UA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Практичні заняття проводяться під особистим керівництвом командира роти, від якої призначено варту.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5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Дякую за увагу!</a:t>
            </a:r>
            <a:endParaRPr lang="ru-RU" sz="54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1. Курс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лекцій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дисциплін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«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Основи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військового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управління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». В.М.Петренко, М.М.Ляпа та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ін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..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Повсякденна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діяльність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командира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підрозділу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Управління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повсякденною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діяльністю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військ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Навчальний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посібник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м.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Суми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2014. – стор.130-136.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Література: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88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Вступ …………..5 хв.	        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1)  Основний зміст служби військ. Керівництво службою військ…. 3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хв.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2) Вимоги керівних документів щодо організації підготовки особового складу до несення вартової служби …….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хв.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3) Методика підготовки варти до несення служби.……………… 35 хв.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Підведення підсумків заняття ………………5 хв.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uk-UA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Навчальні питання і розподіл часу: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</a:rPr>
              <a:t>Служба військ</a:t>
            </a: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</a:rPr>
              <a:t> – це система заходів, які вживаються для  збереження необхідних умов життя, бойового навчання, побуту військ, підтримання статутного порядку, військової дисципліни у військових частинах, ВНЗ і установах ЗСУ, а також для підтримання постійної бойової готовності військових частин.</a:t>
            </a:r>
            <a:endParaRPr lang="ru-RU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Вступ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08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Вона організується відповідними командувачами, командирами (начальниками) і органами військового управління.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Організація служби військ передбачає проведення комплексу заходів, що здійснюються командувачами, командирами (начальниками) при організації гарнізонної, вартової та внутрішньої (корабельної) служб.</a:t>
            </a:r>
            <a:r>
              <a:rPr lang="uk-UA" sz="2800" dirty="0" smtClean="0"/>
              <a:t> 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r>
              <a:rPr lang="uk-UA" sz="3100" i="1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Перше навчальне питання.</a:t>
            </a:r>
            <a:r>
              <a:rPr lang="uk-UA" sz="3100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Основний зміст служби військ. Керівництво службою військ.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/>
          <a:lstStyle/>
          <a:p>
            <a:pPr>
              <a:buNone/>
            </a:pPr>
            <a:endParaRPr lang="uk-UA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Структурними підрозділами служби військ є: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 Генеральному штабі Збройних Сил України – Управління служби військ Генерального штабу Збройних Сил України;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 штабах видів Збройних Сил України, оперативних командувань, територіальних управлінь, об’єднань, в управліннях (штабах) військових навчальних закладів – відділи (відділення), групи.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Рішенням командира військової частини щодо організації служби військ на навчальний рік є: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наказ про організацію служби військ і бойового навчання;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план основних заходів служби військ.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0324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Служба військ у Збройних Силах України базується на положеннях статутів Збройних Сил України, наказів і директив Міністра оборони України та начальника Генерального штабу – Головнокомандувача Збройних Сил України, бездоганному знанні і суворому виконанні усіма військовослужбовцями своїх службових обов’язків.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 fontScale="90000"/>
          </a:bodyPr>
          <a:lstStyle/>
          <a:p>
            <a:r>
              <a:rPr lang="uk-UA" sz="3600" i="1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Друге навчальне питання.</a:t>
            </a:r>
            <a:r>
              <a:rPr lang="uk-UA" sz="3600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</a:rPr>
              <a:t>Вимоги керівних документів щодо організації підготовки особового складу до несення вартової служби.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222</TotalTime>
  <Words>997</Words>
  <Application>Microsoft Office PowerPoint</Application>
  <PresentationFormat>Экран (4:3)</PresentationFormat>
  <Paragraphs>78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Открытая</vt:lpstr>
      <vt:lpstr> УПРАВЛІННЯ ПОВСЯКДЕННОЮ ДІЯЛЬНІСТЮ ПІДРОЗДІЛІВ </vt:lpstr>
      <vt:lpstr>Презентация PowerPoint</vt:lpstr>
      <vt:lpstr>Література: </vt:lpstr>
      <vt:lpstr>Навчальні питання і розподіл часу: </vt:lpstr>
      <vt:lpstr>Вступ </vt:lpstr>
      <vt:lpstr>Перше навчальне питання. Основний зміст служби військ. Керівництво службою військ. </vt:lpstr>
      <vt:lpstr>Презентация PowerPoint</vt:lpstr>
      <vt:lpstr>Презентация PowerPoint</vt:lpstr>
      <vt:lpstr>Друге навчальне питання. Вимоги керівних документів щодо організації підготовки особового складу до несення вартової служби. </vt:lpstr>
      <vt:lpstr>Презентация PowerPoint</vt:lpstr>
      <vt:lpstr>Презентация PowerPoint</vt:lpstr>
      <vt:lpstr>Презентация PowerPoint</vt:lpstr>
      <vt:lpstr>  Зміст наказу “Про організацію служби військ і бойового навчання” (“Про організацію службової діяльності”): </vt:lpstr>
      <vt:lpstr>Презентация PowerPoint</vt:lpstr>
      <vt:lpstr>Презентация PowerPoint</vt:lpstr>
      <vt:lpstr>Третє  навчальне питання. Методика підготовки варти до несення служби.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УПРАВЛІННЯ ПОВСЯКДЕННОЮ ДІЯЛЬНІСТЮ ПІДРОЗДІЛІВ </dc:title>
  <dc:creator>user</dc:creator>
  <cp:lastModifiedBy>Туртаев</cp:lastModifiedBy>
  <cp:revision>17</cp:revision>
  <dcterms:created xsi:type="dcterms:W3CDTF">2021-02-09T09:05:51Z</dcterms:created>
  <dcterms:modified xsi:type="dcterms:W3CDTF">2021-10-21T12:11:08Z</dcterms:modified>
</cp:coreProperties>
</file>