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87" r:id="rId7"/>
    <p:sldId id="288" r:id="rId8"/>
    <p:sldId id="290" r:id="rId9"/>
    <p:sldId id="301" r:id="rId10"/>
    <p:sldId id="291" r:id="rId11"/>
    <p:sldId id="292" r:id="rId12"/>
    <p:sldId id="293" r:id="rId13"/>
    <p:sldId id="294" r:id="rId14"/>
    <p:sldId id="295" r:id="rId15"/>
    <p:sldId id="296" r:id="rId16"/>
    <p:sldId id="268" r:id="rId17"/>
    <p:sldId id="289" r:id="rId18"/>
    <p:sldId id="297" r:id="rId19"/>
    <p:sldId id="299" r:id="rId20"/>
    <p:sldId id="30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F05EC-AA86-4DA8-9899-201A67557F03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A50CB-6AF7-4A5D-81C3-7B69806969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5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3BEA793-0405-4EC4-BEBD-040C720F57CC}" type="datetimeFigureOut">
              <a:rPr lang="ru-RU" smtClean="0"/>
              <a:pPr/>
              <a:t>29.11.2021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29.11.2021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29.11.2021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29.11.2021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29.11.2021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3BEA793-0405-4EC4-BEBD-040C720F57CC}" type="datetimeFigureOut">
              <a:rPr lang="ru-RU" smtClean="0"/>
              <a:pPr/>
              <a:t>29.11.2021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3BEA793-0405-4EC4-BEBD-040C720F57CC}" type="datetimeFigureOut">
              <a:rPr lang="ru-RU" smtClean="0"/>
              <a:pPr/>
              <a:t>29.11.2021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3BEA793-0405-4EC4-BEBD-040C720F57CC}" type="datetimeFigureOut">
              <a:rPr lang="ru-RU" smtClean="0"/>
              <a:pPr/>
              <a:t>29.11.2021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EC1C00B-0DA1-4B80-9087-237F0DF15B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8815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uk-UA" sz="4000" dirty="0" smtClean="0">
                <a:solidFill>
                  <a:schemeClr val="accent1">
                    <a:lumMod val="50000"/>
                  </a:schemeClr>
                </a:solidFill>
              </a:rPr>
              <a:t>УПРАВЛІННЯ ПОВСЯКДЕННОЮ ДІЯЛЬНІСТЮ ПІДРОЗДІЛІВ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332656"/>
            <a:ext cx="60486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Миколаївський національний університет</a:t>
            </a:r>
            <a:b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імені В.О. Сухомлинського</a:t>
            </a:r>
          </a:p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Кафедра військової підготовки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Крім того, видається рушник для обличчя, а для миття у лазні -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рушник з тавром "Л".</a:t>
            </a:r>
            <a:endParaRPr lang="ru-RU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Інвентарні речі відпускаються роті для видачі їх особовому складу у тимчасове, особисте або групове користування. </a:t>
            </a:r>
            <a:r>
              <a:rPr lang="uk-UA" i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Речі, які видаються для групового користування, закріплюються за старшиною роти.</a:t>
            </a:r>
            <a:endParaRPr lang="ru-RU" i="1" u="sng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 підрозділі як підмінний фонд постійно повинні утримуватися придатні для носіння бавовняний одяг та взуття </a:t>
            </a:r>
            <a:r>
              <a:rPr lang="uk-UA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(5 - 7) комплектів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 числа предметів, які вислужили встановлений строк носіння).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24258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На взуття підмінного фонду ставиться </a:t>
            </a:r>
            <a:r>
              <a:rPr lang="uk-UA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тавро "ПФ"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та тавро з визначенням строку видачі у носіння.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Старшина </a:t>
            </a:r>
            <a:r>
              <a:rPr lang="uk-U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роти </a:t>
            </a:r>
            <a:r>
              <a:rPr lang="uk-UA" dirty="0" smtClean="0">
                <a:solidFill>
                  <a:srgbClr val="2DA2BF">
                    <a:lumMod val="50000"/>
                  </a:srgbClr>
                </a:solidFill>
              </a:rPr>
              <a:t>о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тримує зі складу військової частини, видає особовому складу роти, та веде облік речового майна.</a:t>
            </a:r>
          </a:p>
          <a:p>
            <a:pPr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Предмети одягу: головні убори, куртки кітелі, мундири, штани, взуття та спорядження, яке видається військовослужбовцям строкової служби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тавруються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старшиною роти </a:t>
            </a:r>
            <a:r>
              <a:rPr lang="uk-UA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тавром з позначенням номера військового квітка</a:t>
            </a:r>
            <a:r>
              <a:rPr lang="uk-UA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386603"/>
          </a:xfrm>
        </p:spPr>
        <p:txBody>
          <a:bodyPr/>
          <a:lstStyle/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Це тавро ставиться після закінчення припасування одягу. </a:t>
            </a:r>
            <a:r>
              <a:rPr lang="uk-UA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Тавро з позначенням строку видачі речового майна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для носіння ставлять </a:t>
            </a:r>
            <a:r>
              <a:rPr lang="uk-UA" u="sng" dirty="0" smtClean="0">
                <a:solidFill>
                  <a:schemeClr val="accent1">
                    <a:lumMod val="50000"/>
                  </a:schemeClr>
                </a:solidFill>
              </a:rPr>
              <a:t>на складі речового майна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частини.</a:t>
            </a:r>
          </a:p>
          <a:p>
            <a:pPr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У разі втрати військовослужбовцем речового майна нові речі на заміну втраченим не видаються. За рішенням командира частини йому видаються придатні для носіння, але такі, що були у користуванні, предмети речового майна.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6746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фактом втрати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командир частини призначає службове розслідування, за наявністю достатніх підстав винні повинні притягуватися до встановленої законом </a:t>
            </a: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матеріальної, дисциплінарної, адміністративної чи кримінальної відповідальності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Підстава: наказ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України, вказівки Заступника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 тилу - начальника тилу ЗС України </a:t>
            </a:r>
            <a:r>
              <a:rPr lang="uk-UA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"Про порядок забезпечення речовим майном".</a:t>
            </a:r>
            <a:endParaRPr lang="ru-RU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772816"/>
            <a:ext cx="8363272" cy="432048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Облік речового майна в підрозділах військової частини ведеться згідно з </a:t>
            </a:r>
            <a:r>
              <a:rPr lang="uk-UA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Керівництвом з обліку озброєння, техніки, майна та інших матеріальних засобів у Збройних Силах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Відповідальність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за організацію обліку речового майна, ведення документів, книг і карток обліку у підрозділах несуть командири підрозділів.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підрозділах ведуться такі облікові документи:</a:t>
            </a:r>
            <a:endParaRPr lang="ru-RU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книга наявності та руху матеріальних засобів у підрозділі </a:t>
            </a:r>
            <a:r>
              <a:rPr lang="uk-UA" dirty="0" smtClean="0">
                <a:solidFill>
                  <a:srgbClr val="FF0000"/>
                </a:solidFill>
              </a:rPr>
              <a:t>(ф-26);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uk-UA" sz="2700" b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Друге навчальне питання.</a:t>
            </a:r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Облік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матеріальних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підрозділі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Облік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майна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речової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служби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Облік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майна  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продовольчої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служби</a:t>
            </a:r>
            <a:r>
              <a:rPr lang="ru-RU" sz="31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332656"/>
            <a:ext cx="8784976" cy="6264696"/>
          </a:xfrm>
        </p:spPr>
        <p:txBody>
          <a:bodyPr>
            <a:normAutofit lnSpcReduction="10000"/>
          </a:bodyPr>
          <a:lstStyle/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книга обліку матеріальних засобів, виданих у тимчасове користування(ф-37);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книга обліку видачі мила, миття в лазні та заміни білизни;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опис матеріальних засобів (ф - 65) у кожному приміщенні;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роздавальні відомості на видачу речового майна першої категорії військовослужбовцям строкової служби;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роздавальні відомості на видачу мила військовослужбовцям служби за контрактом;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другі примірники накладних на отримання та здачу речового майна та інших матеріальних засобів;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відомості на майно, яке убуло з військовослужбовцями, звільненими в запас, або переведеними до інших підрозділів та військових частин.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484784"/>
            <a:ext cx="8640960" cy="3744416"/>
          </a:xfrm>
        </p:spPr>
        <p:txBody>
          <a:bodyPr>
            <a:normAutofit fontScale="92500"/>
          </a:bodyPr>
          <a:lstStyle/>
          <a:p>
            <a:pPr indent="457200" algn="just"/>
            <a:r>
              <a:rPr lang="uk-UA" sz="2800" u="sng" dirty="0" smtClean="0">
                <a:solidFill>
                  <a:srgbClr val="7030A0"/>
                </a:solidFill>
                <a:latin typeface="Times New Roman"/>
                <a:ea typeface="Times New Roman"/>
              </a:rPr>
              <a:t>На </a:t>
            </a:r>
            <a:r>
              <a:rPr lang="uk-UA" sz="2800" u="sng" dirty="0">
                <a:solidFill>
                  <a:srgbClr val="7030A0"/>
                </a:solidFill>
                <a:latin typeface="Times New Roman"/>
                <a:ea typeface="Times New Roman"/>
              </a:rPr>
              <a:t>речах, що видаються із складу військової частини.</a:t>
            </a:r>
            <a:endParaRPr lang="ru-RU" sz="2800" u="sng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indent="0" algn="just">
              <a:buNone/>
            </a:pPr>
            <a:r>
              <a:rPr lang="uk-UA" sz="2800" dirty="0">
                <a:latin typeface="Times New Roman"/>
                <a:ea typeface="Times New Roman"/>
              </a:rPr>
              <a:t>На всіх предметах речового майна особистого користування, що видаються зі складу в підрозділи, ставиться на складі </a:t>
            </a:r>
            <a:r>
              <a:rPr lang="uk-UA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тавро № 1</a:t>
            </a:r>
            <a:r>
              <a:rPr lang="uk-UA" sz="2800" dirty="0">
                <a:latin typeface="Times New Roman"/>
                <a:ea typeface="Times New Roman"/>
              </a:rPr>
              <a:t>– прямокутник 45х20 мм, з цифрами 03-99, які означають місяць та рік видачі речі із складу військової частини в носіння.</a:t>
            </a:r>
            <a:endParaRPr lang="ru-RU" sz="2800" dirty="0">
              <a:latin typeface="Times New Roman"/>
              <a:ea typeface="Times New Roman"/>
            </a:endParaRPr>
          </a:p>
          <a:p>
            <a:pPr indent="457200" algn="just"/>
            <a:r>
              <a:rPr lang="uk-UA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Тавро № 2</a:t>
            </a:r>
            <a:r>
              <a:rPr lang="uk-UA" sz="2800" dirty="0">
                <a:latin typeface="Times New Roman"/>
                <a:ea typeface="Times New Roman"/>
              </a:rPr>
              <a:t> – прямокутник 45х20 мм, з цифрами, що показують умовне найменування військової частини.</a:t>
            </a:r>
            <a:endParaRPr lang="ru-RU" sz="2800" dirty="0">
              <a:latin typeface="Times New Roman"/>
              <a:ea typeface="Times New Roman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uk-UA" sz="2400" b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Третє навчальне питання. </a:t>
            </a:r>
            <a:r>
              <a:rPr lang="uk-UA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Порядок та правила таврування майна, що знаходиться у підрозділі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47795" y="5229200"/>
            <a:ext cx="2088232" cy="7200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03-99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220072" y="5229200"/>
            <a:ext cx="2160240" cy="7200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А 0139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476672"/>
            <a:ext cx="8363272" cy="6192688"/>
          </a:xfrm>
        </p:spPr>
        <p:txBody>
          <a:bodyPr>
            <a:normAutofit/>
          </a:bodyPr>
          <a:lstStyle/>
          <a:p>
            <a:pPr indent="457200" algn="just"/>
            <a:r>
              <a:rPr lang="uk-UA" sz="2800" u="sng" dirty="0" smtClean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uk-UA" sz="2800" u="sng" dirty="0">
                <a:solidFill>
                  <a:srgbClr val="7030A0"/>
                </a:solidFill>
                <a:latin typeface="Times New Roman"/>
                <a:ea typeface="Times New Roman"/>
              </a:rPr>
              <a:t>На речах, що перебувають у підрозділі</a:t>
            </a:r>
            <a:r>
              <a:rPr lang="uk-UA" sz="2800" u="sng" dirty="0" smtClean="0">
                <a:solidFill>
                  <a:srgbClr val="7030A0"/>
                </a:solidFill>
                <a:latin typeface="Times New Roman"/>
                <a:ea typeface="Times New Roman"/>
              </a:rPr>
              <a:t>.</a:t>
            </a:r>
            <a:r>
              <a:rPr lang="uk-UA" sz="2800" dirty="0">
                <a:latin typeface="Times New Roman"/>
                <a:ea typeface="Times New Roman"/>
              </a:rPr>
              <a:t> </a:t>
            </a:r>
            <a:endParaRPr lang="ru-RU" sz="2800" dirty="0">
              <a:latin typeface="Times New Roman"/>
              <a:ea typeface="Times New Roman"/>
            </a:endParaRPr>
          </a:p>
          <a:p>
            <a:pPr indent="0" algn="just">
              <a:buNone/>
            </a:pPr>
            <a:r>
              <a:rPr lang="uk-UA" sz="2800" dirty="0" smtClean="0">
                <a:latin typeface="Times New Roman"/>
                <a:ea typeface="Times New Roman"/>
              </a:rPr>
              <a:t>  На </a:t>
            </a:r>
            <a:r>
              <a:rPr lang="uk-UA" sz="2800" dirty="0">
                <a:latin typeface="Times New Roman"/>
                <a:ea typeface="Times New Roman"/>
              </a:rPr>
              <a:t>предметах одягу (кашкетах, беретах, куртках, мундирах, сорочках верхніх солдатських, галстуках, брюках), взутті та спорядженні, що видається військовослужбовцям строкової служби, ставиться в підрозділах </a:t>
            </a:r>
            <a:r>
              <a:rPr lang="uk-UA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тавро № 3 </a:t>
            </a:r>
            <a:r>
              <a:rPr lang="uk-UA" sz="2800" dirty="0">
                <a:latin typeface="Times New Roman"/>
                <a:ea typeface="Times New Roman"/>
              </a:rPr>
              <a:t>з позначкою військового квитка військовослужбовця</a:t>
            </a:r>
            <a:r>
              <a:rPr lang="uk-UA" sz="2800" dirty="0" smtClean="0">
                <a:latin typeface="Times New Roman"/>
                <a:ea typeface="Times New Roman"/>
              </a:rPr>
              <a:t>.</a:t>
            </a:r>
          </a:p>
          <a:p>
            <a:pPr marL="0" marR="23495" lvl="0" indent="450215" algn="just">
              <a:spcBef>
                <a:spcPts val="0"/>
              </a:spcBef>
              <a:buClrTx/>
              <a:buSzTx/>
              <a:buNone/>
            </a:pP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 Відповідає </a:t>
            </a:r>
            <a:r>
              <a:rPr lang="uk-UA" sz="2800" dirty="0">
                <a:solidFill>
                  <a:prstClr val="black"/>
                </a:solidFill>
                <a:latin typeface="Times New Roman"/>
                <a:ea typeface="Times New Roman"/>
              </a:rPr>
              <a:t>за таврування речового майна тавром 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</a:p>
          <a:p>
            <a:pPr marL="0" marR="23495" lvl="0" indent="450215" algn="just">
              <a:spcBef>
                <a:spcPts val="0"/>
              </a:spcBef>
              <a:buClrTx/>
              <a:buSzTx/>
              <a:buNone/>
            </a:pP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№ </a:t>
            </a:r>
            <a:r>
              <a:rPr lang="uk-UA" sz="2800" dirty="0">
                <a:solidFill>
                  <a:prstClr val="black"/>
                </a:solidFill>
                <a:latin typeface="Times New Roman"/>
                <a:ea typeface="Times New Roman"/>
              </a:rPr>
              <a:t>3 старшина підрозділу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ru-RU" sz="2800" dirty="0">
              <a:latin typeface="Times New Roman"/>
              <a:ea typeface="Times New Roman"/>
            </a:endParaRPr>
          </a:p>
          <a:p>
            <a:pPr indent="457200" algn="just"/>
            <a:r>
              <a:rPr lang="uk-UA" sz="2800" dirty="0">
                <a:latin typeface="Times New Roman"/>
                <a:ea typeface="Times New Roman"/>
              </a:rPr>
              <a:t>Тавро № 3 ставиться після підгонки обмундирування, має прямокутну форму, 62х20 мм, цифри встановлені в один ряд.</a:t>
            </a:r>
            <a:endParaRPr lang="ru-RU" sz="2800" dirty="0">
              <a:latin typeface="Times New Roman"/>
              <a:ea typeface="Times New Roman"/>
            </a:endParaRPr>
          </a:p>
          <a:p>
            <a:pPr indent="0" algn="just">
              <a:buNone/>
            </a:pPr>
            <a:endParaRPr lang="ru-RU" sz="28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644008" y="5805264"/>
            <a:ext cx="2880320" cy="7200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42803412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806489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3495" indent="450215" algn="just">
              <a:spcAft>
                <a:spcPts val="0"/>
              </a:spcAft>
            </a:pPr>
            <a:r>
              <a:rPr lang="uk-UA" sz="2800" u="sng" dirty="0" smtClean="0">
                <a:solidFill>
                  <a:srgbClr val="7030A0"/>
                </a:solidFill>
                <a:latin typeface="Times New Roman"/>
                <a:ea typeface="Times New Roman"/>
              </a:rPr>
              <a:t>На </a:t>
            </a:r>
            <a:r>
              <a:rPr lang="uk-UA" sz="2800" u="sng" dirty="0">
                <a:solidFill>
                  <a:srgbClr val="7030A0"/>
                </a:solidFill>
                <a:latin typeface="Times New Roman"/>
                <a:ea typeface="Times New Roman"/>
              </a:rPr>
              <a:t>речах, що видаються для підмінного фонду </a:t>
            </a:r>
            <a:r>
              <a:rPr lang="uk-UA" sz="2800" dirty="0">
                <a:latin typeface="Times New Roman"/>
                <a:ea typeface="Times New Roman"/>
              </a:rPr>
              <a:t>на складі військової частини, крім тавра № 1, ставиться </a:t>
            </a:r>
            <a:r>
              <a:rPr lang="uk-UA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тавро № 7</a:t>
            </a:r>
            <a:r>
              <a:rPr lang="uk-UA" sz="2800" dirty="0">
                <a:latin typeface="Times New Roman"/>
                <a:ea typeface="Times New Roman"/>
              </a:rPr>
              <a:t>, яке показує належність речі до підмінного фонду. Тавро № 7 квадратне, 20х20 мм, з літерами "ПФ</a:t>
            </a:r>
            <a:r>
              <a:rPr lang="uk-UA" sz="2800" dirty="0" smtClean="0">
                <a:latin typeface="Times New Roman"/>
                <a:ea typeface="Times New Roman"/>
              </a:rPr>
              <a:t>".</a:t>
            </a:r>
          </a:p>
          <a:p>
            <a:pPr marR="23495" indent="450215" algn="just">
              <a:spcAft>
                <a:spcPts val="0"/>
              </a:spcAft>
            </a:pPr>
            <a:endParaRPr lang="ru-RU" sz="2800" dirty="0">
              <a:latin typeface="Times New Roman"/>
              <a:ea typeface="Times New Roman"/>
            </a:endParaRPr>
          </a:p>
          <a:p>
            <a:pPr marR="23495" indent="450215" algn="just">
              <a:spcAft>
                <a:spcPts val="0"/>
              </a:spcAft>
            </a:pPr>
            <a:r>
              <a:rPr lang="uk-UA" sz="2800" dirty="0" smtClean="0">
                <a:latin typeface="Times New Roman"/>
                <a:ea typeface="Times New Roman"/>
              </a:rPr>
              <a:t>На </a:t>
            </a:r>
            <a:r>
              <a:rPr lang="uk-UA" sz="2800" dirty="0">
                <a:latin typeface="Times New Roman"/>
                <a:ea typeface="Times New Roman"/>
              </a:rPr>
              <a:t>рушниках для ніг ставиться тавро "Н" розміром 20х25 мм. На рушниках для миття у лазні ставиться тавро "Л" розміром 20х25 мм.</a:t>
            </a:r>
            <a:endParaRPr lang="ru-RU" sz="2800" dirty="0">
              <a:latin typeface="Times New Roman"/>
              <a:ea typeface="Times New Roman"/>
            </a:endParaRPr>
          </a:p>
          <a:p>
            <a:pPr marR="23495" indent="450215" algn="just">
              <a:spcAft>
                <a:spcPts val="0"/>
              </a:spcAft>
            </a:pPr>
            <a:r>
              <a:rPr lang="uk-UA" sz="2800" dirty="0">
                <a:latin typeface="Times New Roman"/>
                <a:ea typeface="Times New Roman"/>
              </a:rPr>
              <a:t>Тавро на предметах речового майна повинно бути в таких місцях:</a:t>
            </a:r>
            <a:endParaRPr lang="ru-RU" sz="2800" dirty="0">
              <a:latin typeface="Times New Roman"/>
              <a:ea typeface="Times New Roman"/>
            </a:endParaRPr>
          </a:p>
          <a:p>
            <a:pPr marR="23495" indent="450215"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 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8880"/>
            <a:ext cx="10366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738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236192"/>
              </p:ext>
            </p:extLst>
          </p:nvPr>
        </p:nvGraphicFramePr>
        <p:xfrm>
          <a:off x="19502" y="-3"/>
          <a:ext cx="9124497" cy="6858004"/>
        </p:xfrm>
        <a:graphic>
          <a:graphicData uri="http://schemas.openxmlformats.org/drawingml/2006/table">
            <a:tbl>
              <a:tblPr/>
              <a:tblGrid>
                <a:gridCol w="3381539"/>
                <a:gridCol w="5742958"/>
              </a:tblGrid>
              <a:tr h="2981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Times New Roman"/>
                        </a:rPr>
                        <a:t>Найменування предметів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Times New Roman"/>
                          <a:ea typeface="Times New Roman"/>
                        </a:rPr>
                        <a:t>Місце нанесення тавра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smtClean="0">
                          <a:effectLst/>
                          <a:latin typeface="Times New Roman"/>
                          <a:ea typeface="Times New Roman"/>
                        </a:rPr>
                        <a:t>Шапка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підкладці денця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Кашкет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підкладці денця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Куртка утеплена польова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лівій полиці утеплювача та верха, на 3-5 см вище нижнього краю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Штани всіх найменувань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лівій половині пояса з внутрішньої сторони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Сорочка верхня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лівій половині пояса з внутрішньої сторони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Краватка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В нижній частині з внутрішньої сторони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3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Сорочка натільна і тепла, фуфайка трикотажна, майка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Зі споду, на відстані 10 см від правого бокового шва і нижнього краю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Кальсони натільні і теплі, труси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лівій половині пояса з внутрішньої сторони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Простирадло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двох протилежних кутах (по діагоналі)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Ковдри, рушники, матраци, подушки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одному з країв предмета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Наволока подушкова верхня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одному з кутів зі споду клапана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Плащ-намет солдатський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У верхньому куті зі споду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3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Намети всіх видів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наметах – на полотнищі біля входу зі споду, на навісних стінках – на одному з кутів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Кожух для вартових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комірі з правого боку з нижньої сторони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Валянки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У верхній частині обох халяв з внутрішньої сторони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Черевики з високими берцями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внутрішній стороні обох захисних клапанів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Сумки всіх видів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На кришці (клапані) внутрішньої сторони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Брезенти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На одному з кутів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7984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524258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 №4. </a:t>
            </a:r>
          </a:p>
          <a:p>
            <a:pPr algn="ctr">
              <a:buNone/>
            </a:pP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Основи військового господарства.</a:t>
            </a:r>
            <a:endParaRPr lang="ru-RU" sz="40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0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Заняття 3. </a:t>
            </a:r>
          </a:p>
          <a:p>
            <a:pPr algn="ctr">
              <a:buNone/>
            </a:pPr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Організація обліку матеріальних засобів у підрозділі.</a:t>
            </a:r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4000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1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Вид заняття:</a:t>
            </a:r>
            <a:r>
              <a:rPr lang="uk-UA" sz="21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практичне</a:t>
            </a:r>
            <a:endParaRPr lang="en-US" sz="2100" i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100" i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100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Час: 2</a:t>
            </a:r>
            <a:r>
              <a:rPr lang="uk-UA" sz="21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години </a:t>
            </a:r>
            <a:endParaRPr lang="ru-RU" sz="2100" i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84584" y="1700808"/>
            <a:ext cx="7772400" cy="1829761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010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7688" lvl="0" indent="-4111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None/>
              <a:defRPr/>
            </a:pPr>
            <a:r>
              <a:rPr lang="uk-UA" sz="2800" dirty="0" smtClean="0">
                <a:solidFill>
                  <a:prstClr val="black"/>
                </a:solidFill>
                <a:latin typeface="Times New Roman"/>
                <a:ea typeface="Calibri"/>
              </a:rPr>
              <a:t>          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Calibri"/>
              </a:rPr>
              <a:t>Ю.В.</a:t>
            </a:r>
            <a:r>
              <a:rPr lang="uk-UA" sz="2400" dirty="0" err="1" smtClean="0">
                <a:solidFill>
                  <a:prstClr val="black"/>
                </a:solidFill>
                <a:latin typeface="Times New Roman"/>
                <a:ea typeface="Calibri"/>
              </a:rPr>
              <a:t>Туртаєв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Calibri"/>
              </a:rPr>
              <a:t>. </a:t>
            </a:r>
            <a:endParaRPr lang="uk-UA" sz="2400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marL="547688" lvl="0" indent="-4111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None/>
              <a:defRPr/>
            </a:pP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      </a:t>
            </a:r>
            <a:r>
              <a:rPr lang="uk-UA" sz="2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ОРГАНІЗАЦІЯ </a:t>
            </a:r>
            <a:r>
              <a:rPr lang="uk-UA" sz="2800" dirty="0">
                <a:solidFill>
                  <a:srgbClr val="FF0000"/>
                </a:solidFill>
                <a:latin typeface="Times New Roman"/>
                <a:ea typeface="Times New Roman"/>
              </a:rPr>
              <a:t>І </a:t>
            </a:r>
            <a:r>
              <a:rPr lang="uk-UA" sz="2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УПРАВЛІННЯ ПОВСЯКДЕННОЮ </a:t>
            </a:r>
            <a:r>
              <a:rPr lang="uk-UA" sz="2800" dirty="0">
                <a:solidFill>
                  <a:srgbClr val="FF0000"/>
                </a:solidFill>
                <a:latin typeface="Times New Roman"/>
                <a:ea typeface="Times New Roman"/>
              </a:rPr>
              <a:t>ДІЯЛЬНІСТЮ</a:t>
            </a:r>
            <a:r>
              <a:rPr lang="ru-RU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uk-UA" sz="2800" dirty="0">
                <a:solidFill>
                  <a:srgbClr val="FF0000"/>
                </a:solidFill>
                <a:latin typeface="Times New Roman"/>
                <a:ea typeface="Times New Roman"/>
              </a:rPr>
              <a:t>ВІЙСЬК</a:t>
            </a:r>
            <a:r>
              <a:rPr lang="uk-UA" sz="2800" dirty="0">
                <a:solidFill>
                  <a:prstClr val="black"/>
                </a:solidFill>
                <a:latin typeface="Times New Roman"/>
                <a:ea typeface="Times New Roman"/>
              </a:rPr>
              <a:t>, навчально-методичний посібник, КВП, </a:t>
            </a:r>
            <a:endParaRPr lang="uk-UA" sz="28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547688" lvl="0" indent="-4111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None/>
              <a:defRPr/>
            </a:pPr>
            <a:r>
              <a:rPr lang="uk-UA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</a:t>
            </a:r>
            <a:r>
              <a:rPr lang="uk-UA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м</a:t>
            </a:r>
            <a:r>
              <a:rPr lang="uk-UA" sz="2800" dirty="0">
                <a:solidFill>
                  <a:prstClr val="black"/>
                </a:solidFill>
                <a:latin typeface="Times New Roman"/>
                <a:ea typeface="Times New Roman"/>
              </a:rPr>
              <a:t>. Миколаїв</a:t>
            </a:r>
            <a:endParaRPr lang="ru-RU" sz="2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547688" lvl="0" indent="-4111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None/>
              <a:defRPr/>
            </a:pPr>
            <a:endParaRPr lang="ru-RU" sz="1600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Література: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669968"/>
            <a:ext cx="8229600" cy="51880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Вступ …………………………….5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хвил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	        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rgbClr val="FF0000"/>
                </a:solidFill>
              </a:rPr>
              <a:t>1)  Отримання та списання матеріальних засобів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.………25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хвил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rgbClr val="FF0000"/>
                </a:solidFill>
              </a:rPr>
              <a:t>2) Облік матеріальних засобів в підрозділі. Облік майна в речової служби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……10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хвил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pPr>
              <a:buNone/>
            </a:pPr>
            <a:r>
              <a:rPr lang="uk-UA" dirty="0" smtClean="0">
                <a:solidFill>
                  <a:srgbClr val="FF0000"/>
                </a:solidFill>
              </a:rPr>
              <a:t>3) Порядок та правила таврування майна, що знаходиться у підрозділі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……35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хвил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Підведення підсумків заняття …………5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хвил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Навчальні питання і розподіл часу: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8884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час служби у ЗС України кожний солдат та сержант отримує в особисте користування призначенні йому за нормою постачання обмундирування та взуття. Видача його проводиться двічі на рік, відповідно до зимового та літнього плану </a:t>
            </a:r>
            <a:r>
              <a:rPr lang="uk-UA" sz="2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(у жовтні та квітні).</a:t>
            </a:r>
            <a:endParaRPr lang="ru-RU" sz="28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3100" i="1" u="sng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100" i="1" u="sng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100" i="1" u="sng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100" i="1" u="sng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uk-UA" sz="3100" b="0" i="1" u="sng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Перше навчальне </a:t>
            </a:r>
            <a:r>
              <a:rPr lang="uk-UA" sz="3100" b="0" i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питання.</a:t>
            </a:r>
            <a:r>
              <a:rPr lang="uk-UA" sz="31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uk-UA" sz="31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uk-UA" sz="31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uk-UA" sz="3100" dirty="0" smtClean="0">
                <a:solidFill>
                  <a:schemeClr val="accent1">
                    <a:lumMod val="50000"/>
                  </a:schemeClr>
                </a:solidFill>
              </a:rPr>
              <a:t>Отримання та списання матеріальних засобів.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56"/>
          </a:xfrm>
        </p:spPr>
        <p:txBody>
          <a:bodyPr/>
          <a:lstStyle/>
          <a:p>
            <a:pPr>
              <a:buNone/>
            </a:pPr>
            <a:endParaRPr lang="uk-UA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Перша видача речового майна особам, яких призвали на військову службу, здійснюється з прибуттям їх до місця служби та зарахування до списків частини. Парадно - вихідне обмундирування, ватні куртки та спеціальний одяг видається після розподілу та прибуття молодого поповнення у підрозділи частини.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Наступна видача предметів речового майна проводиться після закінчення строків носіння раніше виданих речей.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766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Призваним на військову службу водночас з новим одягом видається робочий бавовняний кітель та штани. А для виконання господарчих, будівельних робіт, обслуговування озброєння та техніки, крім того, із запасів частини(підрозділу) видається робоча ватна куртка або фуфайка, головний убір, у відповідності до сезону взуття.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Солдати та сержанти строкової служби забезпечуються також: рушниками для витирання ніг, тапочками для користування у казармі та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приліжковими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килимками.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612068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Рушники для ніг видаються з числа тих, які вислужили строк як натільні, але ще лишилися придатними для подальшого використання для ніг. </a:t>
            </a:r>
          </a:p>
          <a:p>
            <a:pPr algn="just">
              <a:buNone/>
            </a:pPr>
            <a:endParaRPr lang="uk-UA" sz="3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На рушниках для ніг ставиться тавро </a:t>
            </a: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"Н" розміром 20 х 25 мм. </a:t>
            </a:r>
            <a:r>
              <a:rPr lang="uk-UA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Приліжкові</a:t>
            </a:r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килимки розміром </a:t>
            </a: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 х 30 см </a:t>
            </a:r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виготовляються у ремонтних майстернях оперативних командувань зі списаних ковдр.</a:t>
            </a:r>
          </a:p>
          <a:p>
            <a:pPr algn="just">
              <a:buNone/>
            </a:pP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5904656" cy="404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uk-UA" sz="2700" dirty="0" smtClean="0">
                <a:solidFill>
                  <a:srgbClr val="2DA2BF">
                    <a:lumMod val="50000"/>
                  </a:srgbClr>
                </a:solidFill>
              </a:rPr>
              <a:t>    Військовослужбовцям</a:t>
            </a:r>
            <a:r>
              <a:rPr lang="uk-UA" sz="2700" dirty="0">
                <a:solidFill>
                  <a:srgbClr val="2DA2BF">
                    <a:lumMod val="50000"/>
                  </a:srgbClr>
                </a:solidFill>
              </a:rPr>
              <a:t>, які знаходяться на казарменому положенні видаються постільні речі, подушка, верхня наволочка для подушки, два простирадла, матрац та ковдра.</a:t>
            </a:r>
            <a:endParaRPr lang="ru-RU" sz="2700" dirty="0">
              <a:solidFill>
                <a:srgbClr val="2DA2B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305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310</TotalTime>
  <Words>1145</Words>
  <Application>Microsoft Office PowerPoint</Application>
  <PresentationFormat>Экран (4:3)</PresentationFormat>
  <Paragraphs>116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Открытая</vt:lpstr>
      <vt:lpstr> УПРАВЛІННЯ ПОВСЯКДЕННОЮ ДІЯЛЬНІСТЮ ПІДРОЗДІЛІВ </vt:lpstr>
      <vt:lpstr>Презентация PowerPoint</vt:lpstr>
      <vt:lpstr>Література: </vt:lpstr>
      <vt:lpstr>Навчальні питання і розподіл часу: </vt:lpstr>
      <vt:lpstr>  Перше навчальне питання.  Отримання та списання матеріальних засобів.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Друге навчальне питання. Облік матеріальних засобів в підрозділі. Облік майна речової служби. Облік майна   продовольчої служби. </vt:lpstr>
      <vt:lpstr>Презентация PowerPoint</vt:lpstr>
      <vt:lpstr>Третє навчальне питання. Порядок та правила таврування майна, що знаходиться у підрозділі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УПРАВЛІННЯ ПОВСЯКДЕННОЮ ДІЯЛЬНІСТЮ ПІДРОЗДІЛІВ </dc:title>
  <dc:creator>user</dc:creator>
  <cp:lastModifiedBy>User</cp:lastModifiedBy>
  <cp:revision>30</cp:revision>
  <dcterms:created xsi:type="dcterms:W3CDTF">2021-02-09T09:05:51Z</dcterms:created>
  <dcterms:modified xsi:type="dcterms:W3CDTF">2021-11-29T09:26:55Z</dcterms:modified>
</cp:coreProperties>
</file>