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69" r:id="rId2"/>
    <p:sldId id="370" r:id="rId3"/>
    <p:sldId id="302" r:id="rId4"/>
    <p:sldId id="468" r:id="rId5"/>
    <p:sldId id="469" r:id="rId6"/>
    <p:sldId id="470" r:id="rId7"/>
    <p:sldId id="471" r:id="rId8"/>
    <p:sldId id="381" r:id="rId9"/>
    <p:sldId id="339" r:id="rId10"/>
    <p:sldId id="340" r:id="rId11"/>
    <p:sldId id="409" r:id="rId12"/>
    <p:sldId id="435" r:id="rId13"/>
    <p:sldId id="434" r:id="rId14"/>
    <p:sldId id="436" r:id="rId15"/>
    <p:sldId id="438" r:id="rId16"/>
    <p:sldId id="444" r:id="rId17"/>
    <p:sldId id="445" r:id="rId18"/>
    <p:sldId id="440" r:id="rId19"/>
    <p:sldId id="421" r:id="rId20"/>
    <p:sldId id="446" r:id="rId21"/>
    <p:sldId id="428" r:id="rId22"/>
    <p:sldId id="429" r:id="rId23"/>
    <p:sldId id="447" r:id="rId24"/>
    <p:sldId id="430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66" r:id="rId33"/>
    <p:sldId id="46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0000FF"/>
    <a:srgbClr val="FF99FF"/>
    <a:srgbClr val="008000"/>
    <a:srgbClr val="FF99CC"/>
    <a:srgbClr val="009900"/>
    <a:srgbClr val="EAEAEA"/>
    <a:srgbClr val="003366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2" autoAdjust="0"/>
    <p:restoredTop sz="94660" autoAdjust="0"/>
  </p:normalViewPr>
  <p:slideViewPr>
    <p:cSldViewPr>
      <p:cViewPr>
        <p:scale>
          <a:sx n="80" d="100"/>
          <a:sy n="80" d="100"/>
        </p:scale>
        <p:origin x="-1212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445326-2BAE-4861-946A-B7A85DB3DA3A}" type="datetimeFigureOut">
              <a:rPr lang="ru-RU"/>
              <a:pPr>
                <a:defRPr/>
              </a:pPr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593280-97A6-4B2B-810E-A1C3AB9BF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31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17375-F1E8-4539-9485-134BB259C5C8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C3FAB-7066-4ECE-985A-EDD3088CD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B6CCC-1BCF-47B7-A350-40F4CC883476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7D254-86F7-4732-B234-136F2F7E5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54AA-ACAC-473C-B435-0ECBAA49D959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E9B9B-73D7-41C4-8929-1DC59D02E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695C-E6CB-4B66-84E4-83B8EA1D7F7D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AFE2-69DB-4768-AB35-066A663FE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6D1C8-1CBC-48E3-A54A-6B2443DDC00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43DC-494C-4A72-B3C4-3E9A81063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B22F9-E7F9-4C85-B6EB-074DCEAAE0DE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75CB-9B1B-47BB-BA27-9E1217103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89DD5-7829-4BF9-B845-D5631B7352B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0B747-CC6E-4A9B-8F12-5435B411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4A91-FEF6-4CE0-8234-FDF3664189A9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C269C-AE89-4340-83BA-CD9E2171A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F183C-A102-444C-9147-C0A8B0A975BF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8922-D602-4F31-9C24-70559CB04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367E-593F-4967-85CB-FE7EDB5640C2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B711A-9BBE-4003-83EC-BC76A0226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773DF-8435-4EA6-B1FB-1470C75EFE81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EB8C3-469C-4601-B03D-4BF863CAF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B0F9D7-ADE9-4D95-9A5C-AA8D8D72F52E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2DBA3F-A764-44ED-9A61-BC73A78EF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22" r:id="rId2"/>
    <p:sldLayoutId id="2147483723" r:id="rId3"/>
    <p:sldLayoutId id="2147483715" r:id="rId4"/>
    <p:sldLayoutId id="2147483716" r:id="rId5"/>
    <p:sldLayoutId id="2147483717" r:id="rId6"/>
    <p:sldLayoutId id="2147483724" r:id="rId7"/>
    <p:sldLayoutId id="2147483718" r:id="rId8"/>
    <p:sldLayoutId id="2147483719" r:id="rId9"/>
    <p:sldLayoutId id="2147483720" r:id="rId10"/>
    <p:sldLayoutId id="2147483721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5334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marL="547688" lvl="0" indent="-411163">
              <a:spcBef>
                <a:spcPct val="20000"/>
              </a:spcBef>
            </a:pP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УПРАВЛІННЯ </a:t>
            </a:r>
            <a:r>
              <a:rPr lang="uk-UA" sz="200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ПОВСЯКДЕННОЮ ДІЯЛЬНІСТЮ ПІДРОЗДІЛІВ</a:t>
            </a:r>
            <a:r>
              <a:rPr lang="uk-UA" sz="200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20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200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Тема  </a:t>
            </a:r>
            <a:r>
              <a:rPr lang="uk-UA" sz="200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№4.</a:t>
            </a:r>
            <a:r>
              <a:rPr lang="uk-UA" sz="2000" b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uk-UA" sz="20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20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>Основи військового </a:t>
            </a:r>
            <a:r>
              <a:rPr lang="uk-UA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>господарства</a:t>
            </a:r>
            <a:br>
              <a:rPr lang="uk-UA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000" b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Заняття 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Book Antiqua"/>
                <a:ea typeface="+mn-ea"/>
                <a:cs typeface="+mn-cs"/>
              </a:rPr>
              <a:t>2</a:t>
            </a:r>
            <a:r>
              <a:rPr lang="uk-UA" sz="2000" b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.</a:t>
            </a:r>
            <a:r>
              <a:rPr lang="uk-UA" sz="2400" b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uk-UA" sz="2800" b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Основи ротного господарства.</a:t>
            </a:r>
            <a:r>
              <a:rPr lang="uk-UA" sz="2800" b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uk-UA" sz="2800" b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32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ru-RU" sz="3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3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3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/>
            </a:r>
            <a:br>
              <a:rPr lang="uk-UA" sz="3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</a:br>
            <a: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>Навчально-виховна </a:t>
            </a:r>
            <a: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>мета</a:t>
            </a:r>
            <a: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>:</a:t>
            </a:r>
            <a:b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</a:br>
            <a:r>
              <a:rPr lang="uk-UA" sz="22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>- </a:t>
            </a: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Вивчити </a:t>
            </a:r>
            <a:r>
              <a:rPr lang="uk-UA" sz="22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організацію господарської діяльності у  </a:t>
            </a: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підрозділі</a:t>
            </a:r>
            <a:b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-</a:t>
            </a:r>
            <a:r>
              <a:rPr lang="ru-RU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Знати </a:t>
            </a:r>
            <a:r>
              <a:rPr lang="uk-UA" sz="22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основи ротного </a:t>
            </a: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господарства</a:t>
            </a:r>
            <a:b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2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- Вміти </a:t>
            </a:r>
            <a:r>
              <a:rPr lang="uk-UA" sz="22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організовувати парко-господарський день у роті.</a:t>
            </a:r>
            <a:r>
              <a:rPr lang="ru-RU" sz="22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22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/>
            </a:r>
            <a:br>
              <a:rPr lang="uk-UA" sz="2700" i="1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</a:br>
            <a:r>
              <a:rPr lang="uk-UA" sz="2700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  <a:t/>
            </a:r>
            <a:br>
              <a:rPr lang="uk-UA" sz="2700" dirty="0" smtClean="0">
                <a:ln>
                  <a:noFill/>
                </a:ln>
                <a:solidFill>
                  <a:srgbClr val="FFFF00"/>
                </a:solidFill>
                <a:effectLst/>
                <a:latin typeface="Lucida Sans" pitchFamily="34" charset="0"/>
              </a:rPr>
            </a:br>
            <a:endParaRPr lang="ru-RU" sz="2700" dirty="0" smtClean="0">
              <a:ln>
                <a:noFill/>
              </a:ln>
              <a:solidFill>
                <a:srgbClr val="FFFF00"/>
              </a:solidFill>
              <a:effectLst/>
              <a:latin typeface="Lucida San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381000"/>
            <a:ext cx="8229600" cy="6019800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rgbClr val="FFFF00"/>
                </a:solidFill>
              </a:rPr>
              <a:t>Розміщення </a:t>
            </a:r>
            <a:r>
              <a:rPr lang="uk-UA" dirty="0" smtClean="0">
                <a:solidFill>
                  <a:srgbClr val="FFFF00"/>
                </a:solidFill>
              </a:rPr>
              <a:t>військовослужбовців. </a:t>
            </a:r>
          </a:p>
          <a:p>
            <a:pPr algn="ctr">
              <a:buNone/>
            </a:pPr>
            <a:r>
              <a:rPr lang="uk-UA" dirty="0" smtClean="0">
                <a:solidFill>
                  <a:srgbClr val="FFFF00"/>
                </a:solidFill>
              </a:rPr>
              <a:t>Обладнання казарм і </a:t>
            </a:r>
            <a:r>
              <a:rPr lang="uk-UA" dirty="0" smtClean="0">
                <a:solidFill>
                  <a:srgbClr val="FFFF00"/>
                </a:solidFill>
              </a:rPr>
              <a:t>приміщень</a:t>
            </a:r>
            <a:endParaRPr lang="uk-UA" sz="3200" dirty="0" smtClean="0"/>
          </a:p>
          <a:p>
            <a:pPr>
              <a:buNone/>
            </a:pPr>
            <a:r>
              <a:rPr lang="uk-UA" sz="3200" dirty="0" smtClean="0"/>
              <a:t>           </a:t>
            </a:r>
            <a:r>
              <a:rPr lang="uk-UA" sz="2400" dirty="0" smtClean="0"/>
              <a:t>Перед входом до казарми та інших будівель встановлюються урни, пристосування для чищення взуття від бруду (210х75см), під яким облаштування ями забороняється. На стіні вивішується вивіска. Вхід обладнується освітленням у нічний час. </a:t>
            </a:r>
            <a:endParaRPr lang="uk-UA" sz="2400" dirty="0" smtClean="0"/>
          </a:p>
          <a:p>
            <a:pPr lvl="0">
              <a:buNone/>
            </a:pPr>
            <a:endParaRPr lang="uk-UA" sz="2400" dirty="0" smtClean="0">
              <a:solidFill>
                <a:prstClr val="white"/>
              </a:solidFill>
            </a:endParaRPr>
          </a:p>
          <a:p>
            <a:pPr lvl="0">
              <a:buNone/>
            </a:pPr>
            <a:r>
              <a:rPr lang="uk-UA" sz="2400" dirty="0">
                <a:solidFill>
                  <a:prstClr val="white"/>
                </a:solidFill>
              </a:rPr>
              <a:t> </a:t>
            </a:r>
            <a:r>
              <a:rPr lang="uk-UA" sz="2400" dirty="0" smtClean="0">
                <a:solidFill>
                  <a:prstClr val="white"/>
                </a:solidFill>
              </a:rPr>
              <a:t>               На </a:t>
            </a:r>
            <a:r>
              <a:rPr lang="uk-UA" sz="2400" dirty="0">
                <a:solidFill>
                  <a:prstClr val="white"/>
                </a:solidFill>
              </a:rPr>
              <a:t>відстані 1 – 1,5 м від входу до казарми встановлюється зварена металева підставка для чищення взуття, яка фарбується в сірий колір. На підставку навішуються скребки, дерев</a:t>
            </a:r>
            <a:r>
              <a:rPr lang="ru-RU" sz="2400" dirty="0">
                <a:solidFill>
                  <a:prstClr val="white"/>
                </a:solidFill>
              </a:rPr>
              <a:t>’</a:t>
            </a:r>
            <a:r>
              <a:rPr lang="uk-UA" sz="2400" dirty="0" err="1" smtClean="0">
                <a:solidFill>
                  <a:prstClr val="white"/>
                </a:solidFill>
              </a:rPr>
              <a:t>яні</a:t>
            </a:r>
            <a:r>
              <a:rPr lang="uk-UA" sz="2400" dirty="0" smtClean="0">
                <a:solidFill>
                  <a:prstClr val="white"/>
                </a:solidFill>
              </a:rPr>
              <a:t> </a:t>
            </a:r>
            <a:r>
              <a:rPr lang="uk-UA" sz="2400" dirty="0">
                <a:solidFill>
                  <a:prstClr val="white"/>
                </a:solidFill>
              </a:rPr>
              <a:t>ножі тощо. Збоку підставки знаходиться короб з кремом для взуття.</a:t>
            </a:r>
            <a:endParaRPr lang="ru-RU" sz="2400" dirty="0">
              <a:solidFill>
                <a:prstClr val="white"/>
              </a:solidFill>
            </a:endParaRPr>
          </a:p>
          <a:p>
            <a:pPr>
              <a:buNone/>
            </a:pPr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8382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Book Antiqua" pitchFamily="18" charset="0"/>
              </a:rPr>
              <a:t>           </a:t>
            </a:r>
            <a:r>
              <a:rPr lang="uk-UA" sz="3200" b="1" dirty="0" smtClean="0">
                <a:solidFill>
                  <a:srgbClr val="FFFF00"/>
                </a:solidFill>
              </a:rPr>
              <a:t>Спальне приміщення</a:t>
            </a:r>
            <a:r>
              <a:rPr lang="uk-UA" sz="3200" dirty="0" smtClean="0">
                <a:solidFill>
                  <a:srgbClr val="FFFF00"/>
                </a:solidFill>
              </a:rPr>
              <a:t> </a:t>
            </a:r>
            <a:r>
              <a:rPr lang="uk-UA" sz="3200" dirty="0" smtClean="0"/>
              <a:t>забезпечується меблями з розрахунку: ліжка і табурети – на кожного військовослужбовця, тумбочки – одна на двох, вішалки – на кожного військовослужбовця.       </a:t>
            </a:r>
            <a:endParaRPr lang="ru-RU" sz="3200" dirty="0" smtClean="0"/>
          </a:p>
          <a:p>
            <a:pPr>
              <a:buNone/>
            </a:pPr>
            <a:r>
              <a:rPr lang="uk-UA" sz="3200" dirty="0" smtClean="0"/>
              <a:t>     </a:t>
            </a:r>
          </a:p>
          <a:p>
            <a:pPr>
              <a:buNone/>
            </a:pPr>
            <a:r>
              <a:rPr lang="uk-UA" sz="3200" dirty="0" smtClean="0"/>
              <a:t>            Меблі в роті (батареї) нумеруються своїми порядковими номерами білою масляною фарбою і закріплюються за особовим складом. Висота цифр – 3 см.   </a:t>
            </a:r>
            <a:endParaRPr lang="ru-RU" sz="3200" dirty="0" smtClean="0"/>
          </a:p>
          <a:p>
            <a:pPr>
              <a:buFont typeface="Wingdings 2" pitchFamily="18" charset="2"/>
              <a:buNone/>
            </a:pPr>
            <a:endParaRPr lang="ru-RU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pallen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8077200" cy="5029200"/>
          </a:xfrm>
          <a:noFill/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9277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uk-UA" sz="3200" dirty="0" smtClean="0">
              <a:latin typeface="Book Antiqua" pitchFamily="18" charset="0"/>
            </a:endParaRPr>
          </a:p>
          <a:p>
            <a:pPr>
              <a:buFont typeface="Wingdings 2" pitchFamily="18" charset="2"/>
              <a:buNone/>
            </a:pPr>
            <a:endParaRPr lang="uk-UA" sz="3200" dirty="0" smtClean="0">
              <a:latin typeface="Book Antiqua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uk-UA" sz="3200" dirty="0" smtClean="0">
                <a:latin typeface="Book Antiqua" pitchFamily="18" charset="0"/>
              </a:rPr>
              <a:t>         Нумерація меблів повинна відповідати порядковому номеру військовослужбовця строкової служби в поіменному списку роти для проведення вечірньої перевірки. </a:t>
            </a:r>
            <a:endParaRPr lang="ru-RU" sz="3200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7753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z="3200" dirty="0" smtClean="0">
                <a:latin typeface="Book Antiqua" pitchFamily="18" charset="0"/>
              </a:rPr>
              <a:t>         Для розміщення особового складу в спальних приміщеннях відводиться площа з розрахунку 2,5–4 м</a:t>
            </a:r>
            <a:r>
              <a:rPr lang="uk-UA" sz="3200" dirty="0" smtClean="0">
                <a:latin typeface="Times New Roman"/>
                <a:cs typeface="Times New Roman"/>
              </a:rPr>
              <a:t>²</a:t>
            </a:r>
            <a:r>
              <a:rPr lang="uk-UA" sz="3200" dirty="0" smtClean="0">
                <a:latin typeface="Book Antiqua" pitchFamily="18" charset="0"/>
              </a:rPr>
              <a:t> на кожного військовослужбовця. При цьому обсяг повітря повинен бути не менше 9–12 м</a:t>
            </a:r>
            <a:r>
              <a:rPr lang="uk-UA" sz="3200" dirty="0" smtClean="0">
                <a:latin typeface="Times New Roman"/>
                <a:cs typeface="Times New Roman"/>
              </a:rPr>
              <a:t>³</a:t>
            </a:r>
            <a:r>
              <a:rPr lang="uk-UA" sz="3200" dirty="0" smtClean="0">
                <a:latin typeface="Book Antiqua" pitchFamily="18" charset="0"/>
              </a:rPr>
              <a:t> на одну особу. </a:t>
            </a:r>
          </a:p>
          <a:p>
            <a:pPr>
              <a:buFont typeface="Wingdings 2" pitchFamily="18" charset="2"/>
              <a:buNone/>
            </a:pPr>
            <a:r>
              <a:rPr lang="uk-UA" sz="3200" dirty="0" smtClean="0">
                <a:latin typeface="Book Antiqua" pitchFamily="18" charset="0"/>
              </a:rPr>
              <a:t>          Ліжка для військовослужбовців встановлюються в один або два яруси. Загальне заправлення ліжок стандартне.</a:t>
            </a:r>
            <a:r>
              <a:rPr lang="uk-UA" dirty="0" smtClean="0">
                <a:latin typeface="Book Antiqua" pitchFamily="18" charset="0"/>
              </a:rPr>
              <a:t> </a:t>
            </a:r>
            <a:endParaRPr lang="ru-RU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533400"/>
            <a:ext cx="7924800" cy="5775325"/>
          </a:xfrm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     </a:t>
            </a:r>
            <a:r>
              <a:rPr lang="uk-UA" sz="2400" dirty="0" smtClean="0"/>
              <a:t>Для захисту від пошкоджень матраців з брезенту або іншого цупкого матеріалу виготовляється підстилка, яка по кутках прив’язується поверх сітки ліжка (з одного боку – резинкою).</a:t>
            </a:r>
          </a:p>
          <a:p>
            <a:pPr>
              <a:buNone/>
            </a:pPr>
            <a:r>
              <a:rPr lang="uk-UA" sz="2400" dirty="0" smtClean="0"/>
              <a:t>              Ковдри мають бути одного кольору. На одному з кутків ковдри в ногах </a:t>
            </a:r>
            <a:r>
              <a:rPr lang="uk-UA" sz="2400" dirty="0" err="1" smtClean="0"/>
              <a:t>настрочується</a:t>
            </a:r>
            <a:r>
              <a:rPr lang="uk-UA" sz="2400" dirty="0" smtClean="0"/>
              <a:t> прямокутний трикутник.</a:t>
            </a:r>
          </a:p>
          <a:p>
            <a:pPr lvl="0">
              <a:buNone/>
            </a:pPr>
            <a:r>
              <a:rPr lang="uk-UA" sz="2400" dirty="0" smtClean="0">
                <a:solidFill>
                  <a:prstClr val="white"/>
                </a:solidFill>
              </a:rPr>
              <a:t>              Тапочки </a:t>
            </a:r>
            <a:r>
              <a:rPr lang="uk-UA" sz="2400" dirty="0">
                <a:solidFill>
                  <a:prstClr val="white"/>
                </a:solidFill>
              </a:rPr>
              <a:t>у денний час зберігаються під ліжком в ногах або на спеціальних стелажах в коридорі при виході з казарми</a:t>
            </a:r>
            <a:r>
              <a:rPr lang="uk-UA" sz="2400" dirty="0" smtClean="0">
                <a:solidFill>
                  <a:prstClr val="white"/>
                </a:solidFill>
              </a:rPr>
              <a:t>.</a:t>
            </a:r>
            <a:endParaRPr lang="uk-UA" sz="2400" dirty="0">
              <a:solidFill>
                <a:prstClr val="white"/>
              </a:solidFill>
            </a:endParaRPr>
          </a:p>
          <a:p>
            <a:pPr lvl="0">
              <a:buNone/>
            </a:pPr>
            <a:r>
              <a:rPr lang="uk-UA" sz="2400" dirty="0">
                <a:solidFill>
                  <a:prstClr val="white"/>
                </a:solidFill>
              </a:rPr>
              <a:t>            Куртки і головні убори зберігаються на вішалках. Місця для них позначаються ярликами 50х20 мм із зазначенням прізвища та ініціалів військовослужбовця</a:t>
            </a:r>
            <a:r>
              <a:rPr lang="uk-UA" sz="2400" dirty="0" smtClean="0">
                <a:solidFill>
                  <a:prstClr val="white"/>
                </a:solidFill>
              </a:rPr>
              <a:t>.</a:t>
            </a:r>
            <a:endParaRPr lang="uk-UA" sz="2400" dirty="0">
              <a:solidFill>
                <a:prstClr val="white"/>
              </a:solidFill>
            </a:endParaRPr>
          </a:p>
          <a:p>
            <a:pPr lvl="0">
              <a:buNone/>
            </a:pPr>
            <a:r>
              <a:rPr lang="uk-UA" sz="2400" dirty="0">
                <a:solidFill>
                  <a:prstClr val="white"/>
                </a:solidFill>
              </a:rPr>
              <a:t>            Речові мішки, індивідуальні засоби захисту, крім протигазів, зберігаються у шафах або на полицях у приміщеннях, визначених командиром військової </a:t>
            </a:r>
            <a:r>
              <a:rPr lang="uk-UA" sz="2400" dirty="0" smtClean="0">
                <a:solidFill>
                  <a:prstClr val="white"/>
                </a:solidFill>
              </a:rPr>
              <a:t>частини. </a:t>
            </a:r>
            <a:endParaRPr lang="ru-RU" sz="2400" dirty="0">
              <a:solidFill>
                <a:prstClr val="white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2209800"/>
          </a:xfrm>
        </p:spPr>
        <p:txBody>
          <a:bodyPr>
            <a:noAutofit/>
          </a:bodyPr>
          <a:lstStyle/>
          <a:p>
            <a:r>
              <a:rPr lang="uk-UA" sz="3200" dirty="0" smtClean="0"/>
              <a:t>Обладнання кімнати для зберігання майна роти та  особистих речей військовослужбовців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46525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 Для зберігання майна роти та особистих речей військовослужбовців відводять окрему кімнату, яка обладнується полицями, шафами і вішалками (плечиками) для обмундирування.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На кожне місце зберігання складається опис у трьох примірниках (1-й – у валізі, 2-й – у військовослужбовця, 3-й – у старшини).</a:t>
            </a: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orma kazarm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81000"/>
            <a:ext cx="8458200" cy="6172200"/>
          </a:xfrm>
          <a:noFill/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uk-UA" sz="2800" dirty="0" smtClean="0"/>
              <a:t>Обладнання кімнати побутового обслуговування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None/>
            </a:pPr>
            <a:r>
              <a:rPr lang="uk-UA" sz="3200" dirty="0" smtClean="0"/>
              <a:t>       Для догляду за майном, його зберіганням, а також для побутового обслуговування особового складу в підрозділах обладнується кімната побутового обслуговування. В ній обладнуються такі місця: для ремонту та прасування обмундирування, для гоління, перукаря та шевця.</a:t>
            </a:r>
            <a:endParaRPr lang="ru-RU" sz="3200" dirty="0" smtClean="0"/>
          </a:p>
          <a:p>
            <a:pPr>
              <a:buFont typeface="Wingdings 2" pitchFamily="18" charset="2"/>
              <a:buNone/>
            </a:pPr>
            <a:endParaRPr lang="ru-RU" sz="3200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838200"/>
            <a:ext cx="8534400" cy="4343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669925" indent="-533400" algn="ctr">
              <a:buFont typeface="Wingdings 2" pitchFamily="18" charset="2"/>
              <a:buNone/>
              <a:defRPr/>
            </a:pPr>
            <a:r>
              <a:rPr lang="uk-UA" sz="3700" dirty="0" smtClean="0">
                <a:solidFill>
                  <a:srgbClr val="FF0000"/>
                </a:solidFill>
                <a:latin typeface="Lucida Sans" pitchFamily="34" charset="0"/>
              </a:rPr>
              <a:t>Навчальна література:</a:t>
            </a:r>
          </a:p>
          <a:p>
            <a:pPr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uk-UA" sz="2400" dirty="0" smtClean="0">
                <a:solidFill>
                  <a:schemeClr val="bg1"/>
                </a:solidFill>
              </a:rPr>
              <a:t>. Статут ВС Збройних сил України, частина 2.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buNone/>
              <a:defRPr/>
            </a:pPr>
            <a:r>
              <a:rPr lang="uk-UA" sz="2400" dirty="0" smtClean="0">
                <a:solidFill>
                  <a:schemeClr val="bg1"/>
                </a:solidFill>
              </a:rPr>
              <a:t>2. Повсякденна діяльністю командира підрозділу. Навчальний  посібник,  м. Суми 2014. </a:t>
            </a:r>
            <a:endParaRPr lang="uk-UA" sz="2400" dirty="0">
              <a:solidFill>
                <a:schemeClr val="bg1"/>
              </a:solidFill>
            </a:endParaRPr>
          </a:p>
          <a:p>
            <a:pPr>
              <a:buNone/>
              <a:defRPr/>
            </a:pPr>
            <a:r>
              <a:rPr lang="uk-UA" sz="2400" dirty="0" smtClean="0">
                <a:solidFill>
                  <a:schemeClr val="bg1"/>
                </a:solidFill>
              </a:rPr>
              <a:t>3. Курс лекцій УПД військ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(</a:t>
            </a:r>
            <a:r>
              <a:rPr lang="ru-RU" sz="2400" dirty="0" err="1" smtClean="0">
                <a:solidFill>
                  <a:schemeClr val="bg1"/>
                </a:solidFill>
                <a:ea typeface="Calibri"/>
              </a:rPr>
              <a:t>Військовий</a:t>
            </a:r>
            <a:r>
              <a:rPr lang="ru-RU" sz="2400" dirty="0" smtClean="0">
                <a:solidFill>
                  <a:schemeClr val="bg1"/>
                </a:solidFill>
                <a:ea typeface="Calibri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Calibri"/>
              </a:rPr>
              <a:t>інститут</a:t>
            </a:r>
            <a:r>
              <a:rPr lang="ru-RU" sz="2400" dirty="0">
                <a:solidFill>
                  <a:schemeClr val="bg1"/>
                </a:solidFill>
                <a:ea typeface="Calibri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a typeface="Calibri"/>
              </a:rPr>
              <a:t>Київського</a:t>
            </a:r>
            <a:r>
              <a:rPr lang="ru-RU" sz="2400" dirty="0" smtClean="0">
                <a:solidFill>
                  <a:schemeClr val="bg1"/>
                </a:solidFill>
                <a:ea typeface="Calibri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a typeface="Calibri"/>
              </a:rPr>
              <a:t>національного</a:t>
            </a:r>
            <a:r>
              <a:rPr lang="ru-RU" sz="2400" dirty="0" smtClean="0">
                <a:solidFill>
                  <a:schemeClr val="bg1"/>
                </a:solidFill>
                <a:ea typeface="Calibri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Calibri"/>
              </a:rPr>
              <a:t>університету</a:t>
            </a:r>
            <a:r>
              <a:rPr lang="ru-RU" sz="2400" dirty="0">
                <a:solidFill>
                  <a:schemeClr val="bg1"/>
                </a:solidFill>
                <a:ea typeface="Calibri"/>
              </a:rPr>
              <a:t> </a:t>
            </a:r>
            <a:r>
              <a:rPr lang="ru-RU" sz="2400" dirty="0" err="1">
                <a:solidFill>
                  <a:schemeClr val="bg1"/>
                </a:solidFill>
                <a:ea typeface="Calibri"/>
              </a:rPr>
              <a:t>імені</a:t>
            </a:r>
            <a:r>
              <a:rPr lang="ru-RU" sz="2400" dirty="0">
                <a:solidFill>
                  <a:schemeClr val="bg1"/>
                </a:solidFill>
                <a:ea typeface="Calibri"/>
              </a:rPr>
              <a:t> Тараса </a:t>
            </a:r>
            <a:r>
              <a:rPr lang="ru-RU" sz="2400" dirty="0" err="1" smtClean="0">
                <a:solidFill>
                  <a:schemeClr val="bg1"/>
                </a:solidFill>
                <a:ea typeface="Calibri"/>
              </a:rPr>
              <a:t>Шевченка</a:t>
            </a:r>
            <a:r>
              <a:rPr lang="ru-RU" sz="2400" dirty="0" smtClean="0">
                <a:solidFill>
                  <a:schemeClr val="bg1"/>
                </a:solidFill>
                <a:ea typeface="Calibri"/>
              </a:rPr>
              <a:t>).</a:t>
            </a:r>
          </a:p>
          <a:p>
            <a:pPr>
              <a:buNone/>
              <a:defRPr/>
            </a:pPr>
            <a:r>
              <a:rPr lang="uk-UA" sz="2400" dirty="0" smtClean="0">
                <a:solidFill>
                  <a:schemeClr val="bg1"/>
                </a:solidFill>
                <a:ea typeface="Calibri"/>
              </a:rPr>
              <a:t>4.</a:t>
            </a:r>
            <a:r>
              <a:rPr lang="uk-UA" sz="2400" b="1" dirty="0" smtClean="0">
                <a:solidFill>
                  <a:schemeClr val="bg1"/>
                </a:solidFill>
                <a:ea typeface="Calibri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ea typeface="Calibri"/>
              </a:rPr>
              <a:t>Ю.В.</a:t>
            </a:r>
            <a:r>
              <a:rPr lang="uk-UA" sz="2400" dirty="0" err="1" smtClean="0">
                <a:solidFill>
                  <a:schemeClr val="bg1"/>
                </a:solidFill>
                <a:ea typeface="Calibri"/>
              </a:rPr>
              <a:t>Туртаєв</a:t>
            </a:r>
            <a:r>
              <a:rPr lang="uk-UA" sz="2400" dirty="0" smtClean="0">
                <a:solidFill>
                  <a:schemeClr val="bg1"/>
                </a:solidFill>
                <a:ea typeface="Calibri"/>
              </a:rPr>
              <a:t>. </a:t>
            </a:r>
            <a:r>
              <a:rPr lang="uk-UA" sz="2400" dirty="0" smtClean="0">
                <a:solidFill>
                  <a:schemeClr val="bg1"/>
                </a:solidFill>
                <a:ea typeface="Times New Roman"/>
              </a:rPr>
              <a:t>ОРГАНІЗАЦІЯ </a:t>
            </a:r>
            <a:r>
              <a:rPr lang="uk-UA" sz="2400" dirty="0">
                <a:solidFill>
                  <a:schemeClr val="bg1"/>
                </a:solidFill>
                <a:ea typeface="Times New Roman"/>
              </a:rPr>
              <a:t>І УПРАВЛІННЯ ПОВСЯКДЕННОЮ </a:t>
            </a:r>
            <a:r>
              <a:rPr lang="uk-UA" sz="2400" dirty="0" smtClean="0">
                <a:solidFill>
                  <a:schemeClr val="bg1"/>
                </a:solidFill>
                <a:ea typeface="Times New Roman"/>
              </a:rPr>
              <a:t>ДІЯЛЬНІСТЮ</a:t>
            </a:r>
            <a:r>
              <a:rPr lang="ru-RU" sz="2400" dirty="0" smtClean="0">
                <a:solidFill>
                  <a:schemeClr val="bg1"/>
                </a:solidFill>
                <a:ea typeface="Times New Roman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ea typeface="Times New Roman"/>
              </a:rPr>
              <a:t>ВІЙСЬК, навчально-методичний посібник, КВП, м. Миколаїв</a:t>
            </a:r>
            <a:endParaRPr lang="ru-RU" sz="2400" dirty="0">
              <a:solidFill>
                <a:schemeClr val="bg1"/>
              </a:solidFill>
              <a:ea typeface="Times New Roman"/>
            </a:endParaRPr>
          </a:p>
          <a:p>
            <a:pPr>
              <a:buNone/>
              <a:defRPr/>
            </a:pPr>
            <a:endParaRPr lang="ru-RU" sz="1600" dirty="0">
              <a:ea typeface="Times New Roman"/>
            </a:endParaRPr>
          </a:p>
          <a:p>
            <a:pPr>
              <a:buNone/>
              <a:defRPr/>
            </a:pPr>
            <a:endParaRPr lang="ru-RU" sz="1800" b="1" dirty="0">
              <a:ea typeface="Calibri"/>
            </a:endParaRPr>
          </a:p>
          <a:p>
            <a:pPr>
              <a:buNone/>
              <a:defRPr/>
            </a:pPr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itovk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917" b="1917"/>
          <a:stretch>
            <a:fillRect/>
          </a:stretch>
        </p:blipFill>
        <p:spPr bwMode="auto">
          <a:xfrm>
            <a:off x="452804" y="457200"/>
            <a:ext cx="785299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uk-UA" sz="2800" dirty="0" smtClean="0"/>
              <a:t>Обладнання сушарні</a:t>
            </a:r>
            <a:endParaRPr lang="ru-RU" sz="2800" dirty="0"/>
          </a:p>
        </p:txBody>
      </p:sp>
      <p:sp>
        <p:nvSpPr>
          <p:cNvPr id="4301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uk-UA" sz="3200" dirty="0" smtClean="0"/>
              <a:t>          Сушарня для просушування обмундирування та взуття обладнується відповідно до вимог технічної експлуатації військових споруд. Обладнання сушарні та розміщення в ній майна повинні відповідати правилам пожежної безпеки та виключати усяку можливість запалювання обладнання і майна під час просушування. У сушарні мають бути термометр та інструкція режимів сушіння майна.</a:t>
            </a:r>
            <a:endParaRPr lang="ru-RU" sz="3200" dirty="0" smtClean="0"/>
          </a:p>
          <a:p>
            <a:pPr>
              <a:buFont typeface="Wingdings 2" pitchFamily="18" charset="2"/>
              <a:buNone/>
            </a:pPr>
            <a:endParaRPr lang="ru-RU" sz="3200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85800"/>
            <a:ext cx="8229600" cy="5622925"/>
          </a:xfrm>
        </p:spPr>
        <p:txBody>
          <a:bodyPr/>
          <a:lstStyle/>
          <a:p>
            <a:endParaRPr lang="ru-RU" sz="3200" dirty="0" smtClean="0"/>
          </a:p>
          <a:p>
            <a:pPr>
              <a:buNone/>
            </a:pPr>
            <a:r>
              <a:rPr lang="uk-UA" sz="3200" dirty="0" smtClean="0"/>
              <a:t>Температура повітря в сушарні не повинна перевищувати:</a:t>
            </a:r>
            <a:r>
              <a:rPr lang="ru-RU" sz="3200" dirty="0" smtClean="0"/>
              <a:t> </a:t>
            </a:r>
          </a:p>
          <a:p>
            <a:r>
              <a:rPr lang="uk-UA" sz="3200" dirty="0" smtClean="0"/>
              <a:t>при сушінні взуття + 40</a:t>
            </a:r>
            <a:r>
              <a:rPr lang="uk-UA" sz="3200" dirty="0" smtClean="0">
                <a:sym typeface="Symbol"/>
              </a:rPr>
              <a:t></a:t>
            </a:r>
            <a:r>
              <a:rPr lang="uk-UA" sz="3200" dirty="0" smtClean="0"/>
              <a:t>С;</a:t>
            </a:r>
            <a:endParaRPr lang="ru-RU" sz="3200" dirty="0" smtClean="0"/>
          </a:p>
          <a:p>
            <a:r>
              <a:rPr lang="uk-UA" sz="3200" dirty="0" smtClean="0"/>
              <a:t>при сушінні шерстяних та хутряних виробів + 60</a:t>
            </a:r>
            <a:r>
              <a:rPr lang="uk-UA" sz="3200" dirty="0" smtClean="0">
                <a:sym typeface="Symbol"/>
              </a:rPr>
              <a:t></a:t>
            </a:r>
            <a:r>
              <a:rPr lang="uk-UA" sz="3200" dirty="0" smtClean="0"/>
              <a:t>С;</a:t>
            </a:r>
            <a:endParaRPr lang="ru-RU" sz="3200" dirty="0" smtClean="0"/>
          </a:p>
          <a:p>
            <a:r>
              <a:rPr lang="uk-UA" sz="3200" dirty="0" smtClean="0"/>
              <a:t>при сушінні бавовняного обмундирування + </a:t>
            </a:r>
            <a:r>
              <a:rPr lang="ru-RU" sz="3200" dirty="0" smtClean="0"/>
              <a:t>110</a:t>
            </a:r>
            <a:r>
              <a:rPr lang="uk-UA" sz="3200" dirty="0" smtClean="0">
                <a:sym typeface="Symbol"/>
              </a:rPr>
              <a:t></a:t>
            </a:r>
            <a:r>
              <a:rPr lang="uk-UA" sz="3200" dirty="0" smtClean="0"/>
              <a:t>С.</a:t>
            </a:r>
            <a:endParaRPr lang="ru-RU" sz="3200" dirty="0" smtClean="0"/>
          </a:p>
          <a:p>
            <a:pPr>
              <a:buNone/>
            </a:pPr>
            <a:r>
              <a:rPr lang="uk-UA" sz="3200" dirty="0" smtClean="0"/>
              <a:t>В кожній сушарні повинен бути термометр зі шкалою від +30</a:t>
            </a:r>
            <a:r>
              <a:rPr lang="uk-UA" sz="3200" dirty="0" smtClean="0">
                <a:sym typeface="Symbol"/>
              </a:rPr>
              <a:t></a:t>
            </a:r>
            <a:r>
              <a:rPr lang="uk-UA" sz="3200" dirty="0" smtClean="0"/>
              <a:t>С до +150</a:t>
            </a:r>
            <a:r>
              <a:rPr lang="uk-UA" sz="3200" dirty="0" smtClean="0">
                <a:sym typeface="Symbol"/>
              </a:rPr>
              <a:t></a:t>
            </a:r>
            <a:r>
              <a:rPr lang="uk-UA" sz="3200" dirty="0" smtClean="0"/>
              <a:t>С.</a:t>
            </a:r>
            <a:endParaRPr lang="ru-RU" sz="3200" dirty="0" smtClean="0"/>
          </a:p>
          <a:p>
            <a:pPr>
              <a:buFont typeface="Wingdings 2" pitchFamily="18" charset="2"/>
              <a:buNone/>
            </a:pPr>
            <a:endParaRPr lang="ru-RU" sz="3200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ushka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976" r="4976"/>
          <a:stretch>
            <a:fillRect/>
          </a:stretch>
        </p:blipFill>
        <p:spPr bwMode="auto">
          <a:xfrm>
            <a:off x="457200" y="685800"/>
            <a:ext cx="792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09600"/>
            <a:ext cx="8229600" cy="5699125"/>
          </a:xfrm>
        </p:spPr>
        <p:txBody>
          <a:bodyPr/>
          <a:lstStyle/>
          <a:p>
            <a:pPr algn="ctr">
              <a:buNone/>
            </a:pPr>
            <a:r>
              <a:rPr lang="uk-UA" sz="3200" b="1" dirty="0" smtClean="0">
                <a:solidFill>
                  <a:srgbClr val="FFFF00"/>
                </a:solidFill>
              </a:rPr>
              <a:t> Стан ротного господарства</a:t>
            </a:r>
            <a:endParaRPr lang="ru-RU" sz="32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uk-UA" sz="3200" dirty="0" smtClean="0"/>
              <a:t>Стан ротного господарства оцінюється:</a:t>
            </a:r>
            <a:endParaRPr lang="ru-RU" sz="3200" dirty="0" smtClean="0"/>
          </a:p>
          <a:p>
            <a:pPr>
              <a:buNone/>
            </a:pPr>
            <a:r>
              <a:rPr lang="uk-UA" sz="3200" b="1" i="1" dirty="0" smtClean="0"/>
              <a:t>"</a:t>
            </a:r>
            <a:r>
              <a:rPr lang="uk-UA" sz="3200" b="1" i="1" dirty="0" smtClean="0">
                <a:solidFill>
                  <a:srgbClr val="FF99FF"/>
                </a:solidFill>
              </a:rPr>
              <a:t>відмінно</a:t>
            </a:r>
            <a:r>
              <a:rPr lang="uk-UA" sz="3200" dirty="0" smtClean="0"/>
              <a:t>", якщо у підрозділах військової частини є кімнати для зберігання особистих речей особового складу, кімната побутового обслуговування, сушарня, обладнане приміщення або місце для чищення взуття; </a:t>
            </a:r>
            <a:endParaRPr lang="ru-RU" sz="3200" dirty="0" smtClean="0"/>
          </a:p>
          <a:p>
            <a:r>
              <a:rPr lang="uk-UA" sz="3200" dirty="0" smtClean="0"/>
              <a:t>усі вказані елементи ротного господарства обладнані типовими меблями, </a:t>
            </a:r>
            <a:endParaRPr lang="ru-RU" sz="3200" dirty="0" smtClean="0"/>
          </a:p>
          <a:p>
            <a:pPr>
              <a:buFont typeface="Wingdings 2" pitchFamily="18" charset="2"/>
              <a:buNone/>
            </a:pPr>
            <a:endParaRPr lang="uk-UA" sz="3200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/>
          <a:lstStyle/>
          <a:p>
            <a:r>
              <a:rPr lang="uk-UA" dirty="0" smtClean="0"/>
              <a:t>усі вказані елементи ротного господарства обладнані типовими меблями, укомплектовані необхідним інвентарем та майном, у місцях для чищення взуття постійно є крем;</a:t>
            </a:r>
            <a:endParaRPr lang="ru-RU" dirty="0" smtClean="0"/>
          </a:p>
          <a:p>
            <a:r>
              <a:rPr lang="uk-UA" dirty="0" smtClean="0"/>
              <a:t>у спальному приміщенні казарм є </a:t>
            </a:r>
            <a:r>
              <a:rPr lang="uk-UA" dirty="0" err="1" smtClean="0"/>
              <a:t>приліжкові</a:t>
            </a:r>
            <a:r>
              <a:rPr lang="uk-UA" dirty="0" smtClean="0"/>
              <a:t> килимки, тапочки, підстилки під матраци, рушники для ніг; </a:t>
            </a:r>
            <a:endParaRPr lang="ru-RU" dirty="0" smtClean="0"/>
          </a:p>
          <a:p>
            <a:r>
              <a:rPr lang="uk-UA" dirty="0" smtClean="0"/>
              <a:t>особовий склад підрозділу повністю забезпечений належним, згідно з нормами, речовим майном, мило видається своєчасно під розпис у книзі обліку, щотижня проводиться миття в лазні з повною заміною натільної та постільної білизни;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всі військовослужбовці підрозділу мають охайний зовнішній вигляд і дотримуються правил носіння військової форми одягу; </a:t>
            </a:r>
            <a:endParaRPr lang="ru-RU" dirty="0" smtClean="0"/>
          </a:p>
          <a:p>
            <a:r>
              <a:rPr lang="uk-UA" dirty="0" smtClean="0"/>
              <a:t>книги обліку матеріальних засобів заведені і ведуться правильно, кількість предметів майна за обліком відповідає чисельності особового складу за списком, звіряння облікових даних проводиться в установлені строки;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94325"/>
          </a:xfrm>
        </p:spPr>
        <p:txBody>
          <a:bodyPr/>
          <a:lstStyle/>
          <a:p>
            <a:r>
              <a:rPr lang="uk-UA" dirty="0" smtClean="0"/>
              <a:t>усі предмети обмундирування і взуття, які видані для носіння, а також постільна та натільна білизна, інвентарні речі та спорядження мають тавро встановленого зразка з датою видачі в носіння (експлуатацію); </a:t>
            </a:r>
            <a:endParaRPr lang="ru-RU" dirty="0" smtClean="0"/>
          </a:p>
          <a:p>
            <a:r>
              <a:rPr lang="uk-UA" dirty="0" smtClean="0"/>
              <a:t>непридатне до використання майно своєчасно здається на речовий склад військової частини; </a:t>
            </a:r>
            <a:endParaRPr lang="ru-RU" dirty="0" smtClean="0"/>
          </a:p>
          <a:p>
            <a:r>
              <a:rPr lang="uk-UA" dirty="0" smtClean="0"/>
              <a:t>відсутні втрати та нестачі майна протягом останнього року;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51525"/>
          </a:xfrm>
        </p:spPr>
        <p:txBody>
          <a:bodyPr/>
          <a:lstStyle/>
          <a:p>
            <a:pPr>
              <a:buNone/>
            </a:pPr>
            <a:r>
              <a:rPr lang="uk-UA" b="1" i="1" dirty="0" smtClean="0"/>
              <a:t>"</a:t>
            </a:r>
            <a:r>
              <a:rPr lang="uk-UA" b="1" i="1" dirty="0" smtClean="0">
                <a:solidFill>
                  <a:srgbClr val="FF99FF"/>
                </a:solidFill>
              </a:rPr>
              <a:t>добре</a:t>
            </a:r>
            <a:r>
              <a:rPr lang="uk-UA" b="1" i="1" dirty="0" smtClean="0"/>
              <a:t>"</a:t>
            </a:r>
            <a:r>
              <a:rPr lang="uk-UA" dirty="0" smtClean="0"/>
              <a:t>, якщо виконуються усі умови на оцінку "відмінно", але є недоліки у забезпеченні кімнат побутового обслуговування, кімнат для зберігання особистих речей особового складу, сушарнях і місцях для чищення взуття, у веденні обліку та інші, які усунені під час перевірки;</a:t>
            </a:r>
            <a:endParaRPr lang="ru-RU" dirty="0" smtClean="0"/>
          </a:p>
          <a:p>
            <a:pPr>
              <a:buNone/>
            </a:pPr>
            <a:r>
              <a:rPr lang="uk-UA" b="1" i="1" dirty="0" smtClean="0"/>
              <a:t>"</a:t>
            </a:r>
            <a:r>
              <a:rPr lang="uk-UA" b="1" i="1" dirty="0" smtClean="0">
                <a:solidFill>
                  <a:srgbClr val="FF99FF"/>
                </a:solidFill>
              </a:rPr>
              <a:t>задовільно</a:t>
            </a:r>
            <a:r>
              <a:rPr lang="uk-UA" b="1" i="1" dirty="0" smtClean="0"/>
              <a:t>",</a:t>
            </a:r>
            <a:r>
              <a:rPr lang="uk-UA" dirty="0" smtClean="0"/>
              <a:t> якщо приміщення підрозділу обладнані нестандартними меблями, не забезпечена необхідними інструментами та майном кімната побутового обслуговування;</a:t>
            </a:r>
            <a:endParaRPr lang="ru-RU" dirty="0" smtClean="0"/>
          </a:p>
          <a:p>
            <a:r>
              <a:rPr lang="uk-UA" dirty="0" smtClean="0"/>
              <a:t>мають місце інші незначні недоліки, які не впливають на загальний стан ротного господарства;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03925"/>
          </a:xfrm>
        </p:spPr>
        <p:txBody>
          <a:bodyPr/>
          <a:lstStyle/>
          <a:p>
            <a:pPr>
              <a:buNone/>
            </a:pPr>
            <a:r>
              <a:rPr lang="uk-UA" b="1" i="1" dirty="0" smtClean="0"/>
              <a:t>"</a:t>
            </a:r>
            <a:r>
              <a:rPr lang="uk-UA" b="1" i="1" dirty="0" smtClean="0">
                <a:solidFill>
                  <a:srgbClr val="FF99FF"/>
                </a:solidFill>
              </a:rPr>
              <a:t>незадовільно</a:t>
            </a:r>
            <a:r>
              <a:rPr lang="uk-UA" b="1" i="1" dirty="0" smtClean="0"/>
              <a:t>"</a:t>
            </a:r>
            <a:r>
              <a:rPr lang="uk-UA" dirty="0" smtClean="0"/>
              <a:t>, якщо відсутній один із елементів ротного господарства – кімната для зберігання особистих речей особового складу або кімната побутового обслуговування, не працює сушарня;</a:t>
            </a:r>
            <a:endParaRPr lang="ru-RU" dirty="0" smtClean="0"/>
          </a:p>
          <a:p>
            <a:r>
              <a:rPr lang="uk-UA" dirty="0" smtClean="0"/>
              <a:t>особовий склад підрозділу має неохайний зовнішній вигляд; </a:t>
            </a:r>
            <a:endParaRPr lang="ru-RU" dirty="0" smtClean="0"/>
          </a:p>
          <a:p>
            <a:r>
              <a:rPr lang="uk-UA" dirty="0" smtClean="0"/>
              <a:t>відсутні предмети особистої гігієни, мило, рушники для ніг тощо;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/>
          </p:cNvSpPr>
          <p:nvPr>
            <p:ph type="body" idx="1"/>
          </p:nvPr>
        </p:nvSpPr>
        <p:spPr>
          <a:xfrm>
            <a:off x="152400" y="228600"/>
            <a:ext cx="8686800" cy="6019800"/>
          </a:xfrm>
        </p:spPr>
        <p:txBody>
          <a:bodyPr/>
          <a:lstStyle/>
          <a:p>
            <a:pPr marL="304800" marR="20955" indent="0" algn="ctr">
              <a:spcAft>
                <a:spcPts val="0"/>
              </a:spcAft>
              <a:buNone/>
            </a:pPr>
            <a:r>
              <a:rPr lang="uk-UA" sz="3200" dirty="0" smtClean="0"/>
              <a:t> </a:t>
            </a:r>
            <a:r>
              <a:rPr lang="uk-UA" sz="2000" dirty="0" smtClean="0">
                <a:solidFill>
                  <a:srgbClr val="00FF00"/>
                </a:solidFill>
              </a:rPr>
              <a:t>1навчальне питання.</a:t>
            </a:r>
          </a:p>
          <a:p>
            <a:pPr marL="0" lvl="0" indent="0" algn="ctr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lang="uk-UA" sz="2000" dirty="0">
                <a:solidFill>
                  <a:srgbClr val="00FF00"/>
                </a:solidFill>
                <a:latin typeface="Arial" charset="0"/>
              </a:rPr>
              <a:t>Організація господарської діяльності у підрозділі</a:t>
            </a:r>
            <a:r>
              <a:rPr lang="uk-UA" sz="2000" dirty="0" smtClean="0">
                <a:solidFill>
                  <a:srgbClr val="00FF00"/>
                </a:solidFill>
                <a:latin typeface="Arial" charset="0"/>
              </a:rPr>
              <a:t>.</a:t>
            </a:r>
            <a:endParaRPr lang="uk-UA" sz="24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04800" marR="20955" indent="0" algn="just">
              <a:spcAft>
                <a:spcPts val="0"/>
              </a:spcAft>
              <a:buNone/>
            </a:pPr>
            <a:r>
              <a:rPr lang="uk-UA" sz="2400" dirty="0" smtClean="0">
                <a:solidFill>
                  <a:srgbClr val="FFFF00"/>
                </a:solidFill>
              </a:rPr>
              <a:t>Речове забезпечення військовослужбовців здійснюється </a:t>
            </a:r>
            <a:r>
              <a:rPr lang="uk-UA" sz="2400" dirty="0">
                <a:solidFill>
                  <a:srgbClr val="FFFF00"/>
                </a:solidFill>
              </a:rPr>
              <a:t>у відповідності з </a:t>
            </a:r>
            <a:r>
              <a:rPr lang="uk-UA" sz="2400" i="1" dirty="0" smtClean="0">
                <a:solidFill>
                  <a:srgbClr val="92D050"/>
                </a:solidFill>
              </a:rPr>
              <a:t>«Положенням </a:t>
            </a:r>
            <a:r>
              <a:rPr lang="uk-UA" sz="2400" i="1" dirty="0">
                <a:solidFill>
                  <a:srgbClr val="92D050"/>
                </a:solidFill>
              </a:rPr>
              <a:t>про речове забезпечення військовослужбовців ЗС у мирний </a:t>
            </a:r>
            <a:r>
              <a:rPr lang="uk-UA" sz="2400" i="1" dirty="0" smtClean="0">
                <a:solidFill>
                  <a:srgbClr val="92D050"/>
                </a:solidFill>
              </a:rPr>
              <a:t>час»</a:t>
            </a:r>
          </a:p>
          <a:p>
            <a:pPr marL="304800" marR="20955" indent="0" algn="just">
              <a:spcAft>
                <a:spcPts val="0"/>
              </a:spcAft>
              <a:buNone/>
            </a:pPr>
            <a:r>
              <a:rPr lang="uk-UA" sz="2000" dirty="0">
                <a:solidFill>
                  <a:srgbClr val="FFFF00"/>
                </a:solidFill>
                <a:ea typeface="Times New Roman"/>
              </a:rPr>
              <a:t> </a:t>
            </a:r>
            <a:r>
              <a:rPr lang="uk-UA" sz="2000" dirty="0" smtClean="0">
                <a:solidFill>
                  <a:srgbClr val="FFFF00"/>
                </a:solidFill>
                <a:ea typeface="Times New Roman"/>
              </a:rPr>
              <a:t>  </a:t>
            </a:r>
            <a:r>
              <a:rPr lang="uk-UA" sz="2000" b="1" dirty="0" smtClean="0">
                <a:solidFill>
                  <a:srgbClr val="FFC000"/>
                </a:solidFill>
                <a:ea typeface="Times New Roman"/>
              </a:rPr>
              <a:t>Метою </a:t>
            </a:r>
            <a:r>
              <a:rPr lang="uk-UA" sz="2000" b="1" dirty="0">
                <a:solidFill>
                  <a:srgbClr val="FFC000"/>
                </a:solidFill>
                <a:ea typeface="Times New Roman"/>
              </a:rPr>
              <a:t>речового забезпечення </a:t>
            </a:r>
            <a:r>
              <a:rPr lang="uk-UA" sz="2000" dirty="0">
                <a:ea typeface="Times New Roman"/>
              </a:rPr>
              <a:t>є задоволення потреб військовослужбовців ЗС в обмундируванні, взутті, натільній білизні, теплих і постільних речах, спорядженні, спеціальному одязі, тканинах, нагрудних знаках і знаках розрізнення, санітарно - господарчому та спортивному майні, що дає змогу створити умови для виконання ними завдань бойової та спеціальної підготовки. </a:t>
            </a:r>
            <a:r>
              <a:rPr lang="uk-UA" sz="2000" dirty="0" smtClean="0"/>
              <a:t>       </a:t>
            </a:r>
            <a:endParaRPr lang="uk-UA" sz="2400" dirty="0" smtClean="0"/>
          </a:p>
          <a:p>
            <a:pPr algn="just">
              <a:buNone/>
            </a:pPr>
            <a:r>
              <a:rPr lang="uk-UA" sz="2400" dirty="0" smtClean="0"/>
              <a:t>        </a:t>
            </a:r>
            <a:r>
              <a:rPr lang="uk-UA" sz="2000" dirty="0" smtClean="0"/>
              <a:t>Облік речового майна в підрозділах військової частини ведеться згідно з Керівництвом з обліку озброєння, техніки, майна та інших матеріальних засобів у Збройних Силах.</a:t>
            </a:r>
          </a:p>
          <a:p>
            <a:pPr>
              <a:buNone/>
            </a:pPr>
            <a:r>
              <a:rPr lang="uk-UA" sz="2000" dirty="0" smtClean="0"/>
              <a:t>        Відповідальність за організацію обліку речового майна, ведення документів, книг і карток обліку у підрозділах несуть командири підрозділів.</a:t>
            </a:r>
            <a:endParaRPr lang="ru-RU" sz="20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книги обліку матеріальних засобів не заведені або ведуться несвоєчасно, відсутні розписи у книзі видачі мила і заміни білизни, кількість предметів майна за обліком не відповідає чисельності особового складу за списком, інвентарні предмети майна не мають тавра </a:t>
            </a:r>
            <a:r>
              <a:rPr lang="uk-UA" dirty="0" err="1" smtClean="0"/>
              <a:t>“дата</a:t>
            </a:r>
            <a:r>
              <a:rPr lang="uk-UA" dirty="0" smtClean="0"/>
              <a:t> </a:t>
            </a:r>
            <a:r>
              <a:rPr lang="uk-UA" dirty="0" err="1" smtClean="0"/>
              <a:t>видачі”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C000"/>
                </a:solidFill>
                <a:effectLst/>
              </a:rPr>
              <a:t>Періодичність перевірки посадовими особами наявності</a:t>
            </a:r>
            <a:r>
              <a:rPr lang="ru-RU" sz="280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FFC000"/>
                </a:solidFill>
                <a:effectLst/>
              </a:rPr>
            </a:br>
            <a:r>
              <a:rPr lang="uk-UA" sz="2800" dirty="0" smtClean="0">
                <a:solidFill>
                  <a:srgbClr val="FFC000"/>
                </a:solidFill>
                <a:effectLst/>
              </a:rPr>
              <a:t>та обліку речового майна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72440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     </a:t>
            </a:r>
            <a:r>
              <a:rPr lang="uk-UA" sz="2400" dirty="0" smtClean="0"/>
              <a:t>Посадові особи, які відають матеріальним забезпеченням, зобов’язані здійснювати постійний контроль за збереженням, правильним та економним використанням, законним витрачанням речового майна і коштів, вести рішучу боротьбу з втратами, нестачами, псуванням і присвоєнням матеріальних засобів.</a:t>
            </a:r>
            <a:endParaRPr lang="ru-RU" sz="2400" dirty="0" smtClean="0"/>
          </a:p>
          <a:p>
            <a:pPr lvl="0">
              <a:buNone/>
            </a:pPr>
            <a:r>
              <a:rPr lang="uk-UA" sz="2400" dirty="0" smtClean="0">
                <a:solidFill>
                  <a:prstClr val="white"/>
                </a:solidFill>
              </a:rPr>
              <a:t>               Всі </a:t>
            </a:r>
            <a:r>
              <a:rPr lang="uk-UA" sz="2400" dirty="0">
                <a:solidFill>
                  <a:prstClr val="white"/>
                </a:solidFill>
              </a:rPr>
              <a:t>командири і начальники, від командира відділення до командира з’єднання, відповідно до займаної посади зобов’язані проводити постійну і періодичну перевірку стану військового господарства, наявності речового майна та доведення встановлених норм забезпечення до особового складу.</a:t>
            </a:r>
            <a:endParaRPr lang="ru-RU" sz="2400" dirty="0">
              <a:solidFill>
                <a:prstClr val="white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uk-UA" sz="2000" i="1" dirty="0" smtClean="0"/>
              <a:t>           </a:t>
            </a:r>
            <a:r>
              <a:rPr lang="uk-UA" sz="2200" b="0" i="1" dirty="0" smtClean="0"/>
              <a:t>      </a:t>
            </a:r>
            <a:br>
              <a:rPr lang="uk-UA" sz="2200" b="0" i="1" dirty="0" smtClean="0"/>
            </a:br>
            <a:r>
              <a:rPr lang="uk-UA" sz="2200" b="0" dirty="0" smtClean="0">
                <a:ln>
                  <a:noFill/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навчальне питання</a:t>
            </a:r>
            <a:r>
              <a:rPr lang="uk-UA" sz="2200" b="0" dirty="0">
                <a:ln>
                  <a:noFill/>
                </a:ln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uk-UA" sz="2200" b="0" dirty="0">
                <a:ln>
                  <a:noFill/>
                </a:ln>
                <a:solidFill>
                  <a:srgbClr val="FF99CC"/>
                </a:solidFill>
                <a:effectLst/>
              </a:rPr>
              <a:t> </a:t>
            </a:r>
            <a:r>
              <a:rPr lang="uk-UA" sz="2200" b="0" dirty="0" smtClean="0">
                <a:ln>
                  <a:noFill/>
                </a:ln>
                <a:solidFill>
                  <a:srgbClr val="FF99CC"/>
                </a:solidFill>
                <a:effectLst/>
              </a:rPr>
              <a:t/>
            </a:r>
            <a:br>
              <a:rPr lang="uk-UA" sz="2200" b="0" dirty="0" smtClean="0">
                <a:ln>
                  <a:noFill/>
                </a:ln>
                <a:solidFill>
                  <a:srgbClr val="FF99CC"/>
                </a:solidFill>
                <a:effectLst/>
              </a:rPr>
            </a:br>
            <a:r>
              <a:rPr lang="uk-UA" sz="2200" b="0" dirty="0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Організація </a:t>
            </a:r>
            <a:r>
              <a:rPr lang="uk-UA" sz="2200" b="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парково-господарського дня в роті (окремому взводі). </a:t>
            </a:r>
            <a:r>
              <a:rPr lang="uk-UA" sz="2200" dirty="0" smtClean="0">
                <a:solidFill>
                  <a:srgbClr val="FFFF00"/>
                </a:solidFill>
                <a:effectLst/>
              </a:rPr>
              <a:t>План парко-господарського дня</a:t>
            </a:r>
            <a:r>
              <a:rPr lang="ru-RU" sz="220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200" dirty="0" smtClean="0">
                <a:solidFill>
                  <a:srgbClr val="FFFF00"/>
                </a:solidFill>
                <a:effectLst/>
              </a:rPr>
            </a:br>
            <a:r>
              <a:rPr lang="uk-UA" sz="2200" u="sng" dirty="0" smtClean="0">
                <a:solidFill>
                  <a:srgbClr val="FFFF00"/>
                </a:solidFill>
                <a:effectLst/>
              </a:rPr>
              <a:t>09.09.2022 р</a:t>
            </a:r>
            <a:r>
              <a:rPr lang="uk-UA" sz="2200" dirty="0" smtClean="0">
                <a:solidFill>
                  <a:srgbClr val="FFFF00"/>
                </a:solidFill>
                <a:effectLst/>
              </a:rPr>
              <a:t>. </a:t>
            </a:r>
            <a:r>
              <a:rPr lang="uk-UA" sz="2200" u="sng" dirty="0" smtClean="0">
                <a:solidFill>
                  <a:srgbClr val="FFFF00"/>
                </a:solidFill>
                <a:effectLst/>
              </a:rPr>
              <a:t>1 </a:t>
            </a:r>
            <a:r>
              <a:rPr lang="uk-UA" sz="2200" u="sng" dirty="0" err="1" smtClean="0">
                <a:solidFill>
                  <a:srgbClr val="FFFF00"/>
                </a:solidFill>
                <a:effectLst/>
              </a:rPr>
              <a:t>дшр</a:t>
            </a:r>
            <a:r>
              <a:rPr lang="uk-UA" sz="2200" u="sng" dirty="0" smtClean="0">
                <a:solidFill>
                  <a:srgbClr val="FFFF00"/>
                </a:solidFill>
                <a:effectLst/>
              </a:rPr>
              <a:t> 1-го </a:t>
            </a:r>
            <a:r>
              <a:rPr lang="uk-UA" sz="2200" u="sng" dirty="0" err="1" smtClean="0">
                <a:solidFill>
                  <a:srgbClr val="FFFF00"/>
                </a:solidFill>
                <a:effectLst/>
              </a:rPr>
              <a:t>дшб</a:t>
            </a:r>
            <a:r>
              <a:rPr lang="uk-UA" sz="2200" u="sng" dirty="0" smtClean="0">
                <a:solidFill>
                  <a:srgbClr val="FFFF00"/>
                </a:solidFill>
                <a:effectLst/>
              </a:rPr>
              <a:t> </a:t>
            </a:r>
            <a:r>
              <a:rPr lang="uk-UA" sz="2000" u="sng" dirty="0" smtClean="0">
                <a:solidFill>
                  <a:srgbClr val="00FF00"/>
                </a:solidFill>
                <a:effectLst/>
              </a:rPr>
              <a:t>(варіант)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404944"/>
              </p:ext>
            </p:extLst>
          </p:nvPr>
        </p:nvGraphicFramePr>
        <p:xfrm>
          <a:off x="381000" y="1676399"/>
          <a:ext cx="8229600" cy="4953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566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uk-UA" sz="1400" dirty="0" err="1">
                          <a:latin typeface="Times New Roman"/>
                          <a:ea typeface="Times New Roman"/>
                        </a:rPr>
                        <a:t>зп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Назва робіт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Хто виконує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Матеріальне забезпечення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Відмітка про виконання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2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ПАРК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0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ЕТО учбово-бойової групи БМП-1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Мех.-водій навч. вдроти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Мастило, ганчіря, олія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0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зварювальні роботи на БМП № 512,528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Мех..-водій,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зварювальник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Заврюв.апарат, електроди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3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ремонт крівлі приміщень  розвідувальної роти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% осіб, технік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Шифер, цвяхи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66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прибирання  боксів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2особи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Робочий інвентар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260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57200"/>
          <a:ext cx="8229600" cy="532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ПРИМІЩЕННЯ РОТИ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фарбування підлоги: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Symbol"/>
                        <a:buChar char="-"/>
                      </a:pPr>
                      <a:r>
                        <a:rPr lang="uk-UA" sz="1400" u="none" strike="noStrike" spc="0">
                          <a:latin typeface="Times New Roman"/>
                          <a:ea typeface="Times New Roman"/>
                        </a:rPr>
                        <a:t>битовка</a:t>
                      </a:r>
                      <a:endParaRPr lang="ru-RU" sz="1200" u="none" strike="noStrike" spc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Symbol"/>
                        <a:buChar char="-"/>
                      </a:pPr>
                      <a:r>
                        <a:rPr lang="uk-UA" sz="1400" u="none" strike="noStrike" spc="0">
                          <a:latin typeface="Times New Roman"/>
                          <a:ea typeface="Times New Roman"/>
                        </a:rPr>
                        <a:t>канцелярія </a:t>
                      </a:r>
                      <a:endParaRPr lang="ru-RU" sz="1200" u="none" strike="noStrike" spc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2 особи, старшина роти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Фарба для підлоги, кисті – 2 шт.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прибирання всіх приміщень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15 осіб, старшина роти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Робочий інвентар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Провести прибирання закріпленої території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10 осіб, старшина роти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Робочий інвентар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Командир 1 роти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к-н</a:t>
                      </a:r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В.Петренко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8610600" cy="4703298"/>
          </a:xfrm>
        </p:spPr>
        <p:txBody>
          <a:bodyPr/>
          <a:lstStyle/>
          <a:p>
            <a:pPr marL="182880" algn="just">
              <a:spcAft>
                <a:spcPts val="0"/>
              </a:spcAft>
            </a:pPr>
            <a:r>
              <a:rPr lang="uk-UA" sz="2400" dirty="0">
                <a:solidFill>
                  <a:srgbClr val="FFC000"/>
                </a:solidFill>
                <a:ea typeface="Times New Roman"/>
              </a:rPr>
              <a:t>Речове майно за цільовим призначенням поділяється на:</a:t>
            </a:r>
            <a:endParaRPr lang="ru-RU" sz="2400" dirty="0">
              <a:solidFill>
                <a:srgbClr val="FFC000"/>
              </a:solidFill>
              <a:ea typeface="Times New Roman"/>
            </a:endParaRPr>
          </a:p>
          <a:p>
            <a:pPr marL="640080" indent="-457200" algn="just">
              <a:spcAft>
                <a:spcPts val="0"/>
              </a:spcAft>
              <a:buFontTx/>
              <a:buChar char="-"/>
              <a:tabLst>
                <a:tab pos="679450" algn="l"/>
              </a:tabLst>
            </a:pPr>
            <a:r>
              <a:rPr lang="uk-UA" dirty="0" smtClean="0">
                <a:ea typeface="Times New Roman"/>
              </a:rPr>
              <a:t>речове </a:t>
            </a:r>
            <a:r>
              <a:rPr lang="uk-UA" dirty="0">
                <a:ea typeface="Times New Roman"/>
              </a:rPr>
              <a:t>майно поточного </a:t>
            </a:r>
            <a:r>
              <a:rPr lang="uk-UA" dirty="0" smtClean="0">
                <a:ea typeface="Times New Roman"/>
              </a:rPr>
              <a:t>забезпечення;</a:t>
            </a:r>
          </a:p>
          <a:p>
            <a:pPr marL="640080" indent="-457200" algn="just">
              <a:spcAft>
                <a:spcPts val="0"/>
              </a:spcAft>
              <a:buFontTx/>
              <a:buChar char="-"/>
              <a:tabLst>
                <a:tab pos="679450" algn="l"/>
              </a:tabLst>
            </a:pPr>
            <a:r>
              <a:rPr lang="uk-UA" dirty="0" smtClean="0">
                <a:ea typeface="Times New Roman"/>
              </a:rPr>
              <a:t>речове </a:t>
            </a:r>
            <a:r>
              <a:rPr lang="uk-UA" dirty="0">
                <a:ea typeface="Times New Roman"/>
              </a:rPr>
              <a:t>майно фонду </a:t>
            </a:r>
            <a:r>
              <a:rPr lang="uk-UA" dirty="0" smtClean="0">
                <a:ea typeface="Times New Roman"/>
              </a:rPr>
              <a:t>зборів;</a:t>
            </a:r>
          </a:p>
          <a:p>
            <a:pPr marL="640080" indent="-457200" algn="just">
              <a:spcAft>
                <a:spcPts val="0"/>
              </a:spcAft>
              <a:buFontTx/>
              <a:buChar char="-"/>
              <a:tabLst>
                <a:tab pos="679450" algn="l"/>
              </a:tabLst>
            </a:pPr>
            <a:r>
              <a:rPr lang="uk-UA" dirty="0" smtClean="0">
                <a:ea typeface="Times New Roman"/>
              </a:rPr>
              <a:t>речове </a:t>
            </a:r>
            <a:r>
              <a:rPr lang="uk-UA" dirty="0">
                <a:ea typeface="Times New Roman"/>
              </a:rPr>
              <a:t>майно непорушних засобів.</a:t>
            </a:r>
            <a:endParaRPr lang="ru-RU" dirty="0">
              <a:ea typeface="Times New Roman"/>
            </a:endParaRPr>
          </a:p>
          <a:p>
            <a:pPr marL="179705" algn="just">
              <a:spcAft>
                <a:spcPts val="0"/>
              </a:spcAft>
            </a:pPr>
            <a:endParaRPr lang="uk-UA" dirty="0" smtClean="0">
              <a:ea typeface="Times New Roman"/>
            </a:endParaRPr>
          </a:p>
          <a:p>
            <a:pPr marL="179705" algn="just">
              <a:spcAft>
                <a:spcPts val="0"/>
              </a:spcAft>
            </a:pPr>
            <a:r>
              <a:rPr lang="uk-UA" sz="2400" dirty="0" smtClean="0">
                <a:solidFill>
                  <a:srgbClr val="00FF00"/>
                </a:solidFill>
                <a:ea typeface="Times New Roman"/>
              </a:rPr>
              <a:t>Речове </a:t>
            </a:r>
            <a:r>
              <a:rPr lang="uk-UA" sz="2400" dirty="0">
                <a:solidFill>
                  <a:srgbClr val="00FF00"/>
                </a:solidFill>
                <a:ea typeface="Times New Roman"/>
              </a:rPr>
              <a:t>майно за правом користування поділяється на:</a:t>
            </a:r>
            <a:endParaRPr lang="ru-RU" sz="2400" dirty="0">
              <a:solidFill>
                <a:srgbClr val="00FF00"/>
              </a:solidFill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*"/>
              <a:tabLst>
                <a:tab pos="676910" algn="l"/>
              </a:tabLst>
            </a:pPr>
            <a:r>
              <a:rPr lang="uk-UA" dirty="0">
                <a:ea typeface="Times New Roman"/>
              </a:rPr>
              <a:t>речове майно особистого користування;</a:t>
            </a:r>
            <a:endParaRPr lang="ru-RU" dirty="0"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*"/>
              <a:tabLst>
                <a:tab pos="676910" algn="l"/>
              </a:tabLst>
            </a:pPr>
            <a:r>
              <a:rPr lang="uk-UA" dirty="0">
                <a:ea typeface="Times New Roman"/>
              </a:rPr>
              <a:t>інвентарне майно.</a:t>
            </a:r>
            <a:endParaRPr lang="ru-RU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981729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" y="228600"/>
            <a:ext cx="8839200" cy="6019800"/>
          </a:xfrm>
        </p:spPr>
        <p:txBody>
          <a:bodyPr/>
          <a:lstStyle/>
          <a:p>
            <a:pPr marL="304800" marR="20955" indent="457200" algn="just">
              <a:spcAft>
                <a:spcPts val="0"/>
              </a:spcAft>
            </a:pPr>
            <a:r>
              <a:rPr lang="uk-UA" sz="2000" dirty="0">
                <a:solidFill>
                  <a:srgbClr val="00FF00"/>
                </a:solidFill>
              </a:rPr>
              <a:t>Речове майно поточного забезпечення </a:t>
            </a:r>
            <a:r>
              <a:rPr lang="uk-UA" sz="2000" dirty="0"/>
              <a:t>призначено для забезпечення військовослужбовців.</a:t>
            </a:r>
            <a:endParaRPr lang="ru-RU" sz="2000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>
                <a:solidFill>
                  <a:srgbClr val="00FF00"/>
                </a:solidFill>
              </a:rPr>
              <a:t>Речове майно фонду зборів </a:t>
            </a:r>
            <a:r>
              <a:rPr lang="uk-UA" sz="2000" dirty="0"/>
              <a:t>призначено для забезпечення військовослужбовців(зобов'язаних), призваних на навчальні та спеціальні збори.</a:t>
            </a:r>
            <a:endParaRPr lang="ru-RU" sz="2000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>
                <a:solidFill>
                  <a:srgbClr val="00FF00"/>
                </a:solidFill>
              </a:rPr>
              <a:t>Речове майно непорушних засобів </a:t>
            </a:r>
            <a:r>
              <a:rPr lang="uk-UA" sz="2000" dirty="0"/>
              <a:t>призначено для забезпечення мобілізаційного розгортання ЗС запасів на воєнний час.</a:t>
            </a:r>
            <a:endParaRPr lang="ru-RU" sz="2000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>
                <a:solidFill>
                  <a:srgbClr val="FFFF00"/>
                </a:solidFill>
              </a:rPr>
              <a:t>Речове майно військовим частинам відпускається у встановленому порядку і відповідно до затверджених Кабінетом міністрів України норм забезпечення військовослужбовців в мирний час.</a:t>
            </a:r>
            <a:endParaRPr lang="ru-RU" sz="2000" dirty="0">
              <a:solidFill>
                <a:srgbClr val="FFFF00"/>
              </a:solidFill>
            </a:endParaRPr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/>
              <a:t>Норми забезпечення військовослужбовців речовим майном у мирний час визначають кількість предметів, що видаються на одну особу та строки носіння.</a:t>
            </a:r>
            <a:endParaRPr lang="ru-RU" sz="2000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1800" i="1" dirty="0"/>
              <a:t>Строком носіння предметів речового майна є установлений нормами забезпечення військовослужбовців речовим майном у мирний час термін, протягом якого предмет повинен знаходитися в носіння.</a:t>
            </a:r>
            <a:endParaRPr lang="ru-RU" sz="1800" i="1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1800" i="1" dirty="0"/>
              <a:t>Строки носіння предметів речового майна особистого користування, які видаються військовослужбовцям строкової служби, а також інвентарного майна </a:t>
            </a:r>
            <a:r>
              <a:rPr lang="ru-RU" sz="1800" i="1" dirty="0"/>
              <a:t>- </a:t>
            </a:r>
            <a:r>
              <a:rPr lang="uk-UA" sz="1800" i="1" dirty="0"/>
              <a:t>з дня фактичної їх видачі у носіння(експлуатації)</a:t>
            </a:r>
            <a:r>
              <a:rPr lang="ru-RU" sz="1800" i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121312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8686800" cy="6248400"/>
          </a:xfrm>
        </p:spPr>
        <p:txBody>
          <a:bodyPr/>
          <a:lstStyle/>
          <a:p>
            <a:pPr marL="304800" marR="20955" indent="457200" algn="just">
              <a:spcAft>
                <a:spcPts val="0"/>
              </a:spcAft>
            </a:pPr>
            <a:r>
              <a:rPr lang="uk-UA" sz="2200" dirty="0"/>
              <a:t>Інвентарне майно видається тільки у тимчасове користування. </a:t>
            </a:r>
            <a:endParaRPr lang="uk-UA" sz="2200" dirty="0" smtClean="0"/>
          </a:p>
          <a:p>
            <a:pPr marL="304800" marR="20955" indent="457200" algn="just">
              <a:spcAft>
                <a:spcPts val="0"/>
              </a:spcAft>
            </a:pPr>
            <a:endParaRPr lang="uk-UA" sz="2200" u="sng" dirty="0">
              <a:solidFill>
                <a:srgbClr val="FFFF00"/>
              </a:solidFill>
            </a:endParaRPr>
          </a:p>
          <a:p>
            <a:pPr marL="304800" marR="20955" indent="457200" algn="just">
              <a:spcAft>
                <a:spcPts val="0"/>
              </a:spcAft>
            </a:pPr>
            <a:r>
              <a:rPr lang="uk-UA" sz="2200" u="sng" dirty="0" smtClean="0">
                <a:solidFill>
                  <a:srgbClr val="FFFF00"/>
                </a:solidFill>
              </a:rPr>
              <a:t>До </a:t>
            </a:r>
            <a:r>
              <a:rPr lang="uk-UA" sz="2200" u="sng" dirty="0">
                <a:solidFill>
                  <a:srgbClr val="FFFF00"/>
                </a:solidFill>
              </a:rPr>
              <a:t>інвентарного майна </a:t>
            </a:r>
            <a:r>
              <a:rPr lang="ru-RU" sz="2200" u="sng" dirty="0">
                <a:solidFill>
                  <a:srgbClr val="FFFF00"/>
                </a:solidFill>
              </a:rPr>
              <a:t>належать:</a:t>
            </a:r>
            <a:endParaRPr lang="ru-RU" sz="2200" u="sng" dirty="0">
              <a:solidFill>
                <a:srgbClr val="FFFF00"/>
              </a:solidFill>
              <a:latin typeface="Arial Unicode MS"/>
            </a:endParaRPr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68655" algn="l"/>
              </a:tabLst>
            </a:pPr>
            <a:r>
              <a:rPr lang="uk-UA" sz="2200" dirty="0" smtClean="0"/>
              <a:t>- теплі </a:t>
            </a:r>
            <a:r>
              <a:rPr lang="uk-UA" sz="2200" dirty="0"/>
              <a:t>і постільні речі;</a:t>
            </a:r>
            <a:endParaRPr lang="ru-RU" sz="2200" dirty="0"/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71830" algn="l"/>
              </a:tabLst>
            </a:pPr>
            <a:r>
              <a:rPr lang="uk-UA" sz="2200" dirty="0" smtClean="0"/>
              <a:t>- спорядження</a:t>
            </a:r>
            <a:r>
              <a:rPr lang="uk-UA" sz="2200" dirty="0"/>
              <a:t>;</a:t>
            </a:r>
            <a:endParaRPr lang="ru-RU" sz="2200" dirty="0"/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68655" algn="l"/>
              </a:tabLst>
            </a:pPr>
            <a:r>
              <a:rPr lang="uk-UA" sz="2200" dirty="0" smtClean="0"/>
              <a:t>- табірні </a:t>
            </a:r>
            <a:r>
              <a:rPr lang="uk-UA" sz="2200" dirty="0"/>
              <a:t>та спеціальні намети;</a:t>
            </a:r>
            <a:endParaRPr lang="ru-RU" sz="2200" dirty="0"/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71830" algn="l"/>
              </a:tabLst>
            </a:pPr>
            <a:r>
              <a:rPr lang="uk-UA" sz="2200" dirty="0" smtClean="0"/>
              <a:t>- спеціальний </a:t>
            </a:r>
            <a:r>
              <a:rPr lang="uk-UA" sz="2200" dirty="0"/>
              <a:t>і </a:t>
            </a:r>
            <a:r>
              <a:rPr lang="uk-UA" sz="2200" dirty="0" err="1"/>
              <a:t>льотно</a:t>
            </a:r>
            <a:r>
              <a:rPr lang="uk-UA" sz="2200" dirty="0"/>
              <a:t> </a:t>
            </a:r>
            <a:r>
              <a:rPr lang="ru-RU" sz="2200" dirty="0"/>
              <a:t>- </a:t>
            </a:r>
            <a:r>
              <a:rPr lang="uk-UA" sz="2200" dirty="0"/>
              <a:t>технічний одяг;</a:t>
            </a:r>
            <a:endParaRPr lang="ru-RU" sz="2200" dirty="0"/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71830" algn="l"/>
              </a:tabLst>
            </a:pPr>
            <a:r>
              <a:rPr lang="uk-UA" sz="2200" dirty="0" smtClean="0"/>
              <a:t>- санітарно-господарське</a:t>
            </a:r>
            <a:r>
              <a:rPr lang="uk-UA" sz="2200" dirty="0"/>
              <a:t>, спортивне майно;</a:t>
            </a:r>
            <a:endParaRPr lang="ru-RU" sz="2200" dirty="0"/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68655" algn="l"/>
              </a:tabLst>
            </a:pPr>
            <a:r>
              <a:rPr lang="uk-UA" sz="2200" dirty="0" smtClean="0"/>
              <a:t>- духові </a:t>
            </a:r>
            <a:r>
              <a:rPr lang="uk-UA" sz="2200" dirty="0"/>
              <a:t>та ударні музичні інструменти.</a:t>
            </a:r>
            <a:endParaRPr lang="ru-RU" sz="2200" dirty="0"/>
          </a:p>
          <a:p>
            <a:pPr marL="304800" marR="20955" indent="457200" algn="just">
              <a:spcAft>
                <a:spcPts val="0"/>
              </a:spcAft>
            </a:pPr>
            <a:r>
              <a:rPr lang="uk-UA" sz="2200" u="sng" dirty="0">
                <a:solidFill>
                  <a:srgbClr val="00FF00"/>
                </a:solidFill>
              </a:rPr>
              <a:t>Постільними </a:t>
            </a:r>
            <a:r>
              <a:rPr lang="ru-RU" sz="2200" u="sng" dirty="0">
                <a:solidFill>
                  <a:srgbClr val="00FF00"/>
                </a:solidFill>
              </a:rPr>
              <a:t>речами </a:t>
            </a:r>
            <a:r>
              <a:rPr lang="ru-RU" sz="2200" u="sng" dirty="0" err="1">
                <a:solidFill>
                  <a:srgbClr val="00FF00"/>
                </a:solidFill>
              </a:rPr>
              <a:t>забезпечуються</a:t>
            </a:r>
            <a:r>
              <a:rPr lang="ru-RU" sz="2200" u="sng" dirty="0">
                <a:solidFill>
                  <a:srgbClr val="00FF00"/>
                </a:solidFill>
              </a:rPr>
              <a:t>:</a:t>
            </a:r>
            <a:endParaRPr lang="ru-RU" sz="2200" u="sng" dirty="0">
              <a:solidFill>
                <a:srgbClr val="00FF00"/>
              </a:solidFill>
              <a:latin typeface="Arial Unicode MS"/>
            </a:endParaRPr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79450" algn="l"/>
              </a:tabLst>
            </a:pPr>
            <a:r>
              <a:rPr lang="uk-UA" sz="2200" dirty="0" smtClean="0"/>
              <a:t>* військовослужбовці </a:t>
            </a:r>
            <a:r>
              <a:rPr lang="uk-UA" sz="2200" dirty="0"/>
              <a:t>під </a:t>
            </a:r>
            <a:r>
              <a:rPr lang="ru-RU" sz="2200" dirty="0"/>
              <a:t>час </a:t>
            </a:r>
            <a:r>
              <a:rPr lang="ru-RU" sz="2200" dirty="0" err="1"/>
              <a:t>розташування</a:t>
            </a:r>
            <a:r>
              <a:rPr lang="ru-RU" sz="2200" dirty="0"/>
              <a:t> в </a:t>
            </a:r>
            <a:r>
              <a:rPr lang="uk-UA" sz="2200" dirty="0"/>
              <a:t>казармі, місцях </a:t>
            </a:r>
            <a:r>
              <a:rPr lang="ru-RU" sz="2200" dirty="0" err="1"/>
              <a:t>несення</a:t>
            </a:r>
            <a:r>
              <a:rPr lang="ru-RU" sz="2200" dirty="0"/>
              <a:t> </a:t>
            </a:r>
            <a:r>
              <a:rPr lang="ru-RU" sz="2200" dirty="0" err="1"/>
              <a:t>бойового</a:t>
            </a:r>
            <a:r>
              <a:rPr lang="ru-RU" sz="2200" dirty="0"/>
              <a:t> </a:t>
            </a:r>
            <a:r>
              <a:rPr lang="ru-RU" sz="2200" dirty="0" err="1"/>
              <a:t>чергування</a:t>
            </a:r>
            <a:r>
              <a:rPr lang="ru-RU" sz="2200" dirty="0"/>
              <a:t>;</a:t>
            </a:r>
          </a:p>
          <a:p>
            <a:pPr marL="342900" marR="20955" lvl="0" indent="-342900" algn="just">
              <a:spcAft>
                <a:spcPts val="0"/>
              </a:spcAft>
              <a:buClr>
                <a:srgbClr val="000000"/>
              </a:buClr>
              <a:buSzPts val="1050"/>
              <a:buFont typeface="Symbol"/>
              <a:buChar char="-"/>
              <a:tabLst>
                <a:tab pos="679450" algn="l"/>
              </a:tabLst>
            </a:pPr>
            <a:r>
              <a:rPr lang="uk-UA" sz="2200" dirty="0" smtClean="0"/>
              <a:t>* військовослужбовці </a:t>
            </a:r>
            <a:r>
              <a:rPr lang="uk-UA" sz="2200" dirty="0"/>
              <a:t>під </a:t>
            </a:r>
            <a:r>
              <a:rPr lang="ru-RU" sz="2200" dirty="0"/>
              <a:t>час </a:t>
            </a:r>
            <a:r>
              <a:rPr lang="uk-UA" sz="2200" dirty="0"/>
              <a:t>розміщення </a:t>
            </a:r>
            <a:r>
              <a:rPr lang="ru-RU" sz="2200" dirty="0"/>
              <a:t>поза пунктами </a:t>
            </a:r>
            <a:r>
              <a:rPr lang="uk-UA" sz="2200" dirty="0"/>
              <a:t>постійної дислокації військових </a:t>
            </a:r>
            <a:r>
              <a:rPr lang="ru-RU" sz="2200" dirty="0" err="1"/>
              <a:t>частин</a:t>
            </a:r>
            <a:r>
              <a:rPr lang="ru-RU" sz="2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515409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304800"/>
            <a:ext cx="8763000" cy="6019800"/>
          </a:xfrm>
        </p:spPr>
        <p:txBody>
          <a:bodyPr/>
          <a:lstStyle/>
          <a:p>
            <a:pPr marL="304800" marR="20955" indent="457200" algn="just">
              <a:spcAft>
                <a:spcPts val="0"/>
              </a:spcAft>
              <a:tabLst>
                <a:tab pos="1774190" algn="l"/>
                <a:tab pos="2355850" algn="l"/>
                <a:tab pos="3349625" algn="l"/>
              </a:tabLst>
            </a:pPr>
            <a:r>
              <a:rPr lang="ru-RU" sz="2400" dirty="0" err="1"/>
              <a:t>Речове</a:t>
            </a:r>
            <a:r>
              <a:rPr lang="ru-RU" sz="2400" dirty="0"/>
              <a:t> </a:t>
            </a:r>
            <a:r>
              <a:rPr lang="ru-RU" sz="2400" dirty="0" err="1"/>
              <a:t>майно</a:t>
            </a:r>
            <a:r>
              <a:rPr lang="ru-RU" sz="2400" dirty="0"/>
              <a:t> </a:t>
            </a:r>
            <a:r>
              <a:rPr lang="ru-RU" sz="2400" dirty="0" err="1"/>
              <a:t>особистого</a:t>
            </a:r>
            <a:r>
              <a:rPr lang="ru-RU" sz="2400" dirty="0"/>
              <a:t> 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uk-UA" sz="2400" dirty="0"/>
              <a:t>видається військовослужбовцям	</a:t>
            </a:r>
            <a:r>
              <a:rPr lang="ru-RU" sz="2400" dirty="0"/>
              <a:t>за	нормами	</a:t>
            </a:r>
            <a:r>
              <a:rPr lang="ru-RU" sz="2400" dirty="0" err="1" smtClean="0"/>
              <a:t>забезпечення</a:t>
            </a:r>
            <a:r>
              <a:rPr lang="ru-RU" sz="2400" dirty="0" smtClean="0">
                <a:latin typeface="Arial Unicode MS"/>
              </a:rPr>
              <a:t> </a:t>
            </a:r>
            <a:r>
              <a:rPr lang="uk-UA" sz="2400" dirty="0" smtClean="0"/>
              <a:t>військовослужбовців </a:t>
            </a:r>
            <a:r>
              <a:rPr lang="uk-UA" sz="2400" dirty="0"/>
              <a:t>у мирний час </a:t>
            </a:r>
            <a:r>
              <a:rPr lang="ru-RU" sz="2400" dirty="0">
                <a:solidFill>
                  <a:srgbClr val="00FF00"/>
                </a:solidFill>
              </a:rPr>
              <a:t>№ 1 - 22</a:t>
            </a:r>
            <a:r>
              <a:rPr lang="ru-RU" sz="2400" dirty="0"/>
              <a:t>, </a:t>
            </a:r>
            <a:r>
              <a:rPr lang="uk-UA" sz="2400" dirty="0"/>
              <a:t>інвентарне майно за нормами забезпечення </a:t>
            </a:r>
            <a:r>
              <a:rPr lang="ru-RU" sz="2400" dirty="0">
                <a:solidFill>
                  <a:srgbClr val="00FF00"/>
                </a:solidFill>
              </a:rPr>
              <a:t>№ 23 - 66</a:t>
            </a:r>
            <a:r>
              <a:rPr lang="ru-RU" sz="2400" dirty="0"/>
              <a:t>. </a:t>
            </a:r>
            <a:r>
              <a:rPr lang="uk-UA" sz="2400" dirty="0"/>
              <a:t>Порядок застосування норм забезпечення військовослужбовців речовим майном у мирний час встановлюється </a:t>
            </a:r>
            <a:r>
              <a:rPr lang="ru-RU" sz="2400" dirty="0">
                <a:solidFill>
                  <a:srgbClr val="FFFF00"/>
                </a:solidFill>
              </a:rPr>
              <a:t>МО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dirty="0">
              <a:latin typeface="Arial Unicode MS"/>
            </a:endParaRPr>
          </a:p>
          <a:p>
            <a:pPr marL="304800" marR="20955" indent="457200" algn="just">
              <a:spcAft>
                <a:spcPts val="0"/>
              </a:spcAft>
            </a:pPr>
            <a:r>
              <a:rPr lang="ru-RU" sz="2000" dirty="0"/>
              <a:t>На час </a:t>
            </a:r>
            <a:r>
              <a:rPr lang="ru-RU" sz="2000" dirty="0" err="1"/>
              <a:t>служби</a:t>
            </a:r>
            <a:r>
              <a:rPr lang="ru-RU" sz="2000" dirty="0"/>
              <a:t> у ЗС </a:t>
            </a:r>
            <a:r>
              <a:rPr lang="uk-UA" sz="2000" dirty="0"/>
              <a:t>України </a:t>
            </a:r>
            <a:r>
              <a:rPr lang="ru-RU" sz="2000" dirty="0" err="1"/>
              <a:t>кожний</a:t>
            </a:r>
            <a:r>
              <a:rPr lang="ru-RU" sz="2000" dirty="0"/>
              <a:t> солдат та сержант </a:t>
            </a:r>
            <a:r>
              <a:rPr lang="uk-UA" sz="2000" dirty="0"/>
              <a:t>отримує </a:t>
            </a:r>
            <a:r>
              <a:rPr lang="ru-RU" sz="2000" dirty="0"/>
              <a:t>в </a:t>
            </a:r>
            <a:r>
              <a:rPr lang="ru-RU" sz="2000" dirty="0" err="1"/>
              <a:t>особисте</a:t>
            </a:r>
            <a:r>
              <a:rPr lang="ru-RU" sz="2000" dirty="0"/>
              <a:t> </a:t>
            </a:r>
            <a:r>
              <a:rPr lang="ru-RU" sz="2000" dirty="0" err="1"/>
              <a:t>користування</a:t>
            </a:r>
            <a:r>
              <a:rPr lang="ru-RU" sz="2000" dirty="0"/>
              <a:t> </a:t>
            </a:r>
            <a:r>
              <a:rPr lang="uk-UA" sz="2000" dirty="0"/>
              <a:t>призначенні </a:t>
            </a:r>
            <a:r>
              <a:rPr lang="ru-RU" sz="2000" dirty="0" err="1"/>
              <a:t>йому</a:t>
            </a:r>
            <a:r>
              <a:rPr lang="ru-RU" sz="2000" dirty="0"/>
              <a:t> за нормою </a:t>
            </a:r>
            <a:r>
              <a:rPr lang="ru-RU" sz="2000" dirty="0" err="1"/>
              <a:t>постачання</a:t>
            </a:r>
            <a:r>
              <a:rPr lang="ru-RU" sz="2000" dirty="0"/>
              <a:t> </a:t>
            </a:r>
            <a:r>
              <a:rPr lang="uk-UA" sz="2000" dirty="0"/>
              <a:t>обмундирування та взуття. </a:t>
            </a:r>
            <a:r>
              <a:rPr lang="uk-UA" sz="2000" dirty="0">
                <a:solidFill>
                  <a:srgbClr val="00FF00"/>
                </a:solidFill>
              </a:rPr>
              <a:t>Видача його проводиться двічі на рік, відповідно до зимового та літнього плану( у жовтні та квітні).</a:t>
            </a:r>
            <a:endParaRPr lang="ru-RU" sz="2000" dirty="0">
              <a:solidFill>
                <a:srgbClr val="00FF00"/>
              </a:solidFill>
              <a:latin typeface="Arial Unicode MS"/>
            </a:endParaRPr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/>
              <a:t>Перша видача речового майна особам, яких призвали на військову службу, здійснюється з прибуттям їх до місця служби та зарахування до списків частини. Парадно </a:t>
            </a:r>
            <a:r>
              <a:rPr lang="ru-RU" sz="2000" dirty="0"/>
              <a:t>- </a:t>
            </a:r>
            <a:r>
              <a:rPr lang="uk-UA" sz="2000" dirty="0"/>
              <a:t>вихідне обмундирування, ватні куртки та спеціальний одяг видається після розподілу та прибуття молодого поповнення у підрозділи частини.</a:t>
            </a:r>
            <a:endParaRPr lang="ru-RU" sz="2000" dirty="0">
              <a:latin typeface="Arial Unicode MS"/>
            </a:endParaRPr>
          </a:p>
          <a:p>
            <a:pPr marL="304800" marR="20955" indent="457200" algn="just">
              <a:spcAft>
                <a:spcPts val="0"/>
              </a:spcAft>
            </a:pPr>
            <a:r>
              <a:rPr lang="uk-UA" sz="2000" dirty="0"/>
              <a:t>Наступна видача предметів речового майна проводиться після закінчення строків носіння раніше виданих речей.</a:t>
            </a:r>
            <a:endParaRPr lang="ru-RU" sz="2000" dirty="0">
              <a:latin typeface="Arial Unicode M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703834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382000" cy="5943600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В підрозділах ведуться такі облікові документи: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uk-UA" sz="3200" dirty="0" smtClean="0"/>
              <a:t>книга наявності та руху матеріальних засобів у підрозділі (ф-26);</a:t>
            </a:r>
            <a:endParaRPr lang="ru-RU" sz="3200" dirty="0" smtClean="0"/>
          </a:p>
          <a:p>
            <a:r>
              <a:rPr lang="uk-UA" sz="3200" dirty="0" smtClean="0"/>
              <a:t>книга обліку матеріальних засобів, виданих у тимчасове користування(ф-37);</a:t>
            </a:r>
            <a:endParaRPr lang="ru-RU" sz="3200" dirty="0" smtClean="0"/>
          </a:p>
          <a:p>
            <a:r>
              <a:rPr lang="uk-UA" sz="3200" dirty="0" smtClean="0"/>
              <a:t> книга обліку видачі мила, миття в лазні та заміни білизни;</a:t>
            </a:r>
            <a:endParaRPr lang="ru-RU" sz="3200" dirty="0" smtClean="0"/>
          </a:p>
          <a:p>
            <a:r>
              <a:rPr lang="uk-UA" sz="3200" dirty="0" smtClean="0"/>
              <a:t>опис матеріальних засобів (ф - 65) у кожному приміщенні;</a:t>
            </a:r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28600"/>
            <a:ext cx="8382000" cy="6248400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endParaRPr lang="uk-UA" sz="3200" dirty="0" smtClean="0">
              <a:latin typeface="Book Antiqua" pitchFamily="18" charset="0"/>
            </a:endParaRPr>
          </a:p>
          <a:p>
            <a:r>
              <a:rPr lang="uk-UA" dirty="0" smtClean="0"/>
              <a:t>роздавальні відомості на видачу речового майна першої категорії військовослужбовцям строкової служби;</a:t>
            </a:r>
            <a:endParaRPr lang="ru-RU" dirty="0" smtClean="0"/>
          </a:p>
          <a:p>
            <a:r>
              <a:rPr lang="uk-UA" dirty="0" smtClean="0"/>
              <a:t>роздавальні відомості на видачу мила військовослужбовцям служби за контрактом;</a:t>
            </a:r>
            <a:endParaRPr lang="ru-RU" dirty="0" smtClean="0"/>
          </a:p>
          <a:p>
            <a:r>
              <a:rPr lang="uk-UA" dirty="0" smtClean="0"/>
              <a:t>другі примірники накладних на отримання та здачу речового майна та інших матеріальних засобів;</a:t>
            </a:r>
          </a:p>
          <a:p>
            <a:pPr lvl="0"/>
            <a:r>
              <a:rPr lang="uk-UA" dirty="0">
                <a:solidFill>
                  <a:prstClr val="white"/>
                </a:solidFill>
              </a:rPr>
              <a:t>відомості на майно, яке убуло з військовослужбовцями, звільненими в запас, або переведеними до інших підрозділів та військових частин.</a:t>
            </a:r>
            <a:endParaRPr lang="ru-RU" dirty="0">
              <a:solidFill>
                <a:prstClr val="white"/>
              </a:solidFill>
            </a:endParaRPr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3627</TotalTime>
  <Words>1666</Words>
  <Application>Microsoft Office PowerPoint</Application>
  <PresentationFormat>Экран (4:3)</PresentationFormat>
  <Paragraphs>150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                УПРАВЛІННЯ ПОВСЯКДЕННОЮ ДІЯЛЬНІСТЮ ПІДРОЗДІЛІВ    Тема  №4.  Основи військового господарства Заняття 2. Основи ротного господарства.    Навчально-виховна мета: - Вивчити організацію господарської діяльності у  підрозділі - Знати основи ротного господарства - Вміти організовувати парко-господарський день у роті.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Обладнання кімнати для зберігання майна роти та  особистих речей військовослужбовців </vt:lpstr>
      <vt:lpstr>Презентация PowerPoint</vt:lpstr>
      <vt:lpstr>Обладнання кімнати побутового обслуговування </vt:lpstr>
      <vt:lpstr>Презентация PowerPoint</vt:lpstr>
      <vt:lpstr>Обладнання сушарні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Періодичність перевірки посадовими особами наявності та обліку речового майна </vt:lpstr>
      <vt:lpstr>                  2 навчальне питання.  Організація парково-господарського дня в роті (окремому взводі). План парко-господарського дня 09.09.2022 р. 1 дшр 1-го дшб (варіант)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Змістовий модуль 07.1:  Основи сучасного загальновійськового бою</dc:title>
  <dc:creator>ROBOT</dc:creator>
  <cp:lastModifiedBy>Туртаев</cp:lastModifiedBy>
  <cp:revision>244</cp:revision>
  <dcterms:created xsi:type="dcterms:W3CDTF">2010-02-02T09:28:18Z</dcterms:created>
  <dcterms:modified xsi:type="dcterms:W3CDTF">2022-10-21T06:07:20Z</dcterms:modified>
</cp:coreProperties>
</file>