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61" r:id="rId2"/>
    <p:sldId id="262" r:id="rId3"/>
    <p:sldId id="324" r:id="rId4"/>
    <p:sldId id="325" r:id="rId5"/>
    <p:sldId id="264" r:id="rId6"/>
    <p:sldId id="326" r:id="rId7"/>
    <p:sldId id="327" r:id="rId8"/>
    <p:sldId id="328" r:id="rId9"/>
    <p:sldId id="329" r:id="rId10"/>
    <p:sldId id="330" r:id="rId11"/>
    <p:sldId id="333" r:id="rId12"/>
    <p:sldId id="334" r:id="rId13"/>
    <p:sldId id="335" r:id="rId14"/>
    <p:sldId id="336" r:id="rId15"/>
    <p:sldId id="337" r:id="rId16"/>
    <p:sldId id="302" r:id="rId17"/>
    <p:sldId id="400" r:id="rId18"/>
    <p:sldId id="402" r:id="rId19"/>
    <p:sldId id="404" r:id="rId20"/>
    <p:sldId id="405" r:id="rId21"/>
    <p:sldId id="338" r:id="rId22"/>
    <p:sldId id="303" r:id="rId23"/>
    <p:sldId id="304" r:id="rId24"/>
    <p:sldId id="307" r:id="rId25"/>
    <p:sldId id="305" r:id="rId26"/>
    <p:sldId id="265" r:id="rId27"/>
    <p:sldId id="290" r:id="rId28"/>
    <p:sldId id="373" r:id="rId29"/>
    <p:sldId id="407" r:id="rId30"/>
    <p:sldId id="374" r:id="rId31"/>
    <p:sldId id="401" r:id="rId32"/>
    <p:sldId id="369" r:id="rId33"/>
    <p:sldId id="412" r:id="rId34"/>
    <p:sldId id="294" r:id="rId35"/>
    <p:sldId id="310" r:id="rId36"/>
    <p:sldId id="339" r:id="rId37"/>
    <p:sldId id="340" r:id="rId38"/>
    <p:sldId id="341" r:id="rId39"/>
    <p:sldId id="343" r:id="rId40"/>
    <p:sldId id="344" r:id="rId41"/>
    <p:sldId id="295" r:id="rId42"/>
    <p:sldId id="309" r:id="rId43"/>
    <p:sldId id="308" r:id="rId44"/>
    <p:sldId id="296" r:id="rId45"/>
    <p:sldId id="298" r:id="rId46"/>
    <p:sldId id="301" r:id="rId47"/>
    <p:sldId id="311" r:id="rId48"/>
    <p:sldId id="312" r:id="rId49"/>
    <p:sldId id="313" r:id="rId50"/>
    <p:sldId id="315" r:id="rId51"/>
    <p:sldId id="316" r:id="rId52"/>
    <p:sldId id="41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45" autoAdjust="0"/>
    <p:restoredTop sz="94709" autoAdjust="0"/>
  </p:normalViewPr>
  <p:slideViewPr>
    <p:cSldViewPr>
      <p:cViewPr>
        <p:scale>
          <a:sx n="100" d="100"/>
          <a:sy n="100" d="100"/>
        </p:scale>
        <p:origin x="-2304" y="-25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7F76-AAFE-4247-B341-3415A9BFE01E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F895-B604-432E-B117-D6E217B91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3F895-B604-432E-B117-D6E217B9160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CDR\for_mida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ct val="600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Миколаївський національний університет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імені В.О. Сухомлинського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Кафедра військової підготовки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4100" y="1066800"/>
            <a:ext cx="7246938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428736"/>
            <a:ext cx="7772400" cy="12144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військового зв’язку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4344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КПЗ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Штатні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зв’язку підрозділів.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8280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ІІ.ПЕРЕВІРКА ПРАЦЕЗДАТНОСТІ</a:t>
            </a:r>
          </a:p>
          <a:p>
            <a:pPr lvl="0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Р-159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Включити тумблер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телефонах чути характерний шум.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зарядженій акумуляторній батареї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натисканні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Напр”9(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стрілка 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відхиляється в зафарбованій сектор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індикаторного прилада.</a:t>
            </a:r>
            <a:endParaRPr lang="uk-UA" sz="2800" smtClean="0">
              <a:solidFill>
                <a:srgbClr val="7030A0"/>
              </a:solidFill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_159_1 копия.png"/>
          <p:cNvPicPr>
            <a:picLocks noChangeAspect="1"/>
          </p:cNvPicPr>
          <p:nvPr/>
        </p:nvPicPr>
        <p:blipFill>
          <a:blip r:embed="rId3" cstate="print"/>
          <a:srcRect l="5287" t="24053" r="4840" b="29845"/>
          <a:stretch>
            <a:fillRect/>
          </a:stretch>
        </p:blipFill>
        <p:spPr>
          <a:xfrm>
            <a:off x="1080856" y="3929066"/>
            <a:ext cx="7181072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43834" y="6286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641725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072330" y="5786454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6250796" y="6036489"/>
            <a:ext cx="500065" cy="1428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3"/>
          </p:cNvCxnSpPr>
          <p:nvPr/>
        </p:nvCxnSpPr>
        <p:spPr>
          <a:xfrm flipV="1">
            <a:off x="657240" y="4786322"/>
            <a:ext cx="1200116" cy="113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8280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 Р-148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забезпечення радіозв’язку в тактичній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ланці управління взвод-рота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- портативна, ультракороткохвильова, симплексна с частотною модуляцією (ЧМ).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частот: від 37000 до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51950 КГц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 між частотами:          50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КГц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передавача:             0,5 Вт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штирьова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антена АШ -1,5 м (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Кулікова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 ЗВ’ЯЗКУ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антену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штирьову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м    від 4  до  6 км.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живлення: АКБ типа 10 НКГЦ -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1Д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 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безперервної роботи 10 годин.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робочого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кг.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82370"/>
            <a:ext cx="2428860" cy="23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71612"/>
            <a:ext cx="64440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Р-148 ДО РОБОТИ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785926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РАДІОСТАНЦІЙ ДО </a:t>
            </a:r>
            <a:r>
              <a:rPr lang="uk-UA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ВКЛЮЧАЄ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 радіостанції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працездатности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buBlip>
                <a:blip r:embed="rId3"/>
              </a:buBlip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налагодження </a:t>
            </a: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>
              <a:lnSpc>
                <a:spcPts val="2800"/>
              </a:lnSpc>
            </a:pPr>
            <a:r>
              <a:rPr lang="uk-UA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робочу частоту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r148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95148"/>
            <a:ext cx="3940125" cy="3420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71612"/>
            <a:ext cx="64440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Р-148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pic>
        <p:nvPicPr>
          <p:cNvPr id="10" name="Рисунок 9" descr="r148-1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38024"/>
            <a:ext cx="4329320" cy="43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136339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І.РОЗГОРТАННЯ РАДІОСТАНЦІЇ</a:t>
            </a:r>
            <a:r>
              <a:rPr lang="en-US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spc="3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зовнішній огляд.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Приєднати акумуляторну </a:t>
            </a:r>
          </a:p>
          <a:p>
            <a:pPr lvl="0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батарею.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Приєднати тангенту.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Розгорнути і приєднати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антену.</a:t>
            </a:r>
            <a:endParaRPr lang="uk-UA" sz="280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 l="4375" t="12864" b="16823"/>
          <a:stretch>
            <a:fillRect/>
          </a:stretch>
        </p:blipFill>
        <p:spPr bwMode="auto">
          <a:xfrm>
            <a:off x="1364919" y="5214950"/>
            <a:ext cx="28498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831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ІІ. </a:t>
            </a:r>
            <a:r>
              <a:rPr lang="uk-UA" sz="24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ПРАЦЕЗДАТНОСТІ:</a:t>
            </a:r>
            <a:endParaRPr lang="ru-RU" sz="24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напругу акумуляторної батареї натисненням тангенти "ПЕРЕДАЧА": якщо при напрузі 10,8 В і нижче починає горіти лампочка індикатора – необхідно негайно замінити батарею.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Перевірити справність приймача по появі шумів в головних телефонах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щекофона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</a:t>
            </a:r>
            <a:r>
              <a:rPr lang="uk-UA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придушувач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шумів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зменшенню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шумів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його включенні.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приймач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 (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 встановлюються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випадку на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 </a:t>
            </a:r>
          </a:p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одна від одної).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l="36016" t="10521" r="18281" b="40260"/>
          <a:stretch>
            <a:fillRect/>
          </a:stretch>
        </p:blipFill>
        <p:spPr bwMode="auto">
          <a:xfrm>
            <a:off x="4929190" y="3500438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857232"/>
            <a:ext cx="8460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ІІІ.НАЛАГОДЖЕННЯ 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ЧАСТОТУ ЗВ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Ручками "МГЦ" і "КГЦ" встановити задану частоту.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виклику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кореспондента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тангенту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ПЕРЕДАЧА" і "ТОН".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ведення передачі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голосом,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тільки одну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тангенту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ПЕРЕДАЧА“.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постійно контролювати стан акумуляторних батарей по лампочці індикатора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 l="8302" t="10300" r="23642" b="24074"/>
          <a:stretch>
            <a:fillRect/>
          </a:stretch>
        </p:blipFill>
        <p:spPr bwMode="auto">
          <a:xfrm>
            <a:off x="6357950" y="300037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27355" y="335915"/>
            <a:ext cx="84512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Р-158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портативна, ультракороткохвильова, симплексна з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частотною модуляцією, призначена для забезпечення радіозв’язку в тактичній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ланці управління взвод – рота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0350" y="1038225"/>
            <a:ext cx="2973705" cy="31464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43510" y="2750820"/>
            <a:ext cx="88436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Діапазон частот від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30 до 79,975 Мгц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Кількість робочих частот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Інтервал між частотами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25 кГц.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Антени – штирьова антена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АШ – 1,5 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Дальність зв’язку – діапазони частот (МГц) дальність зв’язку, (км): − 3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0-40 МГц – 8 км;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40-50 МГц – 7 км;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− 50-60 МГц – 6 км;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− 60-79,975 МГц – 5 км.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Джерело живлення: АКБ типу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10 НКГЦ-1Д.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Час безперервної роботи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годин.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Вага робочого комплекту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3,9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кг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351438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ІІІ.НАЛАГОДЖЕННЯ 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Р-159</a:t>
            </a:r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ЧАСТОТУ ЗВ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Встановити робочу частоту 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ятьма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встановки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частоти(1-2 МГц, 3-5 КГц).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Натиснути кнопку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відпустити, коли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 приладу(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відхилиться до максимального положення і зупиниться.</a:t>
            </a: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2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РАДІОСТАНЦІЯ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</a:t>
            </a:r>
            <a:r>
              <a:rPr lang="uk-UA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РОБОТИ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_159_1 копия.png"/>
          <p:cNvPicPr>
            <a:picLocks noChangeAspect="1"/>
          </p:cNvPicPr>
          <p:nvPr/>
        </p:nvPicPr>
        <p:blipFill>
          <a:blip r:embed="rId3" cstate="print"/>
          <a:srcRect l="5287" t="24053" r="4840" b="29845"/>
          <a:stretch>
            <a:fillRect/>
          </a:stretch>
        </p:blipFill>
        <p:spPr>
          <a:xfrm>
            <a:off x="1080856" y="3571876"/>
            <a:ext cx="7181072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4786322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МГц</a:t>
            </a:r>
            <a:endParaRPr lang="uk-UA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702742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КГц</a:t>
            </a:r>
            <a:endParaRPr lang="uk-UA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50720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rot="10800000" flipV="1">
            <a:off x="7786710" y="5256740"/>
            <a:ext cx="714380" cy="29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2910" y="4143380"/>
            <a:ext cx="121444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27355" y="335915"/>
            <a:ext cx="84512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Р-158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портативна, ультракороткохвильова, симплексна з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частотною модуляцією, призначена для забезпечення радіозв’язку в тактичній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ланці управління взвод – рота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7550" y="1038225"/>
            <a:ext cx="2516505" cy="31464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43510" y="2750820"/>
            <a:ext cx="88436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Діапазон частот від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30 до 79,975 Мгц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Кількість робочих частот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Інтервал між частотами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25 кГц.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Антени – штирьова антена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АШ – 1,5 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Дальність зв’язку – діапазони частот (МГц) дальність зв’язку, (км): − 3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0-40 МГц – 8 км;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40-50 МГц – 7 км;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− 50-60 МГц – 6 км;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− 60-79,975 МГц – 5 км.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Джерело живлення: АКБ типу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10 НКГЦ-1Д.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Час безперервної роботи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годин.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Вага робочого комплекту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3,9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кг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7485" y="167005"/>
            <a:ext cx="8749665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Р-158 до роботи</a:t>
            </a:r>
          </a:p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 − перевірити на наявність механічних пошкоджень (деформації та інших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ушкоджень);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наявності та цілісність органів управління;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комплектність радіостанції.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7485" y="2228215"/>
            <a:ext cx="849249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Вибір типу антени та її розгортання, для цього потрібно: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вийняти штирову антену з чохла, звести її та вставити в антенне гніздо;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перемикач “1-2” встановити в положення “2”, для чого послабити два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гвинти, що знаходяться на планці, зрушити планку в положення “2” до упора і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закріпити планку гвинтами;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роботі на λ-образну антену (замість штирової антени) приєднати її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встановити перемикач “1-2” в положення “1”.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Розгортання та приєднання противаги, для цього потрібно – розгорнути противагу та приєднати її під затиск на верхній панелі.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1828794"/>
          </a:xfrm>
        </p:spPr>
        <p:txBody>
          <a:bodyPr>
            <a:normAutofit/>
          </a:bodyPr>
          <a:lstStyle/>
          <a:p>
            <a:pPr>
              <a:defRPr/>
            </a:pPr>
            <a:endParaRPr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233545"/>
          </a:xfrm>
        </p:spPr>
        <p:txBody>
          <a:bodyPr>
            <a:normAutofit fontScale="90000"/>
          </a:bodyPr>
          <a:lstStyle/>
          <a:p>
            <a:pPr marL="1870710" indent="-1870710" defTabSz="0">
              <a:buNone/>
              <a:tabLst>
                <a:tab pos="895350" algn="l"/>
              </a:tabLst>
            </a:pP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Заняття1</a:t>
            </a:r>
            <a:r>
              <a:rPr lang="uk-UA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 УКХ діапазону тактичної ланки             управління.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  <a:defRPr/>
            </a:pP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питання:</a:t>
            </a:r>
          </a:p>
          <a:p>
            <a:pPr lvl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Порядок підготовки засобів радіозв'язку до роботи.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Налаштування радіостанцій на робочі частоти.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Порядок встановлення зв'язку,  передача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сигналів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команд 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4475" y="-90170"/>
            <a:ext cx="86550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Встановлення органів управління у вихідне положення: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верхній панелі – перемикач “1-2” у положення відповідно до антени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 застосовується;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маніпуляторі – перемикач на маніпуляторі в положення ВИКЛ.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Перевірка працездатності радіостанції (включення живлення та 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перевірка напруги АКБ): − поставити перемикач на маніпуляторі в положення ВКЛ, при цьому радіостанція вмикається в режим ПРИЙОМ;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натиснути на тангенту та спостерігати за світовим індикатором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маніпуляторі, у разі його світіння батарею треба негайно замінити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заряджену.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Перевірка працездатності в режимі ПРИЙОМ: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справній радіостанції в головних телефонах мікротелефонної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гарнітури повинний прослуховуватися характерний шум приймача.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9730" y="3658870"/>
            <a:ext cx="83845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Перевірка працездатності в режимі ПЕРЕДАЧА: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− натиснути на тангенту – при цьому радіостанція включається в режим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ПЕРЕДАЧА і спостерігати зникання шуму у телефоні (відключається приймач),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світіння індикатора (свідчення про наявність току в антені).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Налагодження на робочу частоту: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номінал робочої частоти зв’язку встановити чотирма ручками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перемикачів частоти;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встановити дві радіостанції на відстані 5-10 м і перевірити зв’язок між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собою. </a:t>
            </a:r>
          </a:p>
          <a:p>
            <a:r>
              <a:rPr lang="ru-RU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Радіостанція готова до роботи.</a:t>
            </a:r>
            <a:endParaRPr lang="ru-R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8280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 – 173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забезпечення радіозв’язку </a:t>
            </a:r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бронеоб’ктами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частот:                   від 30 до </a:t>
            </a:r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75,999 МГц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робочих частот:    46000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 між частотами:      1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КГц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20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штирьова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антена АШ-3 м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аварійна антена (відрізок дроту) довжиною 3 м.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 ЗВ’ЯЗКУ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 зв’язку на антену АШ - 3 м – до 20 км.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 живлення 26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постійного струму від бортової </a:t>
            </a:r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uk-U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 – 43 кг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/>
              <a:t> </a:t>
            </a:r>
            <a:endParaRPr lang="ru-RU" dirty="0"/>
          </a:p>
        </p:txBody>
      </p:sp>
      <p:pic>
        <p:nvPicPr>
          <p:cNvPr id="6" name="Рисунок 5" descr="r_173_3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00240"/>
            <a:ext cx="3950028" cy="235745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30175" y="123825"/>
            <a:ext cx="86544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органів управління засобів зв’язку, порядок їх включення, </a:t>
            </a:r>
          </a:p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працездатності та підготовка до роботи радіостанцій малої</a:t>
            </a:r>
          </a:p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Р-159, Р-148, Р-158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1140" y="1138555"/>
            <a:ext cx="868172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Р-159 до роботи</a:t>
            </a:r>
          </a:p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акумуляторні батареї;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мікротелефонну гарнітуру;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розгорнути і приєднати антену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2922270"/>
            <a:ext cx="8681085" cy="3753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Перевірка працездатності: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органи управління в наступні положення: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тумблер “Потужність” в положення “Відкл”;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перемикач роду робіт – “ТЛФ”;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натиснути кнопку “Напр.” (перевірка АКБ).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увімкнути тумблер “Потужність”. В телефонах чути характерний шум.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зарядженій акумуляторній батареї при натиску на кнопку “Напр.” стрілка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відхиляється в зафарбований сектор індикаторного приладу.</a:t>
            </a:r>
          </a:p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Налагодження на частоту зв’язку: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робочу частоту п’ятьма ручками установки частоти;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натиснути кнопку “Настр.” і відпустити, коли стрілка приладу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відхилиться до максимального положення і зупиниться.</a:t>
            </a:r>
          </a:p>
          <a:p>
            <a:r>
              <a:rPr lang="ru-RU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3060" y="321310"/>
            <a:ext cx="860044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Р-148 до роботи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акумуляторні батареї;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мікротелефонну гарнітуру;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розгорнути і приєднати антену.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Налагодження на частоту зв’язку: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двома ручками встановлення частоти встановити необхідну частоту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увімкнути живлення радіостанції, встановити перемикач на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маніпуляторі в положення “ВКЛ”, при цьому радіостанція включена у режим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наявність шумів;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дві радіостанції на відстані 5-10 м і перевірити зв’язок між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собою.</a:t>
            </a: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7485" y="167005"/>
            <a:ext cx="8749665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Р-158 до роботи</a:t>
            </a:r>
          </a:p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 − перевірити на наявність механічних пошкоджень (деформації та інших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ушкоджень);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наявності та цілісність органів управління;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комплектність радіостанції.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7485" y="2228215"/>
            <a:ext cx="849249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Вибір типу антени та її розгортання, для цього потрібно: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вийняти штирову антену з чохла, звести її та вставити в антенне гніздо;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перемикач “1-2” встановити в положення “2”, для чого послабити два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гвинти, що знаходяться на планці, зрушити планку в положення “2” до упора і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закріпити планку гвинтами;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роботі на λ-образну антену (замість штирової антени) приєднати її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встановити перемикач “1-2” в положення “1”.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Розгортання та приєднання противаги, для цього потрібно – розгорнути противагу та приєднати її під затиск на верхній панелі.</a:t>
            </a:r>
            <a:endParaRPr lang="ru-R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4475" y="-90170"/>
            <a:ext cx="86550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Встановлення органів управління у вихідне положення: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верхній панелі – перемикач “1-2” у положення відповідно до антени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 застосовується;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маніпуляторі – перемикач на маніпуляторі в положення ВИКЛ.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Перевірка працездатності радіостанції (включення живлення та 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перевірка напруги АКБ): − поставити перемикач на маніпуляторі в положення ВКЛ, при цьому радіостанція вмикається в режим ПРИЙОМ;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натиснути на тангенту та спостерігати за світовим індикатором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маніпуляторі, у разі його світіння батарею треба негайно замінити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заряджену.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Перевірка працездатності в режимі ПРИЙОМ: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справній радіостанції в головних телефонах мікротелефонної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гарнітури повинний прослуховуватися характерний шум приймача.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9730" y="3658870"/>
            <a:ext cx="83845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Перевірка працездатності в режимі ПЕРЕДАЧА: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− натиснути на тангенту – при цьому радіостанція включається в режим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ПЕРЕДАЧА і спостерігати зникання шуму у телефоні (відключається приймач),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світіння індикатора (свідчення про наявність току в антені).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Налагодження на робочу частоту: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номінал робочої частоти зв’язку встановити чотирма ручками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перемикачів частоти;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встановити дві радіостанції на відстані 5-10 м і перевірити зв’язок між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собою. </a:t>
            </a:r>
          </a:p>
          <a:p>
            <a:r>
              <a:rPr lang="ru-RU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Радіостанція готова до роботи.</a:t>
            </a:r>
            <a:endParaRPr lang="ru-RU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635"/>
            <a:ext cx="8686800" cy="614680"/>
          </a:xfrm>
        </p:spPr>
        <p:txBody>
          <a:bodyPr/>
          <a:lstStyle/>
          <a:p>
            <a:r>
              <a:rPr lang="uk-UA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навчальне питання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304770" y="615296"/>
            <a:ext cx="8686800" cy="6099852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1.До експлуатації і проведення регламентних робіт по технічному обслуговуванню радіостанції допускається особовий склад, який має тверді практичні навики в її експлуатації, обслуговуванні, знає відповідні правила заходів безпеки при роботі з контрольно-вимірювальними приладами.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3.Перед ввімкненням радіостанції обслуговуючий персонал повинен перевірити надійність кріплення акумуляторів у відсіку.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4.При заміні акумуляторів –дотримуватися правил їх підключення.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вийти з ладу.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 ввімкненій радіостанції забороняється підключати і відключати акумуляторні батареї. Усунення несправностей проводити при відключеному електроживленні.</a:t>
            </a:r>
          </a:p>
          <a:p>
            <a:r>
              <a:rPr lang="ru-RU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встановлення радіозв’язку і ведення радіообміну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Радіозв’язок між військовими радіостанціями здійснюється за єдиним для всіх ланок управління Збройних сил України правилами радіозв’язку, які визначають порядок установлення радіозв’язку, передачі радіограм, сигналів і ведення переговорів по радіо, загальні вимоги до оформлення радіограм.</a:t>
            </a: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забезпечення радіозв’язку на радіостанціях мають бути оформлені на спеціальному бланку радіодані, які включають частоти, позивні, час зміни частот і позивних, вид зв’язку, а за необхідності азимути на кореспондентів та ключі до радіодокументів.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770" y="2817491"/>
            <a:ext cx="842968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5115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350520"/>
            <a:ext cx="8686800" cy="636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" y="200660"/>
            <a:ext cx="853313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строк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радіоканалах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радіообміном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3060" y="321310"/>
            <a:ext cx="860044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Р-148 до роботи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огляд.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акумуляторні батареї;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мікротелефонну гарнітуру;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розгорнути і приєднати антену.</a:t>
            </a: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частот</a:t>
            </a: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зв’язку: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двома ручками встановлення частоти встановити необхідну частоту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увімкнути живлення радіостанції, встановити перемикач на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маніпуляторі в положення “ВКЛ”, при цьому радіостанція включена у режим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наявність шумів;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дві радіостанції на відстані 5-10 м і перевірити зв’язок між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собою.</a:t>
            </a: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857232"/>
            <a:ext cx="846000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ІІІ.НАЛАГОДЖЕННЯ Р-148 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ЧАСТОТУ ЗВ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Ручками "МГЦ" і "КГЦ" встановити задану частоту.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виклику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кореспондента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тангенту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ПЕРЕДАЧА" і "ТОН".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ведення передачі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голосом,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тільки одну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тангенту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ПЕРЕДАЧА“.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постійно контролювати стан акумуляторних батарей по лампочці індикатора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 l="8302" t="10300" r="23642" b="24074"/>
          <a:stretch>
            <a:fillRect/>
          </a:stretch>
        </p:blipFill>
        <p:spPr bwMode="auto">
          <a:xfrm>
            <a:off x="6357950" y="300037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660000" cy="1080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безпеки під час роботи на переносних радіостанціях</a:t>
            </a:r>
            <a:endParaRPr lang="ru-RU" sz="3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4" y="1785926"/>
            <a:ext cx="885828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з переносними радіостанціями категорично забороняється: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підключення джерел живлення в зворотній полярності;</a:t>
            </a: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підключення джерел живлення при включеній радіостанції;</a:t>
            </a: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включати і виключати радіостанцію в режимі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переключати ручки установки частоти і виду роботи в режимі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</a:t>
            </a:r>
            <a:r>
              <a:rPr lang="uk-UA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 “ПЕРЕДАЧА</a:t>
            </a:r>
            <a:r>
              <a:rPr lang="en-US" sz="23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антени більше 3 </a:t>
            </a:r>
            <a:r>
              <a:rPr lang="uk-UA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безперервно в режимі </a:t>
            </a:r>
            <a:r>
              <a:rPr lang="en-US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  <a:r>
              <a:rPr lang="en-US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більше 10 </a:t>
            </a:r>
            <a:r>
              <a:rPr lang="uk-UA" sz="23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uk-UA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300" b="1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en-US" sz="23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розташовувати радіостанції, що працюють на одній частоті на відстані ближче 4-5 метрів;</a:t>
            </a:r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500"/>
              </a:lnSpc>
              <a:buBlip>
                <a:blip r:embed="rId3"/>
              </a:buBlip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розташовувати ранцеві радіостанції, які працюють на частотах, що різняться на 100 кГц і менше, на відстані ближче 100 метрів.</a:t>
            </a:r>
            <a:endParaRPr lang="ru-RU" sz="23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7485" y="167005"/>
            <a:ext cx="8749665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Р-158 до роботи</a:t>
            </a:r>
          </a:p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 − перевірити на наявність механічних пошкоджень (деформації та інших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ушкоджень);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наявності та цілісність органів управління;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комплектність радіостанції.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7485" y="2228215"/>
            <a:ext cx="849249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Вибір типу антени та її розгортання, для цього потрібно: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вийняти штирову антену з чохла, звести її та вставити в антенне гніздо;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перемикач “1-2” встановити в положення “2”, для чого послабити два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гвинти, що знаходяться на планці, зрушити планку в положення “2” до упора і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закріпити планку гвинтами;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роботі на λ-образну антену (замість штирової антени) приєднати її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встановити перемикач “1-2” в положення “1”.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Розгортання та приєднання противаги, для цього потрібно – розгорнути противагу та приєднати її під затиск на верхній панелі.</a:t>
            </a:r>
            <a:endParaRPr lang="ru-RU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351438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ІІІ.НАЛАГОДЖЕННЯ Р-159 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ЧАСТОТУ ЗВ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Встановити робочу частоту 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ятьма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 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встановки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частоти(1-2 МГц, 3-5 КГц).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Натиснути кнопку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відпустити, коли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 приладу(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відхилиться до максимального положення і зупиниться.</a:t>
            </a: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2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РАДІОСТАНЦІЯ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</a:t>
            </a:r>
            <a:r>
              <a:rPr lang="uk-UA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РОБОТИ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_159_1 копия.png"/>
          <p:cNvPicPr>
            <a:picLocks noChangeAspect="1"/>
          </p:cNvPicPr>
          <p:nvPr/>
        </p:nvPicPr>
        <p:blipFill>
          <a:blip r:embed="rId3" cstate="print"/>
          <a:srcRect l="5287" t="24053" r="4840" b="29845"/>
          <a:stretch>
            <a:fillRect/>
          </a:stretch>
        </p:blipFill>
        <p:spPr>
          <a:xfrm>
            <a:off x="1080856" y="3571876"/>
            <a:ext cx="7181072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4786322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МГц</a:t>
            </a:r>
            <a:endParaRPr lang="uk-UA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702742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КГц</a:t>
            </a:r>
            <a:endParaRPr lang="uk-UA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50720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rot="10800000" flipV="1">
            <a:off x="7786710" y="5256740"/>
            <a:ext cx="714380" cy="29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2910" y="4143380"/>
            <a:ext cx="121444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5115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350520"/>
            <a:ext cx="8686800" cy="636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" y="200660"/>
            <a:ext cx="853313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строк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радіоканалах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радіообміном</a:t>
            </a:r>
            <a:r>
              <a:rPr lang="ru-RU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26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питання:</a:t>
            </a:r>
          </a:p>
          <a:p>
            <a:endParaRPr lang="uk-UA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Порядок встановлення частоти на Р-148</a:t>
            </a:r>
            <a:r>
              <a:rPr lang="uk-UA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r>
              <a:rPr lang="uk-UA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Порядок встановлення частоти на Р-158</a:t>
            </a: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uk-UA" alt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alt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Порядок встановлення частоти на Р-159</a:t>
            </a: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uk-UA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Порядок встановлення частоти на Р-173</a:t>
            </a: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uk-UA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uk-UA" alt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57658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навчальне питання.</a:t>
            </a:r>
            <a:b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Порядок встановлення звязку, передача сигналів та команд.</a:t>
            </a:r>
            <a:br>
              <a:rPr lang="uk-UA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1800" b="1" u="sng" dirty="0" smtClean="0">
                <a:solidFill>
                  <a:schemeClr val="tx1"/>
                </a:solidFill>
              </a:rPr>
              <a:t/>
            </a:r>
            <a:br>
              <a:rPr lang="uk-UA" sz="1800" b="1" u="sng" dirty="0" smtClean="0">
                <a:solidFill>
                  <a:schemeClr val="tx1"/>
                </a:solidFill>
              </a:rPr>
            </a:br>
            <a:endParaRPr lang="uk-UA" altLang="en-US" sz="1800" b="1" u="sng" dirty="0" smtClean="0">
              <a:solidFill>
                <a:schemeClr val="tx1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86800" cy="5504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altLang="en-US" sz="1800" b="1" dirty="0" err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команд,сигналів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endParaRPr lang="ru-RU" altLang="en-US" sz="1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команд,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Встановлення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зв’язку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напрямку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0" indent="0">
              <a:buNone/>
            </a:pP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Виклик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Дн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33, я Зебра 63,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indent="0">
              <a:buNone/>
            </a:pP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Відповідь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63, я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33,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ru-RU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радіонапрямку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      </a:t>
            </a:r>
            <a:r>
              <a:rPr lang="ru-RU" alt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</a:t>
            </a:r>
            <a:r>
              <a:rPr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 я Зебра 63,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один,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протитанкова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зброя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</a:p>
          <a:p>
            <a:pPr marL="0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знищити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Підтвердження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 63,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прийнято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 я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33,зрозумів,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протитанкова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зброя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знищити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або</a:t>
            </a:r>
            <a:r>
              <a:rPr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Зебра-63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я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Дн</a:t>
            </a:r>
            <a:r>
              <a:rPr lang="uk-UA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зрозумів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   </a:t>
            </a:r>
          </a:p>
          <a:p>
            <a:pPr marL="0" indent="0">
              <a:buNone/>
            </a:pP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Підтвердження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Я Зебра 63,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прийнято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 </a:t>
            </a:r>
            <a:r>
              <a:rPr lang="ru-RU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циркулярній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 у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радіомережі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вони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повторюються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рази.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Дозволяється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також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рази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повторювати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команду в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слабкої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чутності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сильних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перешкод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191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58214" cy="495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передачею команд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шляхом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собою.</a:t>
            </a:r>
          </a:p>
          <a:p>
            <a:pPr marL="0" indent="0">
              <a:buNone/>
            </a:pP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alt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в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ru-RU" alt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71612"/>
            <a:ext cx="64440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ПРАВИЛА </a:t>
            </a: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РАДІООБМІНУ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770510"/>
            <a:ext cx="8286808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00"/>
              </a:lnSpc>
            </a:pP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радіообміні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увага приділяється ясній і не швидкій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 і цифр, виділенню закінчень і відділенню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сусідніх слів.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uk-UA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телефонному режимі передаються без попереднього виклику і отримання згоди на прийом. На прийняту команду негайно дається </a:t>
            </a:r>
            <a:r>
              <a:rPr lang="uk-UA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зворотнє підтвердження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точним повторенням команди або підтверджується прийом команди  словом «зрозумів».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циркулярній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передачі команди повторюються двічі. Дозволяється також двічі повторювати команди при слабкій чутності та сильних перешкодах.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циркулярної передачі загальних команд в радіомережі використовується </a:t>
            </a:r>
            <a:r>
              <a:rPr lang="uk-UA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циркулярний позивний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Загальні команди приймаються і негайно виконуються.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endParaRPr lang="ru-RU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66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5750" y="142876"/>
            <a:ext cx="8643938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uk-UA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2800"/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57158" y="1"/>
            <a:ext cx="8568478" cy="65556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ПОРЯДОК    ПЕРЕДАЧІ   СИГНАЛІВ, КОМАНД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ТА   ПОСТАНОВКИ  ЗАВДАТЬ  ПО  РАДІО: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позивний радіостанції, що викликають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–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два рази;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слово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Я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і позивний своєї радіостанції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–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один раз;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сигнал (команда)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–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два рази ( при хорошому  зв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’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язку передається  один раз);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слово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прийом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- один раз.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Сигнали і команди в бою передаються без попереднього виклику кореспондента і одержання згоди на прийом.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Приклад: 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Яструб-45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Яструб-45, 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я Сокіл-33, орієнтир перший, протитанкова гармата, знищити, прийом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На прийняту команду робиться зворотна перевірка шляхом точного повторення команди або підтвердженням прийому словом 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зрозумів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»</a:t>
            </a:r>
            <a:r>
              <a: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Приклад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«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Я  Яструб-45, зрозумів, прийом</a:t>
            </a: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».</a:t>
            </a:r>
            <a:endParaRPr kumimoji="0" lang="uk-UA" sz="28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10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71612"/>
            <a:ext cx="71438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передачі команд (</a:t>
            </a:r>
            <a:r>
              <a:rPr lang="uk-UA" sz="3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сигналів)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714488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Яструб-10, я ‒ Сокіл-15, збільшити швидкість</a:t>
            </a:r>
            <a:r>
              <a:rPr lang="uk-UA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uk-UA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Сокіл-15, прийом».</a:t>
            </a:r>
          </a:p>
          <a:p>
            <a:pPr algn="just"/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 про отриману команду: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«Сокіл-15, я ‒ Яструб-10, зрозумів, збільшити </a:t>
            </a:r>
            <a:r>
              <a:rPr lang="uk-UA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швидкість, 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‒ Яструб-10, прийом».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«Зрозумів, я ‒ Яструб-10, прийом».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 на прийняту команду (сигнал) може даватися також поданням відповідної команди (сигналу) своїм підлеглим при роботі їх в загальній радіомережі на одній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  із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командиром.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71612"/>
            <a:ext cx="71438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передачі команд (</a:t>
            </a:r>
            <a:r>
              <a:rPr lang="uk-UA" sz="3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сигналів)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785926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стійкому зв'язку дозволяється працювати скороченими позивними або без позивних.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Яструб-10</a:t>
            </a:r>
            <a:r>
              <a:rPr lang="uk-UA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я </a:t>
            </a: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Сокіл-15, </a:t>
            </a:r>
            <a:r>
              <a:rPr lang="uk-UA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 інтервал між машинами, </a:t>
            </a: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‒ Сокіл-15, </a:t>
            </a:r>
            <a:r>
              <a:rPr lang="uk-UA" sz="2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прийом».</a:t>
            </a:r>
          </a:p>
          <a:p>
            <a:pPr marL="514350" indent="-514350"/>
            <a:r>
              <a:rPr lang="uk-UA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«Сокіл - 15, я ‒ Яструб-10, зрозумів, зменшити інтервал, я ‒ Яструб-10, прийом»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(робота повними позивними).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«10-й, я ‒ 15-й, зменшити інтервал, я ‒ 15-й, прийом». </a:t>
            </a:r>
            <a:r>
              <a:rPr lang="uk-UA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«Зрозумів, я ‒ 10-й, прийом» (робота скороченими позивними).</a:t>
            </a:r>
            <a:endParaRPr lang="ru-RU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«Зменшити інтервал, прийом».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Зрозумів, прийом» (робота без позивних).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205571"/>
            <a:ext cx="8929718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Переносні радіостанції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 забезпечення радіотелефонного зв’язку зі старшим командиром (штабом), з підлеглими, приданими та взаємодіючими підрозділами як на місті так і під час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руху.</a:t>
            </a:r>
          </a:p>
          <a:p>
            <a:pPr>
              <a:lnSpc>
                <a:spcPts val="3600"/>
              </a:lnSpc>
            </a:pPr>
            <a:r>
              <a:rPr lang="uk-UA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робочого комплекта радіостанцій входить:</a:t>
            </a:r>
            <a:endParaRPr lang="ru-RU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Blip>
                <a:blip r:embed="rId3"/>
              </a:buBlip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прийомопередавач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Blip>
                <a:blip r:embed="rId3"/>
              </a:buBlip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акумуляторні батареї (робочий </a:t>
            </a:r>
          </a:p>
          <a:p>
            <a:pPr>
              <a:lnSpc>
                <a:spcPts val="3600"/>
              </a:lnSpc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і запасний комплекти)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Blip>
                <a:blip r:embed="rId3"/>
              </a:buBlip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антенні пристрої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Blip>
                <a:blip r:embed="rId3"/>
              </a:buBlip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мікротелефонна гарнітура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Blip>
                <a:blip r:embed="rId3"/>
              </a:buBlip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ЗІП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buBlip>
                <a:blip r:embed="rId3"/>
              </a:buBlip>
            </a:pP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документація</a:t>
            </a:r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endParaRPr lang="ru-RU" sz="2800" b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879"/>
            <a:ext cx="219920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71612"/>
            <a:ext cx="71438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uk-UA" sz="3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підрозділу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857364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Яструб-10, я ‒ Сокіл-15, з 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рубежу сухе дерево -каміння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атакувати в 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 А-образного стовпа, оволодіти вис. Довга надалі наступати в напрямку гаю Темний, Я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Сокіл-15, 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прийом»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(усі пункти, рубежі, об'єкти вказуються по орієнтирах, кодованій карті або по умовних найменуваннях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предметів)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497840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-142900"/>
            <a:ext cx="8686800" cy="7000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по </a:t>
            </a:r>
            <a:r>
              <a:rPr lang="ru-RU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endParaRPr lang="ru-RU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 передачею  команд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радист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повинен  шляхом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тому,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  в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357430"/>
            <a:ext cx="8643998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  20,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Газета 32,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Нептун 30,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 20,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Газета  32,  Нептун  30,  я  Броня  40,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35782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40, я Газета 32,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Броня 40,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40, я Нептун 30,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Броня 40,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191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445" y="0"/>
            <a:ext cx="893445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літаками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кораблями,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артилерією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телефонному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радіоканалу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команд,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викладених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курсах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бойової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ЗС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695"/>
            <a:ext cx="8686800" cy="598043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тактико-спеціальної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Р-158  (Р-148)  на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півтораметровий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ремінну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05" y="1213485"/>
            <a:ext cx="9040495" cy="32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4500880"/>
            <a:ext cx="8970010" cy="19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2448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2085" y="142852"/>
            <a:ext cx="8819515" cy="657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8847"/>
            <a:ext cx="8358246" cy="636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настроювання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146.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настройка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Р-159 (Р-129).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мікротелефонну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гарнітуру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частоту.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148.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настройка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Р-148, (Р-158).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мегафон.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частоту.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Добре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2.30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10540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6050" y="511175"/>
            <a:ext cx="8845550" cy="55689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uk-UA" alt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перестроюють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повинен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домігшись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</a:t>
            </a:r>
            <a:r>
              <a:rPr lang="uk-UA" alt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частотах.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задіяти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приймач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частотах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встановився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доповідають</a:t>
            </a:r>
            <a:r>
              <a:rPr lang="ru-RU" altLang="en-US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командою 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3990" y="110490"/>
            <a:ext cx="8796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8583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Скрите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(СУВ)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засекречуваного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шифрувальної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радіомаскування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скритого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ТЗР противника.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8583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бою;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радіомаскування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радіодезінформації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штабах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ПУ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643446"/>
            <a:ext cx="88583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переговори  по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каналам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вогнем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 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ЗС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786874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сигнально-кодові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топокарти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35846"/>
            <a:ext cx="8858312" cy="323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  погоди  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 роду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ланок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1571"/>
            <a:ext cx="8286808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авчальне питання</a:t>
            </a:r>
          </a:p>
          <a:p>
            <a:pPr>
              <a:buNone/>
            </a:pPr>
            <a:endParaRPr lang="uk-U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РАДІОСТАНЦІЯ Р-159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8625" y="809625"/>
            <a:ext cx="84353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1511935"/>
            <a:ext cx="2428875" cy="29864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120" y="1080135"/>
            <a:ext cx="3086735" cy="315214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28625" y="4498340"/>
            <a:ext cx="853122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широкодіапазонна, переносна, ранцева,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ультракороткохвильова, приймально-передавальна, симплексна, телефонно-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телеграфна, з частотною модуляцією з вузькосмуговим телеграфуванням, з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тональним викликом, а також з можливістю керування в дистанційному режимі 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призначена для ведення зв’язку в мережах з однотипними радіостанціями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17693"/>
            <a:ext cx="8858312" cy="698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три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переговорами  по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каналах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склад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каналах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передачею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переговори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радіорелейних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характеру;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у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радіоаматорами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норм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незакодованих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частот,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радіонапрямків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одного сеансу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рахується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питання:</a:t>
            </a:r>
          </a:p>
          <a:p>
            <a:endParaRPr lang="uk-UA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Що таке </a:t>
            </a:r>
            <a:r>
              <a:rPr lang="uk-UA" alt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крите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управління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військами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(СУВ)</a:t>
            </a:r>
            <a:r>
              <a:rPr lang="uk-UA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r>
              <a:rPr lang="uk-UA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Що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забороняється</a:t>
            </a:r>
            <a:r>
              <a:rPr lang="uk-UA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передавати п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відкритих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каналах </a:t>
            </a:r>
            <a:r>
              <a:rPr lang="uk-UA" alt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звязку?</a:t>
            </a:r>
          </a:p>
          <a:p>
            <a:r>
              <a:rPr lang="uk-UA" alt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Назвіть категорії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порушення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безпеки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зв’язку</a:t>
            </a:r>
            <a:r>
              <a:rPr lang="uk-UA" alt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Коли дозволяється працювати скороченими позивними або без позивних?</a:t>
            </a: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Перерахуйте </a:t>
            </a:r>
            <a:r>
              <a:rPr lang="uk-UA" sz="2000" b="1" i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ПОРЯДОК    ПЕРЕДАЧІ   СИГНАЛІВ, КОМАНД.</a:t>
            </a:r>
            <a:endParaRPr kumimoji="0" lang="uk-UA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20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771" y="229215"/>
            <a:ext cx="8280000" cy="642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 - 159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радіозв’язку в тактичній ланці управління</a:t>
            </a: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рота-батальйон-бригада.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Р-159 ранцева, переносна, УКХ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симплексна.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 частот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від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до 75,999 Мгц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робочих частот:           46000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 між частотами:              1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КГц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передавача:               5 Вт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endParaRPr lang="uk-UA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штирьова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антена                               АШ-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комбінована антена, </a:t>
            </a:r>
            <a:r>
              <a:rPr lang="uk-UA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штирьова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АШ-2,7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антена бігової хвилі  (АБХ) довжиною -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 ЗВ’ЯЗКУ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Типи антен     Діапазон частот(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МГц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Дальність зв’язку (км)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тлф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тлг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АШ-1,5 м               30-75,999                            12             15                     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АШ-2,7 м              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30-50                                   18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50-75,999          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12             20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АБХ                        30-50                                   35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50-75,999          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30             40                 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живлення: АКБ типа 10 НКП-8 напругою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безперервної роботи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АКБ                                  9 годин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 робочого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                                           11,5 кг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розгортання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                  від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до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хвилин</a:t>
            </a:r>
          </a:p>
          <a:p>
            <a:pPr>
              <a:lnSpc>
                <a:spcPts val="1900"/>
              </a:lnSpc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r_159_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643050"/>
            <a:ext cx="2000232" cy="3067014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71612"/>
            <a:ext cx="64440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Р-159 ДО РОБОТИ</a:t>
            </a:r>
            <a:endParaRPr lang="ru-RU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00024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РАДІОСТАНЦІЙ ДО РОБОТИ ВКЛЮЧАЄ: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 радіостанції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працездатности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налагодження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робочу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частоту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786082" cy="37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71612"/>
            <a:ext cx="6444000" cy="9000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uk-UA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Р-159 ДО РОБОТИ</a:t>
            </a:r>
            <a:endParaRPr lang="ru-RU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1008000" cy="1252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928802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І.РОЗГОРТАННЯ </a:t>
            </a:r>
            <a:r>
              <a:rPr lang="uk-UA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en-US" sz="2800" b="1" spc="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зовнішній огляд.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 акумуляторну </a:t>
            </a:r>
          </a:p>
          <a:p>
            <a:pPr lvl="0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батарею.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Приєднати 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мікротелефонну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гарнітуру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Розгорнути і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 </a:t>
            </a:r>
          </a:p>
          <a:p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антену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AutoShape 2" descr="data:image/jpeg;base64,/9j/4AAQSkZJRgABAQAAAQABAAD/2wCEAAkGBxMTEhUTExMVFRUWFRcVGBgWGRcYGBoYFxcWFxcXFxgeHiogGh0lGxcVITEhJSkrLi4uFx8zODMtNygtLisBCgoKDg0OGBAQGi0lHyUtLS0tKy0rLSstLS0tLS0tLS0tLS0tLS0tLS0tLS0rLS0tLS0tLSsvLS0tLSstLTItLf/AABEIATgAoQMBIgACEQEDEQH/xAAcAAEAAQUBAQAAAAAAAAAAAAAABwIDBAUGAQj/xABGEAACAQIDAgsFBQUGBgMAAAABAgADEQQSIQUxBhMiQVFhcYGRobEHMkJywRQjUmLRFYKSsuEkM0NTY/AWJTRzg6J04vH/xAAZAQEBAQEBAQAAAAAAAAAAAAAAAQIEAwX/xAAhEQEBAAICAgIDAQAAAAAAAAAAAQIRITEDEkFREyIyYf/aAAwDAQACEQMRAD8AnGIiAiIgUVNxve1ju390472X43jKNe7VWYYhjmqFycrWKLdjoQBYjp6zO0nF+zo1g+OSoEAXFMTlv/eOM9Sw/DYpbn3wO0iIgIiICIiAiIgIiICIiAiIgIiICIiAiIgJHnAI012hj0WqzXa6AneA54xj+YObX6DJDnAcGmdds45eJC5lVieTZVGiMOnjNWNtx37oHfxEQEREBERAREQEREBERAREQEREBERAREQEj3AU8u3av35s1InL+JsotRJ/KvKA6u28hSM6jKvCBf7MblLA9q3bEjm/J48+kCTIiICIiAiIgIiICIiAiIgIiICIiAiIgIiICRVwkrYhdvUArgZjRCXvYUv8WmfmtVPaR3SrIq4e1Cm1sPXytlo8QWIBIPLfMAdw5Lc/QZKJViBEoREQEREBERAREQEREBERAREQEREBERATi+G6comx/uwSRY2sXAuO+dpI49pO2lpVuLKtc0VKneLs1S4t0nLpeZz6ax7SLTa4B6QDKphbGr58PRf8VKm3ioMzZpkiIgIiICIiAiIgIiICIiAiIgIiICIiAkX+17Zh4zD183vMlC1txBqMGvz+8dOqShOF9rI+4w//AMlf5Wky6Wduv2VhOJo0qRObi6aJe1r5VAvbm3TLiJUIiICIiAiIgIiICIiAiIgIiICIiAiIgJwPtVZsuHUAt94TltcAgaNprped9I+9reGZ6dHKpOU1GYj4VCgZj1AkeMzn0s7dxs2qXpU3OpamjG9r6qDzTJmLss3o0ja16aadHJGkypqIREQEREBERARE0PCfhTRwYGa71G9ymmrHmB6hfTpPMDA30SOtocMtp0k45sBTp0v9WqisdL2ANQMTbmy36pXsf2p0X0xFJqR6UPGDvAFx5ybXSQomr2Twhw2J0o1lY2vl1VrDecpsbdc2d5UexEQEREBERASLvbBtFC1GgL50vUbTTK6sF17UaSjIS9rlf/mFgR/cU79oNU23jmYbpnLpZ2lzg7iRUwtFhexpqNekDKfMGbGc77PsQKmz8OwN7ob9RzNcdxuJ0UsSkREoREQERECl2sCTuAvOG4FUBia1faNUXbMadK/wKACxHdlXqs34jOs29Uy4au3RRqHwRjOCG0jS2A1RTZn4xBrqDUrOpt2Lfwmascxwmx1ba2OWjQcGmTZAM1lUe876c45Wl9CBvne7O9mWAp0wro9R7auXdTfqCkACaP2J7LAStiTvLCkvUAAzeJK/wyUREEU8J/Z9Wo/fYOo9QLrkJAqrbnpuLZuzf1mZHs44bvUqvh8Y7ZmZRSZ1AGblZqZbfm0FgRzHnknETm9ucC8Niai1SClQMGLU7Ata3vdeg5W+UdJeJ5eJUVREQEREBIQ9tNNBjEdWUMaQz3IIuGIUWGt8oJI6xO/4V8JghejSqBOLUNXq3W9NWvlSmCeVVextzCxPNaQ/w8po9RWoU/u+LsTcO7NnYlqjHUscy6nqA3TNynTUl7SrwKxNejgKAp4NnpcWHDCtSztn5bMFNgBcmwJ3WnTbG4Q4fEqDSqKW1uhIDgjRgVvfTpGkiDaXCUnZlDBrUIdFpJUUaHKKbAqzA6i+W85QY6pS+8puQy6ggkWIPXu7pJlucJZp9PxOawfCxHAsEYkA2Di+7oteZi8IF50busfW0vvivrW5iapNv0iL8q3YD6GXV2zRPxEdx/SPafaarYRMNdqUT/iDv09ZcXHUzuqL4iXcNVa21SzYesv4qVRfFCJDW1sZ/wAloU7i/wBsri3UjViPJ18RJtYh1IBBBuNNZCXBjHEUK6EI4Wo5Ae+UZ1S5Atv05+iefky9ZtrDHd07r2PoBsymQRdqlUnqIqMmvcoPeJ3E5D2cgjDMCdBUNhzKCqmw6rkzrVM1hdzZnNXSqIibYIiICIiAmi4abX+zYSrUUnOVKU7b87AgEfLqx6lM3s5DhOgrYh6Z1XD4KtVt/qVlekh7kWr/ABSXpYi3A7Hp1Ez1l4x2ObMxbMeu4I165XtXAZKVqIINwCMzte9tLsSd4WbanYCw5tLz1kB0IB6jr5T5v5Lvbs9JrTgsRTrUmD1FpsLXtyRqd2a2hOl7TzC4gVRSQUVLVHFPQ214wILgAnW4uebWdhjyiqLorMxsq2Gp/p0zXYPZ2apdzbLuCaKDv05zY9M955Jrdedwu9LOz+ET4aoaaLTZRmJJBuwGgN9Dbdp5CNq8Ma1WkLEIrDXJvPVfm7pfqcHEYnNUfKQQQoVGPaxB9Jb/AOH6IUKofQADMysL9OUIpPeZm5Y/a+tWdinFNTR8PWuLkMrsiKN2ihve5Wa5vrppvnQftXFqPdzm3wGmdej+8W39JRs/DCmoUXNuc85JveZRtPL35bmPChNv4oGzYepbpC1CP4tRPMdwnqrTYimQea4Nv5YK6aWvKhUYfEfExMl9XSey/bSMlfPVW5qKdT1H9BOM2Nj1pfblsCOOa19Roz2tbmPJmw+0tckM3XrOd2VY061QgEs5OoB6NfPyntc/bCx5+ustthsjhDi1qKKDvSRuVUYIrIx3BVzpa+trgcx6BJn2BinqUKbv7zLytLagkbubdI92Dg1FNKtrsVuLj3d4sP19J33Bz+4p/vfztPTxXnTHkny3ERE6XgREQEREAZxmMw/HVtpBWsVXDUzzgqiGsyH5hUI752ZnLbIp3xG1uk1qfh9hwwHnfwkqxwi4lrXux7WJ9TKftJ5wP4QfOxlvA1VumcEqV1toebd4yrbFWitF+LLhzZUBsRmYhR6z5km+HbbpgYaqHd6xAIH3dPfYAE5mFjvJ0v1S5h3W+qgdhYfWZ64GgqBErEKABygb267W7ZbTZ6n3aqHvt6mW8ki2zjmH/t/9Z6ii+pI7LH9Jl/sh+bI3ytm8rTxtjVeZPMel5lVtaS8z+II/WU8X0MPP6iUtg3GmV/AmWnosN+YdokF84duo9jKfrLZoP+E9wvLAvzN/vunprMBe+g33vuhWDtuuyIVAOd9FFjc3Nt3++folC0RToZOcDX5jvlGBLPVNdtcpKoDuFtCe7d4zOxe0WUagMCLWYXGs9bx+rE5/ZucNtMJh6arq+QW8Tv6J23AVqhw6mob3dih093u/NnkVYRrBb9foTJc4IC2Go/Kf5mnv4py8vJ06GIidTnIiICIiAnP0ORj66HTj6FOqvWaeam/kac6CafhFgajhKtC3H0WzoDoHB0ekTzBl0vzEAxREeEF0TqX6f0liuc9ZU5kHGN27kHVryu6KeICgWuW0AT4id1rfXdvmfgNk11BJTM7nMxBUi/MBY8wsO6fN1Zuu3e9LLgynL2+VvWZNXD1BvRh3E+YlsoRvFvKY008z9vheVjEkfER3zwWnhEir67Tqc1Rv4j6Stdq1R8XiBMEiUFR0Rs02TbWc7wh7VF/KYm09oXpsOLpi+UXA1F3UHp65Yt2+JmPiqRZGFzqDbtGo85cbzEs4Z+yq9EUKYalrkFyGOrHVja3TeavGPmQnd/Qz3Zta6djHm6eUPJhPcUlkIE1lxlUx/mLtLm7D5raS5wT/AOmofKfUyJkT3ey/lJZ4Jn+z0Pl+pnV4+3j5OnQRETpc5ERAREQERECFnpai/wAJI9QZbIHQR3H1mbiks7jodx4MRLG/d9Z8u9u6KExTDdUYd5mTSx9UfGT/AAn1EskdMoakv4V8BCs77fUO9Kb9qD1EobHJ8WHp36rr/wDkw+KXo8CR9Z5xfQzevqI2mmY70NL0WW+vJqZvIjSW2XDH/PXuQj1vMXizzN4gfS0pIbny+BH1hWUcJQO7EdxpsD5GUrs5T7tej+8Sv6zEZT+Edx/WeA66oT3jXvBvJoY1DAsmINHknMLrYgqcozaHsNv3T0SnGe6ZRtVWIzICrLY7iByd3Vrz9ss0qgalcdenONToegz0zm9ZMY8bxbSgNR8p9JKnBUf2eh8g+si6iPc7NfASUuC4+4ofIPrOjx9vPydN/EROlzkREBERAREpqNYE9AJ8IES40sKzFd4rPu13M89OPY+8tNu1B9LSzisSajMxU2Yk2NiAGJIHnMRkXoI/iE+bl27Z02Axac9JT2Fl/WeGrRPwOPlYN6gTX5Ohz4j63nmVuZvEA+hEyrYhaJ+N1+ZQR5GDhUO6sneGUeYmu5f5fMfrKTUbnUdx/W0qtg2zj8L027HHobSkbKqj4L9hB9DMDjT+EjwPoYFdesdzCQZFTCON6MO0GWGFt+kvJj25qrW+c+hMurtKr+O/aFP0gYNpotp4R6RL09VOjLf/AHunVnaBPvU6bdZQXmlrVL0rnfu8DNY5aTKbVbM2lTqgBbhwPdbfzePdJf4ND7ih8gkPY7AIwD+64W+YabgN/T6yT/ZzjGq4Okzb1JQHpC7j2627p1YSb4eGe+nYCIidDwIiICIiAlFUXUjqPpK4gQyBpYjXcRzgjfpPGM2HCBR9prf9xvWY5pYc7qlRe1AR4hp82zVrtl4YjD/ZlBA6BM04BD7uIT94OPpaUfsuofdak3Y6iTS7YQXu7CYIO+58plnZlf8AyyezWY9Sm670cd0LtTr1eB/WU37PGU8ZPRUEgEX3rfwPlKGpL+HwFvSXAeuemBY4tekjqzN6XlrGABLA6TKY9csY5QUNwD2gSjV7QxhqZaSC4bk3HOb2NuoWIJ6jJg9ntIJhKSjmZx/7HWRJs+nmrF+ZAEUbgDY3A8j+9Jq4K0wuGoWFrorHtYXPnOvH6c2X230RE6HiREQEREBETwwIm4VkjFVgP8w+YBmiZtffHeD6zd8N8XTp4uqXcLyh/Iv1nP1eGFI6MiP/AONfUWPX+m+cNxtyrrlmoGrUG7Ie8iVJiG50buIPhrMKnt+id9Bf/Gzp5FmHlM7DbSwjbhWTvRx6Cedxs7alXUx1txde5vpMqltpx/jHsZvo0IKJ92vb50I8wTKzgb+7Uot+9Y+BAkXa8u1nO8I3aqmDjkPvYekewMvoZhtsSrvFIH5cp9DMdsAy+8lRe5hA2JrYc76LL8r6eYgUMMfjqr2hWHkRNXxJ5nYeB+kpYOPjHev1vGxtK2DpKrMuIBygm2VlJtzbiL981mONqZIOg1PZvlBZyCOSb9Z/Se7QF6JHUB4SzuJemkweNsVQaMxNTuz5fRRJ+4O/9PQP+mnoJ884E/eqd5ZEUdVmsfQ+Mn7gxtCk9KlTSojOKSEqCMwGVb3HVmX+IdM6sf6rxy/mOgiInQ8CIiAnhYCeVGsCegEyA9qcIcRiCxeo5ufcuQo13ZRpJRO4xlM3s6nLqbMNO3onOcI9rVK1M0cA+au3xLbKi7izsRp1W16JF/Bquv2qklUBldgljfttbnB3W65N6YdUFkVVHQoAHgJnmtcRCO0uCa0KzLXc1qmjMxuASwzE9J1J1JltthLuSmh6LZT/AFnU8OUIxLOQcrBbHpstiPKcnxx6PCcmdvtXRjrUY9fg+eeky9YUi30mrxWDamwvu6Roe/rnR0cay7nZewkS5jMW1WmyO+YEc9jrzEHfJM78rcZ8NBhq/QZmriDzjwmDhKZZNALoxU9JuA+v8Vu6bTDPStZka/SrfQgyZTVWV4tUjdcS9T2pWXdUYd5l006R+J17VU/USlcAjbqyfvB1+hEyq4u3a3O4b5greolY2sD71Kkf3cp8VtLB2Qx900n+V1+pvLTbFqgX4p+0AkeUgz3x9Iq1qOVrGxDta9tNDMLFven2zFfCuunKHUbj1lbtdZZ2rA2SLI4AOdKnFE84V2Jzd2ZvASXOAmxWpJTcsuXKzIq3v98KRZnJA1tTA0/EeqRTXHFYlW+GsAh6MwFh9PEyb+Dzfc0P+3T/AJROrHvbnvWm9iInQ8SIiBqOFG2lwlA1CMzE5Kac71GByr5HwkD7a2A61GNdK9Oq1IuVUKcpYZi5sTmVbtfLryTukvbVRqm1aOe3E4ei1QZrBTWY5Rv3kAgjoyzU+1faCU8PScpepxnIcaFVAu9jz35ItM1Y4rgHisFg8agtWxGYAriCMqpm5OY0dSFBDDMTffZemcRjkKhlNwd1pBuwKLYnFU6QslMDM5UKFKjoUAD4gAPzE26JaxGOpU2XMyIHuLswUHLax18OmZlvy1qfCnbOz6eIUq6m3UbTla/AME3SrUXqNm9ROvp7YwxuOOpi2p5QtbfoeeeLt/BkX+14ax/1af6yfrkcxwtXgPiB7tVG+ZbfUzW7S2DXoU3q1FpZUFyQxv1AAqLknTvnbbW4f7Pof4wqH8NIFu/N7vnOJxlfEbXZWqj7Ls9Te50NT5CffNr8oclb9MzcMWplk1Gwtj1mo8aKNUpUYsrAXBXReY3+HolFankPKBX5lZfUST6XCnB0UWmKqqAAqqiu4AUAADKDoAJjtwuwZ3io3bTtfsDWPlJcMb8rM6j6ib/EJcdTadVjtuYFt2CD9bBU9FJmgxmJw7e7hQnZVq+gYTzvi/1qeT/GsqKw3XloVmXcWHZL1Sob6Gw8R56+cwtp7UooAFdnqfGhQrl5/fvZu4TP4q1+SMz9sVbFTUax0IJNpQanJM1dOviKlimGd1N7cWjvcDfYgWNtd0s08SzHIeT0ixzdYyjXuj8VPeNztZc6WGrLyhbqH6Xkv8DMWlXDYd105Ci172ZeSw8QZHnB7GYCny6+IUvuFMJUZhzWKhb38hOx9lWFK4UmxCmsxp3/AAWX6g9950YR5ZV3giIns8iIiBqdrcHsPiSDWphiBYG7A27QROP237OaBBWjxiA/CxL079OUn6yRogQzX4D46nUFWlxblDcZXCsRa2UqyhbW0tfvg8LVp1nXHYV1ewWxVKiqNdEpswIvpdszXI7pMb0wZqNv8HcPi0yV6SuBuO5l+Vt47N0zcWtuQThVsqvTNM1kVbFcr0Slri2lhodemcztDYWym1G0cNTA5lFzb5S1z4TosTsCvgtVp0toYfdxddaZroPyMRyuzwEytkvszEm1HB4daw1KVaVNHUjfyLa26u+0zo2jD9nl2DbOp1q1MEr9oqJTpoXAvyQ2igAHVufo0myrYQHls9QtuILMerU2ufG2kmD9khgM4BtuFuSOxdwE5zbfBR6l8qBee62F+0S6N1GO0satPcg6/e+pldDEZgCBa/MBumRtHgxXqYv7OtnNMIXOgCA3Nm/N1Drm4/4BxZ0UgDp5I/UxoaW5POZ4zW3nx0nW4L2U1X1rYhh1KT+om/wXsqwS2zhqh/Mxl0m0Y/aU3Zh3G86HYPBg1Rxq0aV3/wAWoOMbTTkoRlXt3yTMFwPwVL3cPT7SM3rNzSw6r7qgdgi47XbjsBwUXQ1Weq35ico7EGk2FXgrhnFmw1Nu1BOmtEsibcjS4E4ZDmTDUgegqpHnunRYXCkAc1uYbu6ZlojRsiIlQiIgIiICIiBYqYcE3Gh7potu8EaOJOZwBUAsKqXWoOjUGx7wZ5EDVJsfauH0o4mnXTmWuDcd+8+IHVKhQ2vV5NV6dBefiFzMR1MzaeIiJnSs/Y/BniNEFgTmZnOZ3c72Yjn8hOmpJYWiJpFc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357429"/>
            <a:ext cx="2247905" cy="435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vron МНУ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2462" y="142852"/>
            <a:ext cx="900000" cy="111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828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spc="3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ІІ.ПЕРЕВІРКА ПРАЦЕЗДАТНОСТІ</a:t>
            </a:r>
            <a:endParaRPr lang="ru-RU" sz="2800" b="1" spc="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Встановити органи управління в наступні положення: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тумблер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положення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“Выкл”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перемикач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 робіт(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положення “ТЛФ”;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натиснути кнопку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”(</a:t>
            </a:r>
            <a:r>
              <a:rPr lang="uk-UA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(перевірка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АКБ).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_159_1 копия.png"/>
          <p:cNvPicPr>
            <a:picLocks noChangeAspect="1"/>
          </p:cNvPicPr>
          <p:nvPr/>
        </p:nvPicPr>
        <p:blipFill>
          <a:blip r:embed="rId4" cstate="print"/>
          <a:srcRect l="5287" t="24053" r="4840" b="29845"/>
          <a:stretch>
            <a:fillRect/>
          </a:stretch>
        </p:blipFill>
        <p:spPr>
          <a:xfrm>
            <a:off x="1080856" y="3929066"/>
            <a:ext cx="7181072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9454" y="64293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6429388" y="5929330"/>
            <a:ext cx="50006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43306" y="5715016"/>
            <a:ext cx="1357322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86116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7072330" y="5786454"/>
            <a:ext cx="785818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4956</Words>
  <Application>WPS Presentation</Application>
  <PresentationFormat>Экран (4:3)</PresentationFormat>
  <Paragraphs>571</Paragraphs>
  <Slides>52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Трек</vt:lpstr>
      <vt:lpstr>Миколаївський національний університет імені В.О. Сухомлинського  Кафедра військової підготовки</vt:lpstr>
      <vt:lpstr>Слайд 2</vt:lpstr>
      <vt:lpstr>Заходи безпеки під час роботи на переносних радіостанціях</vt:lpstr>
      <vt:lpstr>Слайд 4</vt:lpstr>
      <vt:lpstr>Слайд 5</vt:lpstr>
      <vt:lpstr>Слайд 6</vt:lpstr>
      <vt:lpstr>ПІДГОТОВКА РАДІОСТАНЦІЇ Р-159 ДО РОБОТИ</vt:lpstr>
      <vt:lpstr>ПІДГОТОВКА РАДІОСТАНЦІЇ Р-159 ДО РОБОТИ</vt:lpstr>
      <vt:lpstr>Слайд 9</vt:lpstr>
      <vt:lpstr>Слайд 10</vt:lpstr>
      <vt:lpstr>Слайд 11</vt:lpstr>
      <vt:lpstr>ПІДГОТОВКА РАДІОСТАНЦІЇ Р-148 ДО РОБОТИ</vt:lpstr>
      <vt:lpstr>РАДІОСТАНЦІЯ Р-148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2 навчальне питання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 3 навчальне питання.  Порядок встановлення звязку, передача сигналів та команд.  </vt:lpstr>
      <vt:lpstr>Слайд 35</vt:lpstr>
      <vt:lpstr>ЗАГАЛЬНІ ПРАВИЛА ВЕДЕННЯ РАДІООБМІНУ</vt:lpstr>
      <vt:lpstr>Слайд 37</vt:lpstr>
      <vt:lpstr>Порядок передачі команд (сигналів)</vt:lpstr>
      <vt:lpstr>Порядок передачі команд (сигналів)</vt:lpstr>
      <vt:lpstr>Постановка завдань підрозділу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user</cp:lastModifiedBy>
  <cp:revision>95</cp:revision>
  <dcterms:created xsi:type="dcterms:W3CDTF">2020-12-24T10:51:00Z</dcterms:created>
  <dcterms:modified xsi:type="dcterms:W3CDTF">2023-05-18T11:09:50Z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