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61" r:id="rId2"/>
    <p:sldId id="262" r:id="rId3"/>
    <p:sldId id="302" r:id="rId4"/>
    <p:sldId id="364" r:id="rId5"/>
    <p:sldId id="365" r:id="rId6"/>
    <p:sldId id="379" r:id="rId7"/>
    <p:sldId id="378" r:id="rId8"/>
    <p:sldId id="303" r:id="rId9"/>
    <p:sldId id="334" r:id="rId10"/>
    <p:sldId id="304" r:id="rId11"/>
    <p:sldId id="305" r:id="rId12"/>
    <p:sldId id="307" r:id="rId13"/>
    <p:sldId id="376" r:id="rId14"/>
    <p:sldId id="377" r:id="rId15"/>
    <p:sldId id="306" r:id="rId16"/>
    <p:sldId id="308" r:id="rId17"/>
    <p:sldId id="404" r:id="rId18"/>
    <p:sldId id="360" r:id="rId19"/>
    <p:sldId id="359" r:id="rId20"/>
    <p:sldId id="333" r:id="rId21"/>
    <p:sldId id="309" r:id="rId22"/>
    <p:sldId id="361" r:id="rId23"/>
    <p:sldId id="362" r:id="rId24"/>
    <p:sldId id="367" r:id="rId25"/>
    <p:sldId id="368" r:id="rId26"/>
    <p:sldId id="369" r:id="rId27"/>
    <p:sldId id="370" r:id="rId28"/>
    <p:sldId id="371" r:id="rId29"/>
    <p:sldId id="374" r:id="rId30"/>
    <p:sldId id="375" r:id="rId31"/>
    <p:sldId id="373"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45" autoAdjust="0"/>
    <p:restoredTop sz="93662" autoAdjust="0"/>
  </p:normalViewPr>
  <p:slideViewPr>
    <p:cSldViewPr>
      <p:cViewPr>
        <p:scale>
          <a:sx n="100" d="100"/>
          <a:sy n="100" d="100"/>
        </p:scale>
        <p:origin x="-774" y="930"/>
      </p:cViewPr>
      <p:guideLst>
        <p:guide orient="horz" pos="215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F7F76-AAFE-4247-B341-3415A9BFE01E}" type="datetimeFigureOut">
              <a:rPr lang="ru-RU" smtClean="0"/>
              <a:pPr/>
              <a:t>18.02.2023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3F895-B604-432E-B117-D6E217B9160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18.02.2023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18.02.2023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18.02.2023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18.02.2023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18.02.2023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18.02.2023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18.02.2023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18.02.2023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18.02.2023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18.02.2023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Мои документы\CDR\for_mida\Флаг.jpg"/>
          <p:cNvPicPr>
            <a:picLocks noChangeAspect="1" noChangeArrowheads="1"/>
          </p:cNvPicPr>
          <p:nvPr/>
        </p:nvPicPr>
        <p:blipFill>
          <a:blip r:embed="rId2" cstate="print"/>
          <a:srcRect/>
          <a:stretch>
            <a:fillRect/>
          </a:stretch>
        </p:blipFill>
        <p:spPr bwMode="auto">
          <a:xfrm>
            <a:off x="0" y="131762"/>
            <a:ext cx="9144000" cy="6859588"/>
          </a:xfrm>
          <a:prstGeom prst="rect">
            <a:avLst/>
          </a:prstGeom>
          <a:noFill/>
        </p:spPr>
      </p:pic>
      <p:sp>
        <p:nvSpPr>
          <p:cNvPr id="3075" name="Rectangle 3"/>
          <p:cNvSpPr>
            <a:spLocks noGrp="1" noChangeArrowheads="1"/>
          </p:cNvSpPr>
          <p:nvPr>
            <p:ph type="title"/>
          </p:nvPr>
        </p:nvSpPr>
        <p:spPr>
          <a:xfrm>
            <a:off x="762000" y="304800"/>
            <a:ext cx="7772400" cy="1143000"/>
          </a:xfrm>
        </p:spPr>
        <p:txBody>
          <a:bodyPr>
            <a:normAutofit fontScale="90000"/>
          </a:bodyPr>
          <a:lstStyle/>
          <a:p>
            <a:pPr algn="ctr">
              <a:spcAft>
                <a:spcPct val="60000"/>
              </a:spcAft>
            </a:pPr>
            <a:r>
              <a:rPr lang="uk-UA" sz="2400" b="1" dirty="0" smtClean="0">
                <a:solidFill>
                  <a:srgbClr val="FFFF00"/>
                </a:solidFill>
              </a:rPr>
              <a:t>Миколаївський національний університет</a:t>
            </a:r>
            <a:br>
              <a:rPr lang="uk-UA" sz="2400" b="1" dirty="0" smtClean="0">
                <a:solidFill>
                  <a:srgbClr val="FFFF00"/>
                </a:solidFill>
              </a:rPr>
            </a:br>
            <a:r>
              <a:rPr lang="uk-UA" sz="2400" b="1" dirty="0" smtClean="0">
                <a:solidFill>
                  <a:srgbClr val="FFFF00"/>
                </a:solidFill>
              </a:rPr>
              <a:t>імені В.О. Сухомлинського</a:t>
            </a:r>
            <a:br>
              <a:rPr lang="uk-UA" sz="2400" b="1" dirty="0" smtClean="0">
                <a:solidFill>
                  <a:srgbClr val="FFFF00"/>
                </a:solidFill>
              </a:rPr>
            </a:br>
            <a:r>
              <a:rPr lang="uk-UA" sz="2400" b="1" dirty="0" smtClean="0">
                <a:solidFill>
                  <a:srgbClr val="FFFF00"/>
                </a:solidFill>
              </a:rPr>
              <a:t> Кафедра військової підготовки</a:t>
            </a:r>
            <a:endParaRPr lang="ru-RU" sz="2800" b="1" dirty="0">
              <a:solidFill>
                <a:srgbClr val="FFFF00"/>
              </a:solidFill>
            </a:endParaRPr>
          </a:p>
        </p:txBody>
      </p:sp>
      <p:sp>
        <p:nvSpPr>
          <p:cNvPr id="3078" name="Line 6"/>
          <p:cNvSpPr>
            <a:spLocks noChangeShapeType="1"/>
          </p:cNvSpPr>
          <p:nvPr/>
        </p:nvSpPr>
        <p:spPr bwMode="auto">
          <a:xfrm>
            <a:off x="1054100" y="1066800"/>
            <a:ext cx="7246938" cy="0"/>
          </a:xfrm>
          <a:prstGeom prst="line">
            <a:avLst/>
          </a:prstGeom>
          <a:noFill/>
          <a:ln w="57150" cmpd="thickThin">
            <a:solidFill>
              <a:srgbClr val="FFFF00"/>
            </a:solidFill>
            <a:round/>
          </a:ln>
          <a:effectLst/>
        </p:spPr>
        <p:txBody>
          <a:bodyPr wrap="none" anchor="ctr"/>
          <a:lstStyle/>
          <a:p>
            <a:endParaRPr lang="ru-RU"/>
          </a:p>
        </p:txBody>
      </p:sp>
      <p:sp>
        <p:nvSpPr>
          <p:cNvPr id="8" name="Rectangle 3"/>
          <p:cNvSpPr txBox="1">
            <a:spLocks noChangeArrowheads="1"/>
          </p:cNvSpPr>
          <p:nvPr/>
        </p:nvSpPr>
        <p:spPr bwMode="auto">
          <a:xfrm>
            <a:off x="685800" y="1428736"/>
            <a:ext cx="7772400" cy="1214446"/>
          </a:xfrm>
          <a:prstGeom prst="rect">
            <a:avLst/>
          </a:prstGeom>
          <a:noFill/>
          <a:ln w="9525">
            <a:noFill/>
            <a:miter lim="800000"/>
          </a:ln>
          <a:effectLst/>
        </p:spPr>
        <p:txBody>
          <a:bodyPr vert="horz" wrap="square" lIns="92075" tIns="46038" rIns="92075" bIns="46038" numCol="1" anchor="ctr" anchorCtr="0" compatLnSpc="1"/>
          <a:lstStyle/>
          <a:p>
            <a:pPr algn="ctr"/>
            <a:r>
              <a:rPr lang="uk-UA" sz="3200" b="1" dirty="0" smtClean="0">
                <a:solidFill>
                  <a:srgbClr val="FFC000"/>
                </a:solidFill>
                <a:latin typeface="Times New Roman" panose="02020603050405020304" pitchFamily="18" charset="0"/>
                <a:cs typeface="Times New Roman" panose="02020603050405020304" pitchFamily="18" charset="0"/>
              </a:rPr>
              <a:t>Організація військового зв’язку</a:t>
            </a:r>
            <a:endParaRPr lang="ru-RU" sz="3200" dirty="0">
              <a:solidFill>
                <a:srgbClr val="FFC00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51520" y="4643446"/>
            <a:ext cx="8640960" cy="1076325"/>
          </a:xfrm>
          <a:prstGeom prst="rect">
            <a:avLst/>
          </a:prstGeom>
        </p:spPr>
        <p:txBody>
          <a:bodyPr wrap="square">
            <a:spAutoFit/>
          </a:bodyPr>
          <a:lstStyle/>
          <a:p>
            <a:pPr algn="l">
              <a:defRPr/>
            </a:pPr>
            <a:r>
              <a:rPr sz="36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mn-ea"/>
              </a:rPr>
              <a:t>Тема </a:t>
            </a:r>
            <a:r>
              <a:rPr lang="uk-UA" altLang="ru-RU" sz="36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mn-ea"/>
              </a:rPr>
              <a:t>1</a:t>
            </a:r>
            <a:r>
              <a:rPr sz="36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mn-ea"/>
              </a:rPr>
              <a:t>.</a:t>
            </a:r>
            <a:r>
              <a:rPr sz="24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mn-ea"/>
              </a:rPr>
              <a:t>   </a:t>
            </a:r>
            <a:r>
              <a:rPr lang="uk-UA" sz="24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mn-ea"/>
              </a:rPr>
              <a:t>Штатні засоби </a:t>
            </a:r>
            <a:r>
              <a:rPr lang="ru-RU" sz="24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mn-ea"/>
              </a:rPr>
              <a:t>зв</a:t>
            </a:r>
            <a:r>
              <a:rPr lang="en-US" sz="24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mn-ea"/>
              </a:rPr>
              <a:t>'</a:t>
            </a:r>
            <a:r>
              <a:rPr lang="ru-RU" sz="24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mn-ea"/>
              </a:rPr>
              <a:t>язку</a:t>
            </a:r>
            <a:r>
              <a:rPr sz="24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mn-ea"/>
              </a:rPr>
              <a:t> </a:t>
            </a:r>
            <a:r>
              <a:rPr lang="uk-UA" sz="24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mn-ea"/>
              </a:rPr>
              <a:t>підрозділів</a:t>
            </a:r>
            <a:r>
              <a:rPr sz="24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mn-ea"/>
              </a:rPr>
              <a:t> </a:t>
            </a:r>
            <a:r>
              <a:rPr lang="uk-UA" sz="24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mn-ea"/>
              </a:rPr>
              <a:t>.</a:t>
            </a:r>
            <a:r>
              <a:rPr sz="24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mn-ea"/>
              </a:rPr>
              <a:t>        </a:t>
            </a:r>
            <a:br>
              <a:rPr sz="24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mn-ea"/>
              </a:rPr>
            </a:br>
            <a:endParaRPr lang="uk-UA" sz="28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a:xfrm>
            <a:off x="77470" y="242570"/>
            <a:ext cx="8988425" cy="6476365"/>
          </a:xfrm>
        </p:spPr>
        <p:txBody>
          <a:bodyPr>
            <a:normAutofit/>
          </a:bodyPr>
          <a:lstStyle/>
          <a:p>
            <a:pPr marL="0" indent="0">
              <a:buFont typeface="Wingdings" panose="05000000000000000000" charset="0"/>
              <a:buNone/>
            </a:pPr>
            <a:r>
              <a:rPr lang="uk-UA" altLang="en-US" sz="2000" b="1">
                <a:solidFill>
                  <a:schemeClr val="tx1"/>
                </a:solidFill>
                <a:latin typeface="Times New Roman" panose="02020603050405020304" pitchFamily="18" charset="0"/>
                <a:cs typeface="Times New Roman" panose="02020603050405020304" pitchFamily="18" charset="0"/>
                <a:sym typeface="+mn-ea"/>
              </a:rPr>
              <a:t>ЗП</a:t>
            </a:r>
            <a:r>
              <a:rPr lang="uk-UA" altLang="en-US" sz="2000">
                <a:solidFill>
                  <a:schemeClr val="tx1"/>
                </a:solidFill>
                <a:latin typeface="Times New Roman" panose="02020603050405020304" pitchFamily="18" charset="0"/>
                <a:cs typeface="Times New Roman" panose="02020603050405020304" pitchFamily="18" charset="0"/>
                <a:sym typeface="+mn-ea"/>
              </a:rPr>
              <a:t> – кнопка занесення до пам’яті апарата номера абонента;</a:t>
            </a:r>
          </a:p>
          <a:p>
            <a:pPr marL="0" indent="0">
              <a:buFont typeface="Wingdings" panose="05000000000000000000" charset="0"/>
              <a:buNone/>
            </a:pPr>
            <a:r>
              <a:rPr lang="uk-UA" altLang="en-US" sz="2000" b="1">
                <a:solidFill>
                  <a:schemeClr val="tx1"/>
                </a:solidFill>
                <a:latin typeface="Times New Roman" panose="02020603050405020304" pitchFamily="18" charset="0"/>
                <a:cs typeface="Times New Roman" panose="02020603050405020304" pitchFamily="18" charset="0"/>
                <a:sym typeface="+mn-ea"/>
              </a:rPr>
              <a:t>ПЧ</a:t>
            </a:r>
            <a:r>
              <a:rPr lang="uk-UA" altLang="en-US" sz="2000">
                <a:solidFill>
                  <a:schemeClr val="tx1"/>
                </a:solidFill>
                <a:latin typeface="Times New Roman" panose="02020603050405020304" pitchFamily="18" charset="0"/>
                <a:cs typeface="Times New Roman" panose="02020603050405020304" pitchFamily="18" charset="0"/>
                <a:sym typeface="+mn-ea"/>
              </a:rPr>
              <a:t> – кнопка виклику абонента, номер якого записано в пам'ять;</a:t>
            </a:r>
          </a:p>
          <a:p>
            <a:pPr marL="0" indent="0">
              <a:buFont typeface="Wingdings" panose="05000000000000000000" charset="0"/>
              <a:buNone/>
            </a:pPr>
            <a:r>
              <a:rPr lang="uk-UA" altLang="en-US" sz="2000" b="1">
                <a:solidFill>
                  <a:schemeClr val="tx1"/>
                </a:solidFill>
                <a:latin typeface="Times New Roman" panose="02020603050405020304" pitchFamily="18" charset="0"/>
                <a:cs typeface="Times New Roman" panose="02020603050405020304" pitchFamily="18" charset="0"/>
                <a:sym typeface="+mn-ea"/>
              </a:rPr>
              <a:t>ПОВТ</a:t>
            </a:r>
            <a:r>
              <a:rPr lang="uk-UA" altLang="en-US" sz="2000">
                <a:solidFill>
                  <a:schemeClr val="tx1"/>
                </a:solidFill>
                <a:latin typeface="Times New Roman" panose="02020603050405020304" pitchFamily="18" charset="0"/>
                <a:cs typeface="Times New Roman" panose="02020603050405020304" pitchFamily="18" charset="0"/>
                <a:sym typeface="+mn-ea"/>
              </a:rPr>
              <a:t> – кнопка повторного посилання виклику абоненту;</a:t>
            </a:r>
          </a:p>
          <a:p>
            <a:pPr marL="0" indent="0">
              <a:buFont typeface="Wingdings" panose="05000000000000000000" charset="0"/>
              <a:buNone/>
            </a:pPr>
            <a:r>
              <a:rPr lang="uk-UA" altLang="en-US" sz="2000" b="1">
                <a:solidFill>
                  <a:schemeClr val="tx1"/>
                </a:solidFill>
                <a:latin typeface="Times New Roman" panose="02020603050405020304" pitchFamily="18" charset="0"/>
                <a:cs typeface="Times New Roman" panose="02020603050405020304" pitchFamily="18" charset="0"/>
                <a:sym typeface="+mn-ea"/>
              </a:rPr>
              <a:t>КВ</a:t>
            </a:r>
            <a:r>
              <a:rPr lang="uk-UA" altLang="en-US" sz="2000">
                <a:solidFill>
                  <a:schemeClr val="tx1"/>
                </a:solidFill>
                <a:latin typeface="Times New Roman" panose="02020603050405020304" pitchFamily="18" charset="0"/>
                <a:cs typeface="Times New Roman" panose="02020603050405020304" pitchFamily="18" charset="0"/>
                <a:sym typeface="+mn-ea"/>
              </a:rPr>
              <a:t> – кнопка короткого відбою, яка виконує функції посилання у лінію </a:t>
            </a:r>
          </a:p>
          <a:p>
            <a:pPr marL="0" indent="0">
              <a:buFont typeface="Wingdings" panose="05000000000000000000" charset="0"/>
              <a:buNone/>
            </a:pPr>
            <a:r>
              <a:rPr lang="uk-UA" altLang="en-US" sz="2000">
                <a:solidFill>
                  <a:schemeClr val="tx1"/>
                </a:solidFill>
                <a:latin typeface="Times New Roman" panose="02020603050405020304" pitchFamily="18" charset="0"/>
                <a:cs typeface="Times New Roman" panose="02020603050405020304" pitchFamily="18" charset="0"/>
                <a:sym typeface="+mn-ea"/>
              </a:rPr>
              <a:t>сигналів покладеної та знятої слухавки;</a:t>
            </a:r>
          </a:p>
          <a:p>
            <a:pPr marL="0" indent="0">
              <a:buFont typeface="Wingdings" panose="05000000000000000000" charset="0"/>
              <a:buNone/>
            </a:pPr>
            <a:r>
              <a:rPr lang="uk-UA" altLang="en-US" sz="2000" b="1">
                <a:solidFill>
                  <a:schemeClr val="tx1"/>
                </a:solidFill>
                <a:latin typeface="Times New Roman" panose="02020603050405020304" pitchFamily="18" charset="0"/>
                <a:cs typeface="Times New Roman" panose="02020603050405020304" pitchFamily="18" charset="0"/>
                <a:sym typeface="+mn-ea"/>
              </a:rPr>
              <a:t>1-9,0</a:t>
            </a:r>
            <a:r>
              <a:rPr lang="uk-UA" altLang="en-US" sz="2000">
                <a:solidFill>
                  <a:schemeClr val="tx1"/>
                </a:solidFill>
                <a:latin typeface="Times New Roman" panose="02020603050405020304" pitchFamily="18" charset="0"/>
                <a:cs typeface="Times New Roman" panose="02020603050405020304" pitchFamily="18" charset="0"/>
                <a:sym typeface="+mn-ea"/>
              </a:rPr>
              <a:t> – введення цифр;</a:t>
            </a:r>
          </a:p>
          <a:p>
            <a:pPr marL="0" indent="0">
              <a:buFont typeface="Wingdings" panose="05000000000000000000" charset="0"/>
              <a:buNone/>
            </a:pPr>
            <a:r>
              <a:rPr lang="uk-UA" altLang="en-US" sz="2400" b="1">
                <a:solidFill>
                  <a:schemeClr val="tx1"/>
                </a:solidFill>
                <a:latin typeface="Times New Roman" panose="02020603050405020304" pitchFamily="18" charset="0"/>
                <a:cs typeface="Times New Roman" panose="02020603050405020304" pitchFamily="18" charset="0"/>
                <a:sym typeface="+mn-ea"/>
              </a:rPr>
              <a:t> –</a:t>
            </a:r>
            <a:r>
              <a:rPr lang="uk-UA" altLang="en-US" sz="2000">
                <a:solidFill>
                  <a:schemeClr val="tx1"/>
                </a:solidFill>
                <a:latin typeface="Times New Roman" panose="02020603050405020304" pitchFamily="18" charset="0"/>
                <a:cs typeface="Times New Roman" panose="02020603050405020304" pitchFamily="18" charset="0"/>
                <a:sym typeface="+mn-ea"/>
              </a:rPr>
              <a:t> кнопка посилання індукторного виклику в системі «МБ»;</a:t>
            </a:r>
          </a:p>
          <a:p>
            <a:pPr marL="0" indent="0">
              <a:buFont typeface="Wingdings" panose="05000000000000000000" charset="0"/>
              <a:buNone/>
            </a:pPr>
            <a:r>
              <a:rPr lang="uk-UA" altLang="en-US" sz="2400" b="1">
                <a:solidFill>
                  <a:schemeClr val="tx1"/>
                </a:solidFill>
                <a:latin typeface="Times New Roman" panose="02020603050405020304" pitchFamily="18" charset="0"/>
                <a:cs typeface="Times New Roman" panose="02020603050405020304" pitchFamily="18" charset="0"/>
                <a:sym typeface="+mn-ea"/>
              </a:rPr>
              <a:t>#</a:t>
            </a:r>
            <a:r>
              <a:rPr lang="uk-UA" altLang="en-US" sz="2000">
                <a:solidFill>
                  <a:schemeClr val="tx1"/>
                </a:solidFill>
                <a:latin typeface="Times New Roman" panose="02020603050405020304" pitchFamily="18" charset="0"/>
                <a:cs typeface="Times New Roman" panose="02020603050405020304" pitchFamily="18" charset="0"/>
                <a:sym typeface="+mn-ea"/>
              </a:rPr>
              <a:t> – кнопки додаткових видів обслуговування при роботі в режимі «ЦБ».</a:t>
            </a:r>
          </a:p>
          <a:p>
            <a:pPr marL="0" indent="0">
              <a:buFont typeface="Wingdings" panose="05000000000000000000" charset="0"/>
              <a:buNone/>
            </a:pPr>
            <a:r>
              <a:rPr lang="uk-UA" altLang="en-US" sz="2000" b="1">
                <a:solidFill>
                  <a:schemeClr val="tx1"/>
                </a:solidFill>
                <a:latin typeface="Times New Roman" panose="02020603050405020304" pitchFamily="18" charset="0"/>
                <a:cs typeface="Times New Roman" panose="02020603050405020304" pitchFamily="18" charset="0"/>
                <a:sym typeface="+mn-ea"/>
              </a:rPr>
              <a:t>Порядок роботи</a:t>
            </a:r>
          </a:p>
          <a:p>
            <a:pPr marL="0" indent="0">
              <a:buFont typeface="Wingdings" panose="05000000000000000000" charset="0"/>
              <a:buNone/>
            </a:pPr>
            <a:r>
              <a:rPr lang="uk-UA" altLang="en-US" sz="2000" b="1">
                <a:solidFill>
                  <a:schemeClr val="tx1"/>
                </a:solidFill>
                <a:latin typeface="Times New Roman" panose="02020603050405020304" pitchFamily="18" charset="0"/>
                <a:cs typeface="Times New Roman" panose="02020603050405020304" pitchFamily="18" charset="0"/>
                <a:sym typeface="+mn-ea"/>
              </a:rPr>
              <a:t>Техніка безпеки</a:t>
            </a:r>
            <a:endParaRPr lang="uk-UA" altLang="en-US" sz="2000">
              <a:solidFill>
                <a:schemeClr val="tx1"/>
              </a:solidFill>
              <a:latin typeface="Times New Roman" panose="02020603050405020304" pitchFamily="18" charset="0"/>
              <a:cs typeface="Times New Roman" panose="02020603050405020304" pitchFamily="18" charset="0"/>
              <a:sym typeface="+mn-ea"/>
            </a:endParaRPr>
          </a:p>
          <a:p>
            <a:pPr marL="0" indent="0">
              <a:buFont typeface="Wingdings" panose="05000000000000000000" charset="0"/>
              <a:buNone/>
            </a:pPr>
            <a:r>
              <a:rPr lang="uk-UA" altLang="en-US" sz="2000">
                <a:solidFill>
                  <a:schemeClr val="tx1"/>
                </a:solidFill>
                <a:latin typeface="Times New Roman" panose="02020603050405020304" pitchFamily="18" charset="0"/>
                <a:cs typeface="Times New Roman" panose="02020603050405020304" pitchFamily="18" charset="0"/>
                <a:sym typeface="+mn-ea"/>
              </a:rPr>
              <a:t>При експлуатації телефонного апарата в стаціонарних та рухомих об’єктах необхідно до підключення електромережі надійно з’єднати клему заземлення на корпусі телефонного апарата з шиною заземлення об’єкта, при експлуатації апарата, як виносного з екранованим кабелем з’єднати клему заземлення на корпусі телефонного апарату з екраном кабелю. При здійсненні індукторного виклику ЗАБОРОНЯЄТЬСЯ торкатися клем (напруга на клемах лінії – до 100 В).</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ее содержимое 1"/>
          <p:cNvSpPr>
            <a:spLocks noGrp="1"/>
          </p:cNvSpPr>
          <p:nvPr>
            <p:ph sz="half" idx="2"/>
          </p:nvPr>
        </p:nvSpPr>
        <p:spPr/>
        <p:txBody>
          <a:bodyPr/>
          <a:lstStyle/>
          <a:p>
            <a:endParaRPr lang="ru-RU" altLang="en-US"/>
          </a:p>
        </p:txBody>
      </p:sp>
      <p:sp>
        <p:nvSpPr>
          <p:cNvPr id="3" name="Текстовое поле 2"/>
          <p:cNvSpPr txBox="1"/>
          <p:nvPr/>
        </p:nvSpPr>
        <p:spPr>
          <a:xfrm>
            <a:off x="232410" y="368300"/>
            <a:ext cx="8679815" cy="2614930"/>
          </a:xfrm>
          <a:prstGeom prst="rect">
            <a:avLst/>
          </a:prstGeom>
          <a:noFill/>
        </p:spPr>
        <p:txBody>
          <a:bodyPr wrap="square" rtlCol="0" anchor="t">
            <a:spAutoFit/>
          </a:bodyPr>
          <a:lstStyle/>
          <a:p>
            <a:r>
              <a:rPr lang="ru-RU" altLang="en-US" sz="2000" b="1">
                <a:latin typeface="Times New Roman" panose="02020603050405020304" pitchFamily="18" charset="0"/>
                <a:cs typeface="Times New Roman" panose="02020603050405020304" pitchFamily="18" charset="0"/>
              </a:rPr>
              <a:t>Підготовка до роботи:</a:t>
            </a:r>
          </a:p>
          <a:p>
            <a:r>
              <a:rPr lang="ru-RU" altLang="en-US">
                <a:latin typeface="Times New Roman" panose="02020603050405020304" pitchFamily="18" charset="0"/>
                <a:cs typeface="Times New Roman" panose="02020603050405020304" pitchFamily="18" charset="0"/>
              </a:rPr>
              <a:t>- встановити телефонний апарат у зручному для роботи місці або у </a:t>
            </a:r>
          </a:p>
          <a:p>
            <a:r>
              <a:rPr lang="ru-RU" altLang="en-US">
                <a:latin typeface="Times New Roman" panose="02020603050405020304" pitchFamily="18" charset="0"/>
                <a:cs typeface="Times New Roman" panose="02020603050405020304" pitchFamily="18" charset="0"/>
              </a:rPr>
              <a:t>спеціальний кронштейн при експлуатації в рухомих об’єктах;</a:t>
            </a:r>
          </a:p>
          <a:p>
            <a:r>
              <a:rPr lang="ru-RU" altLang="en-US">
                <a:latin typeface="Times New Roman" panose="02020603050405020304" pitchFamily="18" charset="0"/>
                <a:cs typeface="Times New Roman" panose="02020603050405020304" pitchFamily="18" charset="0"/>
              </a:rPr>
              <a:t>- при роботі в режимі «</a:t>
            </a:r>
            <a:r>
              <a:rPr lang="ru-RU" altLang="en-US" b="1">
                <a:latin typeface="Times New Roman" panose="02020603050405020304" pitchFamily="18" charset="0"/>
                <a:cs typeface="Times New Roman" panose="02020603050405020304" pitchFamily="18" charset="0"/>
              </a:rPr>
              <a:t>МБ</a:t>
            </a:r>
            <a:r>
              <a:rPr lang="ru-RU" altLang="en-US">
                <a:latin typeface="Times New Roman" panose="02020603050405020304" pitchFamily="18" charset="0"/>
                <a:cs typeface="Times New Roman" panose="02020603050405020304" pitchFamily="18" charset="0"/>
              </a:rPr>
              <a:t>» вставити тубус з елементами живлення або</a:t>
            </a:r>
          </a:p>
          <a:p>
            <a:r>
              <a:rPr lang="ru-RU" altLang="en-US">
                <a:latin typeface="Times New Roman" panose="02020603050405020304" pitchFamily="18" charset="0"/>
                <a:cs typeface="Times New Roman" panose="02020603050405020304" pitchFamily="18" charset="0"/>
              </a:rPr>
              <a:t>підключити джерело постійного струму напругою </a:t>
            </a:r>
            <a:r>
              <a:rPr lang="ru-RU" altLang="en-US" b="1">
                <a:latin typeface="Times New Roman" panose="02020603050405020304" pitchFamily="18" charset="0"/>
                <a:cs typeface="Times New Roman" panose="02020603050405020304" pitchFamily="18" charset="0"/>
              </a:rPr>
              <a:t>27 В</a:t>
            </a:r>
            <a:r>
              <a:rPr lang="ru-RU" altLang="en-US">
                <a:latin typeface="Times New Roman" panose="02020603050405020304" pitchFamily="18" charset="0"/>
                <a:cs typeface="Times New Roman" panose="02020603050405020304" pitchFamily="18" charset="0"/>
              </a:rPr>
              <a:t> від бортової мережі;</a:t>
            </a:r>
          </a:p>
          <a:p>
            <a:r>
              <a:rPr lang="ru-RU" altLang="en-US">
                <a:latin typeface="Times New Roman" panose="02020603050405020304" pitchFamily="18" charset="0"/>
                <a:cs typeface="Times New Roman" panose="02020603050405020304" pitchFamily="18" charset="0"/>
              </a:rPr>
              <a:t>- підключити лінію зв’язку до клем </a:t>
            </a:r>
            <a:r>
              <a:rPr lang="ru-RU" altLang="en-US" b="1">
                <a:latin typeface="Times New Roman" panose="02020603050405020304" pitchFamily="18" charset="0"/>
                <a:cs typeface="Times New Roman" panose="02020603050405020304" pitchFamily="18" charset="0"/>
              </a:rPr>
              <a:t>Л1 та Л2</a:t>
            </a:r>
            <a:r>
              <a:rPr lang="ru-RU" altLang="en-US">
                <a:latin typeface="Times New Roman" panose="02020603050405020304" pitchFamily="18" charset="0"/>
                <a:cs typeface="Times New Roman" panose="02020603050405020304" pitchFamily="18" charset="0"/>
              </a:rPr>
              <a:t>.;</a:t>
            </a:r>
          </a:p>
          <a:p>
            <a:r>
              <a:rPr lang="ru-RU" altLang="en-US">
                <a:latin typeface="Times New Roman" panose="02020603050405020304" pitchFamily="18" charset="0"/>
                <a:cs typeface="Times New Roman" panose="02020603050405020304" pitchFamily="18" charset="0"/>
              </a:rPr>
              <a:t>- перемикачі на передній панелі виставити у положення: перемикач </a:t>
            </a:r>
          </a:p>
          <a:p>
            <a:r>
              <a:rPr lang="ru-RU" altLang="en-US">
                <a:latin typeface="Times New Roman" panose="02020603050405020304" pitchFamily="18" charset="0"/>
                <a:cs typeface="Times New Roman" panose="02020603050405020304" pitchFamily="18" charset="0"/>
              </a:rPr>
              <a:t>«</a:t>
            </a:r>
            <a:r>
              <a:rPr lang="ru-RU" altLang="en-US" b="1">
                <a:latin typeface="Times New Roman" panose="02020603050405020304" pitchFamily="18" charset="0"/>
                <a:cs typeface="Times New Roman" panose="02020603050405020304" pitchFamily="18" charset="0"/>
              </a:rPr>
              <a:t>ВИКЛИК</a:t>
            </a:r>
            <a:r>
              <a:rPr lang="ru-RU" altLang="en-US">
                <a:latin typeface="Times New Roman" panose="02020603050405020304" pitchFamily="18" charset="0"/>
                <a:cs typeface="Times New Roman" panose="02020603050405020304" pitchFamily="18" charset="0"/>
              </a:rPr>
              <a:t>» – у праве крайнє положення, перемикач «</a:t>
            </a:r>
            <a:r>
              <a:rPr lang="ru-RU" altLang="en-US" b="1">
                <a:latin typeface="Times New Roman" panose="02020603050405020304" pitchFamily="18" charset="0"/>
                <a:cs typeface="Times New Roman" panose="02020603050405020304" pitchFamily="18" charset="0"/>
              </a:rPr>
              <a:t>ГУЧНІСТЬ</a:t>
            </a:r>
            <a:r>
              <a:rPr lang="ru-RU" altLang="en-US">
                <a:latin typeface="Times New Roman" panose="02020603050405020304" pitchFamily="18" charset="0"/>
                <a:cs typeface="Times New Roman" panose="02020603050405020304" pitchFamily="18" charset="0"/>
              </a:rPr>
              <a:t>» – у праве</a:t>
            </a:r>
          </a:p>
          <a:p>
            <a:r>
              <a:rPr lang="ru-RU" altLang="en-US">
                <a:latin typeface="Times New Roman" panose="02020603050405020304" pitchFamily="18" charset="0"/>
                <a:cs typeface="Times New Roman" panose="02020603050405020304" pitchFamily="18" charset="0"/>
              </a:rPr>
              <a:t>крайнє положення, перемикач «</a:t>
            </a:r>
            <a:r>
              <a:rPr lang="ru-RU" altLang="en-US" b="1">
                <a:latin typeface="Times New Roman" panose="02020603050405020304" pitchFamily="18" charset="0"/>
                <a:cs typeface="Times New Roman" panose="02020603050405020304" pitchFamily="18" charset="0"/>
              </a:rPr>
              <a:t>РЕЖИМ РОБОТИ</a:t>
            </a:r>
            <a:r>
              <a:rPr lang="ru-RU" altLang="en-US">
                <a:latin typeface="Times New Roman" panose="02020603050405020304" pitchFamily="18" charset="0"/>
                <a:cs typeface="Times New Roman" panose="02020603050405020304" pitchFamily="18" charset="0"/>
              </a:rPr>
              <a:t>» – у положення «</a:t>
            </a:r>
            <a:r>
              <a:rPr lang="ru-RU" altLang="en-US" b="1">
                <a:latin typeface="Times New Roman" panose="02020603050405020304" pitchFamily="18" charset="0"/>
                <a:cs typeface="Times New Roman" panose="02020603050405020304" pitchFamily="18" charset="0"/>
              </a:rPr>
              <a:t>МБ»</a:t>
            </a:r>
            <a:r>
              <a:rPr lang="ru-RU" altLang="en-US">
                <a:latin typeface="Times New Roman" panose="02020603050405020304" pitchFamily="18" charset="0"/>
                <a:cs typeface="Times New Roman" panose="02020603050405020304" pitchFamily="18"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sz="half" idx="1"/>
          </p:nvPr>
        </p:nvSpPr>
        <p:spPr>
          <a:xfrm>
            <a:off x="304800" y="179705"/>
            <a:ext cx="8839200" cy="6491605"/>
          </a:xfrm>
        </p:spPr>
        <p:txBody>
          <a:bodyPr>
            <a:normAutofit/>
          </a:bodyPr>
          <a:lstStyle/>
          <a:p>
            <a:pPr marL="0" indent="0">
              <a:buNone/>
            </a:pPr>
            <a:endParaRPr lang="ru-RU" altLang="en-US" dirty="0"/>
          </a:p>
          <a:p>
            <a:pPr marL="0" indent="0">
              <a:buNone/>
            </a:pPr>
            <a:endParaRPr lang="uk-UA" altLang="ru-RU" sz="1800" dirty="0">
              <a:solidFill>
                <a:schemeClr val="tx1"/>
              </a:solidFill>
              <a:latin typeface="Times New Roman" panose="02020603050405020304" pitchFamily="18" charset="0"/>
              <a:cs typeface="Times New Roman" panose="02020603050405020304" pitchFamily="18" charset="0"/>
            </a:endParaRPr>
          </a:p>
        </p:txBody>
      </p:sp>
      <p:sp>
        <p:nvSpPr>
          <p:cNvPr id="4" name="Текстовое поле 3"/>
          <p:cNvSpPr txBox="1"/>
          <p:nvPr/>
        </p:nvSpPr>
        <p:spPr>
          <a:xfrm>
            <a:off x="201295" y="179705"/>
            <a:ext cx="8741410" cy="5354320"/>
          </a:xfrm>
          <a:prstGeom prst="rect">
            <a:avLst/>
          </a:prstGeom>
          <a:noFill/>
        </p:spPr>
        <p:txBody>
          <a:bodyPr wrap="square" rtlCol="0" anchor="t">
            <a:spAutoFit/>
          </a:bodyPr>
          <a:lstStyle/>
          <a:p>
            <a:r>
              <a:rPr lang="ru-RU" altLang="en-US" sz="2400" b="1">
                <a:latin typeface="Times New Roman" panose="02020603050405020304" pitchFamily="18" charset="0"/>
                <a:cs typeface="Times New Roman" panose="02020603050405020304" pitchFamily="18" charset="0"/>
              </a:rPr>
              <a:t>Порядок роботи</a:t>
            </a:r>
          </a:p>
          <a:p>
            <a:r>
              <a:rPr lang="ru-RU" altLang="en-US" sz="2400" b="1">
                <a:latin typeface="Times New Roman" panose="02020603050405020304" pitchFamily="18" charset="0"/>
                <a:cs typeface="Times New Roman" panose="02020603050405020304" pitchFamily="18" charset="0"/>
              </a:rPr>
              <a:t>Техніка безпеки</a:t>
            </a:r>
          </a:p>
          <a:p>
            <a:r>
              <a:rPr lang="ru-RU" altLang="en-US">
                <a:latin typeface="Times New Roman" panose="02020603050405020304" pitchFamily="18" charset="0"/>
                <a:cs typeface="Times New Roman" panose="02020603050405020304" pitchFamily="18" charset="0"/>
              </a:rPr>
              <a:t>      При експлуатації телефонного апарата в стаціонарних та рухомиоб’єктах необхідно до підключення електромережі надійно з’єднати клему заземлення на корпусі телефонного апарата з шиною заземлення об’єкта, при експлуатації апарата, як виносного з екранованим кабелем з’єднати. </a:t>
            </a:r>
          </a:p>
          <a:p>
            <a:r>
              <a:rPr lang="ru-RU" altLang="en-US">
                <a:latin typeface="Times New Roman" panose="02020603050405020304" pitchFamily="18" charset="0"/>
                <a:cs typeface="Times New Roman" panose="02020603050405020304" pitchFamily="18" charset="0"/>
              </a:rPr>
              <a:t>клему заземлення на корпусі телефонного апарату з екраном кабелю.</a:t>
            </a:r>
          </a:p>
          <a:p>
            <a:r>
              <a:rPr lang="ru-RU" altLang="en-US">
                <a:latin typeface="Times New Roman" panose="02020603050405020304" pitchFamily="18" charset="0"/>
                <a:cs typeface="Times New Roman" panose="02020603050405020304" pitchFamily="18" charset="0"/>
              </a:rPr>
              <a:t>При здійсненні індукторного виклику ЗАБОРОНЯЄТЬСЯ торкатися клем (напруга на клемах лінії – до 100 В). </a:t>
            </a:r>
          </a:p>
          <a:p>
            <a:r>
              <a:rPr lang="ru-RU" altLang="en-US" sz="2400" b="1">
                <a:latin typeface="Times New Roman" panose="02020603050405020304" pitchFamily="18" charset="0"/>
                <a:cs typeface="Times New Roman" panose="02020603050405020304" pitchFamily="18" charset="0"/>
              </a:rPr>
              <a:t>Підготовка до роботи:</a:t>
            </a:r>
          </a:p>
          <a:p>
            <a:r>
              <a:rPr lang="ru-RU" altLang="en-US">
                <a:latin typeface="Times New Roman" panose="02020603050405020304" pitchFamily="18" charset="0"/>
                <a:cs typeface="Times New Roman" panose="02020603050405020304" pitchFamily="18" charset="0"/>
              </a:rPr>
              <a:t>- встановити телефонний апарат у зручному для роботи місці або у спеціальний кронштейн при експлуатації в рухомих об’єктах;</a:t>
            </a:r>
          </a:p>
          <a:p>
            <a:r>
              <a:rPr lang="ru-RU" altLang="en-US">
                <a:latin typeface="Times New Roman" panose="02020603050405020304" pitchFamily="18" charset="0"/>
                <a:cs typeface="Times New Roman" panose="02020603050405020304" pitchFamily="18" charset="0"/>
              </a:rPr>
              <a:t>- при роботі в режимі «МБ» вставити тубус з елементами живлення або підключити джерело постійного струму напругою 27 В від бортової мережі;</a:t>
            </a:r>
          </a:p>
          <a:p>
            <a:r>
              <a:rPr lang="ru-RU" altLang="en-US">
                <a:latin typeface="Times New Roman" panose="02020603050405020304" pitchFamily="18" charset="0"/>
                <a:cs typeface="Times New Roman" panose="02020603050405020304" pitchFamily="18" charset="0"/>
              </a:rPr>
              <a:t>- підключити лінію зв’язку до клем Л1 та Л2.;</a:t>
            </a:r>
          </a:p>
          <a:p>
            <a:r>
              <a:rPr lang="ru-RU" altLang="en-US">
                <a:latin typeface="Times New Roman" panose="02020603050405020304" pitchFamily="18" charset="0"/>
                <a:cs typeface="Times New Roman" panose="02020603050405020304" pitchFamily="18" charset="0"/>
              </a:rPr>
              <a:t>- перемикачі на передній панелі виставити у положення: перемикач «ВИКЛИК» – у праве крайнє положення, перемикач «ГУЧНІСТЬ» – у праве крайнє положення, перемикач «РЕЖИМ РОБОТИ» – у положення «МБ».</a:t>
            </a:r>
          </a:p>
        </p:txBody>
      </p:sp>
    </p:spTree>
  </p:cSld>
  <p:clrMapOvr>
    <a:masterClrMapping/>
  </p:clrMapOvr>
  <p:transition advTm="2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927" y="5644515"/>
            <a:ext cx="8686800" cy="841248"/>
          </a:xfrm>
        </p:spPr>
        <p:txBody>
          <a:bodyPr/>
          <a:lstStyle/>
          <a:p>
            <a:pPr marL="1439545" indent="-1439545"/>
            <a:r>
              <a:rPr lang="uk-UA" altLang="ru-RU" sz="2400">
                <a:solidFill>
                  <a:schemeClr val="tx1"/>
                </a:solidFill>
              </a:rPr>
              <a:t>комутатор П -193</a:t>
            </a:r>
          </a:p>
        </p:txBody>
      </p:sp>
      <p:sp>
        <p:nvSpPr>
          <p:cNvPr id="3" name="Замещающее содержимое 2"/>
          <p:cNvSpPr>
            <a:spLocks noGrp="1"/>
          </p:cNvSpPr>
          <p:nvPr>
            <p:ph sz="half" idx="1"/>
          </p:nvPr>
        </p:nvSpPr>
        <p:spPr>
          <a:xfrm>
            <a:off x="1034415" y="5351145"/>
            <a:ext cx="7957185" cy="973455"/>
          </a:xfrm>
        </p:spPr>
        <p:txBody>
          <a:bodyPr>
            <a:normAutofit/>
          </a:bodyPr>
          <a:lstStyle/>
          <a:p>
            <a:pPr marL="0" indent="0">
              <a:buNone/>
            </a:pPr>
            <a:endParaRPr lang="ru-RU" altLang="en-US" dirty="0"/>
          </a:p>
          <a:p>
            <a:pPr marL="2429510" indent="-1955800">
              <a:buNone/>
            </a:pPr>
            <a:r>
              <a:rPr lang="uk-UA" altLang="ru-RU" sz="1800" dirty="0">
                <a:solidFill>
                  <a:schemeClr val="tx1"/>
                </a:solidFill>
                <a:latin typeface="Times New Roman" panose="02020603050405020304" pitchFamily="18" charset="0"/>
                <a:cs typeface="Times New Roman" panose="02020603050405020304" pitchFamily="18" charset="0"/>
              </a:rPr>
              <a:t>                         </a:t>
            </a:r>
          </a:p>
        </p:txBody>
      </p:sp>
      <p:pic>
        <p:nvPicPr>
          <p:cNvPr id="5" name="Изображение 5"/>
          <p:cNvPicPr>
            <a:picLocks noGrp="1" noChangeAspect="1"/>
          </p:cNvPicPr>
          <p:nvPr>
            <p:ph sz="half" idx="2"/>
          </p:nvPr>
        </p:nvPicPr>
        <p:blipFill>
          <a:blip r:embed="rId2" cstate="print"/>
          <a:stretch>
            <a:fillRect/>
          </a:stretch>
        </p:blipFill>
        <p:spPr>
          <a:xfrm>
            <a:off x="0" y="594360"/>
            <a:ext cx="4769485" cy="3728720"/>
          </a:xfrm>
          <a:prstGeom prst="rect">
            <a:avLst/>
          </a:prstGeom>
          <a:noFill/>
          <a:ln>
            <a:noFill/>
          </a:ln>
        </p:spPr>
      </p:pic>
      <p:pic>
        <p:nvPicPr>
          <p:cNvPr id="17" name="Изображение 15"/>
          <p:cNvPicPr>
            <a:picLocks noChangeAspect="1"/>
          </p:cNvPicPr>
          <p:nvPr/>
        </p:nvPicPr>
        <p:blipFill>
          <a:blip r:embed="rId3" cstate="print"/>
          <a:stretch>
            <a:fillRect/>
          </a:stretch>
        </p:blipFill>
        <p:spPr>
          <a:xfrm>
            <a:off x="4547235" y="821690"/>
            <a:ext cx="4596765" cy="2529205"/>
          </a:xfrm>
          <a:prstGeom prst="rect">
            <a:avLst/>
          </a:prstGeom>
          <a:noFill/>
          <a:ln>
            <a:noFill/>
          </a:ln>
        </p:spPr>
      </p:pic>
    </p:spTree>
  </p:cSld>
  <p:clrMapOvr>
    <a:masterClrMapping/>
  </p:clrMapOvr>
  <p:transition advTm="2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sz="half" idx="1"/>
          </p:nvPr>
        </p:nvSpPr>
        <p:spPr>
          <a:xfrm>
            <a:off x="625475" y="3684905"/>
            <a:ext cx="8366125" cy="3173095"/>
          </a:xfrm>
        </p:spPr>
        <p:txBody>
          <a:bodyPr>
            <a:normAutofit fontScale="32500" lnSpcReduction="10000"/>
          </a:bodyPr>
          <a:lstStyle/>
          <a:p>
            <a:pPr marL="0" indent="0">
              <a:buNone/>
            </a:pPr>
            <a:endParaRPr lang="ru-RU" altLang="en-US" dirty="0"/>
          </a:p>
          <a:p>
            <a:pPr marL="2429510" indent="-1955800">
              <a:buNone/>
            </a:pPr>
            <a:r>
              <a:rPr lang="uk-UA" altLang="ru-RU" sz="1800" dirty="0">
                <a:solidFill>
                  <a:schemeClr val="tx1"/>
                </a:solidFill>
                <a:latin typeface="Times New Roman" panose="02020603050405020304" pitchFamily="18" charset="0"/>
                <a:cs typeface="Times New Roman" panose="02020603050405020304" pitchFamily="18" charset="0"/>
              </a:rPr>
              <a:t>                        </a:t>
            </a:r>
            <a:r>
              <a:rPr lang="uk-UA" altLang="ru-RU" sz="7200" dirty="0">
                <a:solidFill>
                  <a:schemeClr val="tx1"/>
                </a:solidFill>
                <a:latin typeface="Times New Roman" panose="02020603050405020304" pitchFamily="18" charset="0"/>
                <a:cs typeface="Times New Roman" panose="02020603050405020304" pitchFamily="18" charset="0"/>
              </a:rPr>
              <a:t> Лінійний щит: </a:t>
            </a:r>
          </a:p>
          <a:p>
            <a:pPr marL="2429510" indent="-1955800">
              <a:buNone/>
            </a:pPr>
            <a:r>
              <a:rPr lang="uk-UA" altLang="ru-RU" sz="7200" dirty="0">
                <a:solidFill>
                  <a:schemeClr val="tx1"/>
                </a:solidFill>
                <a:latin typeface="Times New Roman" panose="02020603050405020304" pitchFamily="18" charset="0"/>
                <a:cs typeface="Times New Roman" panose="02020603050405020304" pitchFamily="18" charset="0"/>
              </a:rPr>
              <a:t>1 – корпус; </a:t>
            </a:r>
          </a:p>
          <a:p>
            <a:pPr marL="2429510" indent="-1955800">
              <a:buNone/>
            </a:pPr>
            <a:r>
              <a:rPr lang="uk-UA" altLang="ru-RU" sz="7200" dirty="0">
                <a:solidFill>
                  <a:schemeClr val="tx1"/>
                </a:solidFill>
                <a:latin typeface="Times New Roman" panose="02020603050405020304" pitchFamily="18" charset="0"/>
                <a:cs typeface="Times New Roman" panose="02020603050405020304" pitchFamily="18" charset="0"/>
              </a:rPr>
              <a:t>2 – кришка; </a:t>
            </a:r>
          </a:p>
          <a:p>
            <a:pPr marL="2429510" indent="-1955800">
              <a:buNone/>
            </a:pPr>
            <a:r>
              <a:rPr lang="uk-UA" altLang="ru-RU" sz="7200" dirty="0">
                <a:solidFill>
                  <a:schemeClr val="tx1"/>
                </a:solidFill>
                <a:latin typeface="Times New Roman" panose="02020603050405020304" pitchFamily="18" charset="0"/>
                <a:cs typeface="Times New Roman" panose="02020603050405020304" pitchFamily="18" charset="0"/>
              </a:rPr>
              <a:t>3 – колодка із затискачами; </a:t>
            </a:r>
          </a:p>
          <a:p>
            <a:pPr marL="2429510" indent="-1955800">
              <a:buNone/>
            </a:pPr>
            <a:r>
              <a:rPr lang="uk-UA" altLang="ru-RU" sz="7200" dirty="0">
                <a:solidFill>
                  <a:schemeClr val="tx1"/>
                </a:solidFill>
                <a:latin typeface="Times New Roman" panose="02020603050405020304" pitchFamily="18" charset="0"/>
                <a:cs typeface="Times New Roman" panose="02020603050405020304" pitchFamily="18" charset="0"/>
              </a:rPr>
              <a:t>4 – 30-контактна колодка; </a:t>
            </a:r>
          </a:p>
          <a:p>
            <a:pPr marL="2429510" indent="-1955800">
              <a:buNone/>
            </a:pPr>
            <a:r>
              <a:rPr lang="uk-UA" altLang="ru-RU" sz="7200" dirty="0">
                <a:solidFill>
                  <a:schemeClr val="tx1"/>
                </a:solidFill>
                <a:latin typeface="Times New Roman" panose="02020603050405020304" pitchFamily="18" charset="0"/>
                <a:cs typeface="Times New Roman" panose="02020603050405020304" pitchFamily="18" charset="0"/>
              </a:rPr>
              <a:t>5 – упор; </a:t>
            </a:r>
          </a:p>
          <a:p>
            <a:pPr marL="2429510" indent="-1955800">
              <a:buNone/>
            </a:pPr>
            <a:r>
              <a:rPr lang="uk-UA" altLang="ru-RU" sz="7200" dirty="0">
                <a:solidFill>
                  <a:schemeClr val="tx1"/>
                </a:solidFill>
                <a:latin typeface="Times New Roman" panose="02020603050405020304" pitchFamily="18" charset="0"/>
                <a:cs typeface="Times New Roman" panose="02020603050405020304" pitchFamily="18" charset="0"/>
              </a:rPr>
              <a:t>6 – замок; </a:t>
            </a:r>
          </a:p>
          <a:p>
            <a:pPr marL="2429510" indent="-1955800">
              <a:buNone/>
            </a:pPr>
            <a:r>
              <a:rPr lang="uk-UA" altLang="ru-RU" sz="7200" dirty="0">
                <a:solidFill>
                  <a:schemeClr val="tx1"/>
                </a:solidFill>
                <a:latin typeface="Times New Roman" panose="02020603050405020304" pitchFamily="18" charset="0"/>
                <a:cs typeface="Times New Roman" panose="02020603050405020304" pitchFamily="18" charset="0"/>
              </a:rPr>
              <a:t>7 – відкидні запори; </a:t>
            </a:r>
          </a:p>
          <a:p>
            <a:pPr marL="2429510" indent="-1955800">
              <a:buNone/>
            </a:pPr>
            <a:r>
              <a:rPr lang="uk-UA" altLang="ru-RU" sz="7200" dirty="0">
                <a:solidFill>
                  <a:schemeClr val="tx1"/>
                </a:solidFill>
                <a:latin typeface="Times New Roman" panose="02020603050405020304" pitchFamily="18" charset="0"/>
                <a:cs typeface="Times New Roman" panose="02020603050405020304" pitchFamily="18" charset="0"/>
              </a:rPr>
              <a:t>8 – вушко </a:t>
            </a:r>
          </a:p>
        </p:txBody>
      </p:sp>
      <p:pic>
        <p:nvPicPr>
          <p:cNvPr id="17" name="Изображение 15"/>
          <p:cNvPicPr>
            <a:picLocks noChangeAspect="1"/>
          </p:cNvPicPr>
          <p:nvPr/>
        </p:nvPicPr>
        <p:blipFill>
          <a:blip r:embed="rId2" cstate="print"/>
          <a:stretch>
            <a:fillRect/>
          </a:stretch>
        </p:blipFill>
        <p:spPr>
          <a:xfrm>
            <a:off x="1386205" y="134620"/>
            <a:ext cx="6451600" cy="3550285"/>
          </a:xfrm>
          <a:prstGeom prst="rect">
            <a:avLst/>
          </a:prstGeom>
          <a:noFill/>
          <a:ln>
            <a:noFill/>
          </a:ln>
        </p:spPr>
      </p:pic>
      <p:sp>
        <p:nvSpPr>
          <p:cNvPr id="4" name="Замещающее содержимое 3"/>
          <p:cNvSpPr>
            <a:spLocks noGrp="1"/>
          </p:cNvSpPr>
          <p:nvPr>
            <p:ph sz="half" idx="2"/>
          </p:nvPr>
        </p:nvSpPr>
        <p:spPr/>
        <p:txBody>
          <a:bodyPr>
            <a:normAutofit fontScale="32500" lnSpcReduction="10000"/>
          </a:bodyPr>
          <a:lstStyle/>
          <a:p>
            <a:endParaRPr lang="ru-RU" altLang="en-US"/>
          </a:p>
        </p:txBody>
      </p:sp>
    </p:spTree>
  </p:cSld>
  <p:clrMapOvr>
    <a:masterClrMapping/>
  </p:clrMapOvr>
  <p:transition advTm="2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овое поле 5"/>
          <p:cNvSpPr txBox="1"/>
          <p:nvPr/>
        </p:nvSpPr>
        <p:spPr>
          <a:xfrm>
            <a:off x="328295" y="4845685"/>
            <a:ext cx="8660130" cy="368300"/>
          </a:xfrm>
          <a:prstGeom prst="rect">
            <a:avLst/>
          </a:prstGeom>
          <a:noFill/>
        </p:spPr>
        <p:txBody>
          <a:bodyPr wrap="square" rtlCol="0" anchor="t">
            <a:spAutoFit/>
          </a:bodyPr>
          <a:lstStyle/>
          <a:p>
            <a:r>
              <a:rPr lang="uk-UA" altLang="ru-RU">
                <a:latin typeface="Times New Roman" panose="02020603050405020304" pitchFamily="18" charset="0"/>
                <a:cs typeface="Times New Roman" panose="02020603050405020304" pitchFamily="18" charset="0"/>
              </a:rPr>
              <a:t>     </a:t>
            </a:r>
            <a:endParaRPr lang="ru-RU" altLang="en-US" sz="2000">
              <a:latin typeface="Times New Roman" panose="02020603050405020304" pitchFamily="18" charset="0"/>
              <a:cs typeface="Times New Roman" panose="02020603050405020304" pitchFamily="18" charset="0"/>
            </a:endParaRPr>
          </a:p>
        </p:txBody>
      </p:sp>
      <p:sp>
        <p:nvSpPr>
          <p:cNvPr id="2" name="Текстовое поле 1"/>
          <p:cNvSpPr txBox="1"/>
          <p:nvPr/>
        </p:nvSpPr>
        <p:spPr>
          <a:xfrm>
            <a:off x="219710" y="182880"/>
            <a:ext cx="8768080" cy="460375"/>
          </a:xfrm>
          <a:prstGeom prst="rect">
            <a:avLst/>
          </a:prstGeom>
          <a:noFill/>
        </p:spPr>
        <p:txBody>
          <a:bodyPr wrap="square" rtlCol="0" anchor="t">
            <a:spAutoFit/>
          </a:bodyPr>
          <a:lstStyle/>
          <a:p>
            <a:pPr algn="ctr"/>
            <a:r>
              <a:rPr lang="ru-RU" altLang="en-US" sz="2400" b="1">
                <a:latin typeface="Times New Roman" panose="02020603050405020304" pitchFamily="18" charset="0"/>
                <a:cs typeface="Times New Roman" panose="02020603050405020304" pitchFamily="18" charset="0"/>
              </a:rPr>
              <a:t>Телефонний комутатор П-193М</a:t>
            </a:r>
          </a:p>
        </p:txBody>
      </p:sp>
      <p:sp>
        <p:nvSpPr>
          <p:cNvPr id="3" name="Текстовое поле 2"/>
          <p:cNvSpPr txBox="1"/>
          <p:nvPr/>
        </p:nvSpPr>
        <p:spPr>
          <a:xfrm>
            <a:off x="219710" y="182880"/>
            <a:ext cx="8692515" cy="6647180"/>
          </a:xfrm>
          <a:prstGeom prst="rect">
            <a:avLst/>
          </a:prstGeom>
          <a:noFill/>
        </p:spPr>
        <p:txBody>
          <a:bodyPr wrap="square" rtlCol="0" anchor="t">
            <a:spAutoFit/>
          </a:bodyPr>
          <a:lstStyle/>
          <a:p>
            <a:endParaRPr lang="ru-RU" altLang="en-US">
              <a:latin typeface="Times New Roman" panose="02020603050405020304" pitchFamily="18" charset="0"/>
              <a:cs typeface="Times New Roman" panose="02020603050405020304" pitchFamily="18" charset="0"/>
            </a:endParaRPr>
          </a:p>
          <a:p>
            <a:endParaRPr lang="ru-RU" altLang="en-US">
              <a:latin typeface="Times New Roman" panose="02020603050405020304" pitchFamily="18" charset="0"/>
              <a:cs typeface="Times New Roman" panose="02020603050405020304" pitchFamily="18" charset="0"/>
            </a:endParaRPr>
          </a:p>
          <a:p>
            <a:r>
              <a:rPr lang="ru-RU" altLang="en-US" sz="2400" b="1">
                <a:latin typeface="Times New Roman" panose="02020603050405020304" pitchFamily="18" charset="0"/>
                <a:cs typeface="Times New Roman" panose="02020603050405020304" pitchFamily="18" charset="0"/>
              </a:rPr>
              <a:t>Підготовка до роботи:</a:t>
            </a:r>
          </a:p>
          <a:p>
            <a:r>
              <a:rPr lang="ru-RU" altLang="en-US">
                <a:latin typeface="Times New Roman" panose="02020603050405020304" pitchFamily="18" charset="0"/>
                <a:cs typeface="Times New Roman" panose="02020603050405020304" pitchFamily="18" charset="0"/>
              </a:rPr>
              <a:t>- витягнути з сумки, відкрити передні дверцята і встановити комутатор на стіл або повісити на стіну;</a:t>
            </a:r>
          </a:p>
          <a:p>
            <a:r>
              <a:rPr lang="ru-RU" altLang="en-US">
                <a:latin typeface="Times New Roman" panose="02020603050405020304" pitchFamily="18" charset="0"/>
                <a:cs typeface="Times New Roman" panose="02020603050405020304" pitchFamily="18" charset="0"/>
              </a:rPr>
              <a:t>- відкрити дверцята з вільними гніздами і вийняти з'єднувальні шнури;</a:t>
            </a:r>
          </a:p>
          <a:p>
            <a:r>
              <a:rPr lang="ru-RU" altLang="en-US">
                <a:latin typeface="Times New Roman" panose="02020603050405020304" pitchFamily="18" charset="0"/>
                <a:cs typeface="Times New Roman" panose="02020603050405020304" pitchFamily="18" charset="0"/>
              </a:rPr>
              <a:t> - пропустити з'єднувальні шнури крізь відповідні прорізи, закрити дверцята і встановити з'єднувальні шнури штепселями в холості гнізда;</a:t>
            </a:r>
          </a:p>
          <a:p>
            <a:r>
              <a:rPr lang="ru-RU" altLang="en-US">
                <a:latin typeface="Times New Roman" panose="02020603050405020304" pitchFamily="18" charset="0"/>
                <a:cs typeface="Times New Roman" panose="02020603050405020304" pitchFamily="18" charset="0"/>
              </a:rPr>
              <a:t>- відпустити шторку відбійно-викличних клапанів;</a:t>
            </a:r>
          </a:p>
          <a:p>
            <a:r>
              <a:rPr lang="ru-RU" altLang="en-US">
                <a:latin typeface="Times New Roman" panose="02020603050405020304" pitchFamily="18" charset="0"/>
                <a:cs typeface="Times New Roman" panose="02020603050405020304" pitchFamily="18" charset="0"/>
              </a:rPr>
              <a:t>- відкрити верхню кришку і вийняти мікротелефонну гарнітуру;</a:t>
            </a:r>
          </a:p>
          <a:p>
            <a:r>
              <a:rPr lang="ru-RU" altLang="en-US">
                <a:latin typeface="Times New Roman" panose="02020603050405020304" pitchFamily="18" charset="0"/>
                <a:cs typeface="Times New Roman" panose="02020603050405020304" pitchFamily="18" charset="0"/>
              </a:rPr>
              <a:t>- під'єднати провід заземлення;</a:t>
            </a:r>
          </a:p>
          <a:p>
            <a:r>
              <a:rPr lang="ru-RU" altLang="en-US">
                <a:latin typeface="Times New Roman" panose="02020603050405020304" pitchFamily="18" charset="0"/>
                <a:cs typeface="Times New Roman" panose="02020603050405020304" pitchFamily="18" charset="0"/>
              </a:rPr>
              <a:t>- під'єднати абонентські лінії до лінійних затискачів комутатора або щитка.</a:t>
            </a:r>
          </a:p>
          <a:p>
            <a:r>
              <a:rPr lang="ru-RU" altLang="en-US" sz="2400" b="1">
                <a:latin typeface="Times New Roman" panose="02020603050405020304" pitchFamily="18" charset="0"/>
                <a:cs typeface="Times New Roman" panose="02020603050405020304" pitchFamily="18" charset="0"/>
              </a:rPr>
              <a:t>Перевірка працездатності комутатора:</a:t>
            </a:r>
          </a:p>
          <a:p>
            <a:r>
              <a:rPr lang="ru-RU" altLang="en-US">
                <a:latin typeface="Times New Roman" panose="02020603050405020304" pitchFamily="18" charset="0"/>
                <a:cs typeface="Times New Roman" panose="02020603050405020304" pitchFamily="18" charset="0"/>
              </a:rPr>
              <a:t>а) напруга батареї ГБ-10У-1,3 перевіряється гучністю прослуховування власного голосу в мікротелефонній трубці;</a:t>
            </a:r>
          </a:p>
          <a:p>
            <a:r>
              <a:rPr lang="ru-RU" altLang="en-US">
                <a:latin typeface="Times New Roman" panose="02020603050405020304" pitchFamily="18" charset="0"/>
                <a:cs typeface="Times New Roman" panose="02020603050405020304" pitchFamily="18" charset="0"/>
              </a:rPr>
              <a:t>б) перевірка відбійно-викличних клапанів:</a:t>
            </a:r>
          </a:p>
          <a:p>
            <a:r>
              <a:rPr lang="ru-RU" altLang="en-US">
                <a:latin typeface="Times New Roman" panose="02020603050405020304" pitchFamily="18" charset="0"/>
                <a:cs typeface="Times New Roman" panose="02020603050405020304" pitchFamily="18" charset="0"/>
              </a:rPr>
              <a:t>- під'єднати два телефонних апарати до лінійних затискачів, по черзі надіслати виклик з кожного апарата, клапани відповідних номерів мають відкритись;</a:t>
            </a:r>
          </a:p>
          <a:p>
            <a:r>
              <a:rPr lang="ru-RU" altLang="en-US">
                <a:latin typeface="Times New Roman" panose="02020603050405020304" pitchFamily="18" charset="0"/>
                <a:cs typeface="Times New Roman" panose="02020603050405020304" pitchFamily="18" charset="0"/>
              </a:rPr>
              <a:t>в) перевірка з'єднувальних шнурів і гнізд:</a:t>
            </a:r>
          </a:p>
          <a:p>
            <a:r>
              <a:rPr lang="ru-RU" altLang="en-US">
                <a:latin typeface="Times New Roman" panose="02020603050405020304" pitchFamily="18" charset="0"/>
                <a:cs typeface="Times New Roman" panose="02020603050405020304" pitchFamily="18" charset="0"/>
              </a:rPr>
              <a:t>- встановити з'єднувальний шнур № 1 в гніздо № 2;</a:t>
            </a:r>
          </a:p>
          <a:p>
            <a:r>
              <a:rPr lang="ru-RU" altLang="en-US">
                <a:latin typeface="Times New Roman" panose="02020603050405020304" pitchFamily="18" charset="0"/>
                <a:cs typeface="Times New Roman" panose="02020603050405020304" pitchFamily="18" charset="0"/>
              </a:rPr>
              <a:t>- послати виклик з телефонного апарата, телефонний апарат має дзвонити і чутна розмова, що вкаже на справність обох шнурових гнізд;</a:t>
            </a:r>
          </a:p>
          <a:p>
            <a:r>
              <a:rPr lang="ru-RU" altLang="en-US">
                <a:latin typeface="Times New Roman" panose="02020603050405020304" pitchFamily="18" charset="0"/>
                <a:cs typeface="Times New Roman" panose="02020603050405020304" pitchFamily="18" charset="0"/>
              </a:rPr>
              <a:t>- встановити шнур № 2 в гніздо № 1 і здійснити виклик, другій апарат має дзвонити</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ое поле 3"/>
          <p:cNvSpPr txBox="1"/>
          <p:nvPr/>
        </p:nvSpPr>
        <p:spPr>
          <a:xfrm>
            <a:off x="269875" y="147955"/>
            <a:ext cx="8604250" cy="1753235"/>
          </a:xfrm>
          <a:prstGeom prst="rect">
            <a:avLst/>
          </a:prstGeom>
          <a:noFill/>
        </p:spPr>
        <p:txBody>
          <a:bodyPr wrap="square" rtlCol="0" anchor="t">
            <a:spAutoFit/>
          </a:bodyPr>
          <a:lstStyle/>
          <a:p>
            <a:r>
              <a:rPr lang="ru-RU" altLang="en-US">
                <a:latin typeface="Times New Roman" panose="02020603050405020304" pitchFamily="18" charset="0"/>
                <a:cs typeface="Times New Roman" panose="02020603050405020304" pitchFamily="18" charset="0"/>
              </a:rPr>
              <a:t>г) перевірка індуктора:</a:t>
            </a:r>
          </a:p>
          <a:p>
            <a:r>
              <a:rPr lang="ru-RU" altLang="en-US">
                <a:latin typeface="Times New Roman" panose="02020603050405020304" pitchFamily="18" charset="0"/>
                <a:cs typeface="Times New Roman" panose="02020603050405020304" pitchFamily="18" charset="0"/>
              </a:rPr>
              <a:t>- послати виклик абоненту при натиснутій опитувально-викличній кнопці (при справному індукторі дзвонить дзвінок телефону абонента);</a:t>
            </a:r>
          </a:p>
          <a:p>
            <a:r>
              <a:rPr lang="ru-RU" altLang="en-US">
                <a:latin typeface="Times New Roman" panose="02020603050405020304" pitchFamily="18" charset="0"/>
                <a:cs typeface="Times New Roman" panose="02020603050405020304" pitchFamily="18" charset="0"/>
              </a:rPr>
              <a:t>д) перевірка громорозрядників:</a:t>
            </a:r>
          </a:p>
          <a:p>
            <a:r>
              <a:rPr lang="ru-RU" altLang="en-US">
                <a:latin typeface="Times New Roman" panose="02020603050405020304" pitchFamily="18" charset="0"/>
                <a:cs typeface="Times New Roman" panose="02020603050405020304" pitchFamily="18" charset="0"/>
              </a:rPr>
              <a:t>- один провід від телефонного апарата під'єднати до затискачів комутатора «З», а другим проводом по черзі торкатися всіх лінійних затискачів і </a:t>
            </a:r>
            <a:r>
              <a:rPr lang="ru-RU" altLang="en-US">
                <a:latin typeface="Times New Roman" panose="02020603050405020304" pitchFamily="18" charset="0"/>
                <a:cs typeface="Times New Roman" panose="02020603050405020304" pitchFamily="18" charset="0"/>
                <a:sym typeface="+mn-ea"/>
              </a:rPr>
              <a:t>одночасно повертати</a:t>
            </a:r>
          </a:p>
        </p:txBody>
      </p:sp>
      <p:sp>
        <p:nvSpPr>
          <p:cNvPr id="5" name="Текстовое поле 4"/>
          <p:cNvSpPr txBox="1"/>
          <p:nvPr/>
        </p:nvSpPr>
        <p:spPr>
          <a:xfrm>
            <a:off x="269875" y="1901190"/>
            <a:ext cx="8740140" cy="3507740"/>
          </a:xfrm>
          <a:prstGeom prst="rect">
            <a:avLst/>
          </a:prstGeom>
          <a:noFill/>
        </p:spPr>
        <p:txBody>
          <a:bodyPr wrap="square" rtlCol="0" anchor="t">
            <a:spAutoFit/>
          </a:bodyPr>
          <a:lstStyle/>
          <a:p>
            <a:r>
              <a:rPr lang="ru-RU" altLang="en-US">
                <a:latin typeface="Times New Roman" panose="02020603050405020304" pitchFamily="18" charset="0"/>
                <a:cs typeface="Times New Roman" panose="02020603050405020304" pitchFamily="18" charset="0"/>
              </a:rPr>
              <a:t> ручку індуктора апарата (ручка має обертатись легко і жоден відбійно-викличний клапан не повинен відкриватись).</a:t>
            </a:r>
          </a:p>
          <a:p>
            <a:r>
              <a:rPr lang="ru-RU" altLang="en-US" sz="2400" b="1">
                <a:latin typeface="Times New Roman" panose="02020603050405020304" pitchFamily="18" charset="0"/>
                <a:cs typeface="Times New Roman" panose="02020603050405020304" pitchFamily="18" charset="0"/>
              </a:rPr>
              <a:t>Згортання комутатора:</a:t>
            </a:r>
          </a:p>
          <a:p>
            <a:r>
              <a:rPr lang="ru-RU" altLang="en-US">
                <a:latin typeface="Times New Roman" panose="02020603050405020304" pitchFamily="18" charset="0"/>
                <a:cs typeface="Times New Roman" panose="02020603050405020304" pitchFamily="18" charset="0"/>
              </a:rPr>
              <a:t>- відключити абонентські лінії або з'єднувальний кабель;</a:t>
            </a:r>
          </a:p>
          <a:p>
            <a:r>
              <a:rPr lang="ru-RU" altLang="en-US">
                <a:latin typeface="Times New Roman" panose="02020603050405020304" pitchFamily="18" charset="0"/>
                <a:cs typeface="Times New Roman" panose="02020603050405020304" pitchFamily="18" charset="0"/>
              </a:rPr>
              <a:t>- відключити провід заземлення від затискачів «З» та «земля»; - покласти мікротелефонну трубку на панель, скласти шнур трубки в кришці комутатора та закрити її;</a:t>
            </a:r>
          </a:p>
          <a:p>
            <a:r>
              <a:rPr lang="ru-RU" altLang="en-US">
                <a:latin typeface="Times New Roman" panose="02020603050405020304" pitchFamily="18" charset="0"/>
                <a:cs typeface="Times New Roman" panose="02020603050405020304" pitchFamily="18" charset="0"/>
              </a:rPr>
              <a:t>- вийняти штепселі з'єднувальних шнурів і з’єднувальних та вільних гнізд, покласти їх на своє місце, закрити дверцята;</a:t>
            </a:r>
          </a:p>
          <a:p>
            <a:r>
              <a:rPr lang="ru-RU" altLang="en-US">
                <a:latin typeface="Times New Roman" panose="02020603050405020304" pitchFamily="18" charset="0"/>
                <a:cs typeface="Times New Roman" panose="02020603050405020304" pitchFamily="18" charset="0"/>
              </a:rPr>
              <a:t>- закрити дверцята комутатора;</a:t>
            </a:r>
          </a:p>
          <a:p>
            <a:r>
              <a:rPr lang="ru-RU" altLang="en-US">
                <a:latin typeface="Times New Roman" panose="02020603050405020304" pitchFamily="18" charset="0"/>
                <a:cs typeface="Times New Roman" panose="02020603050405020304" pitchFamily="18" charset="0"/>
              </a:rPr>
              <a:t>- встановити комутатор на дно сумки;</a:t>
            </a:r>
          </a:p>
          <a:p>
            <a:r>
              <a:rPr lang="ru-RU" altLang="en-US">
                <a:latin typeface="Times New Roman" panose="02020603050405020304" pitchFamily="18" charset="0"/>
                <a:cs typeface="Times New Roman" panose="02020603050405020304" pitchFamily="18" charset="0"/>
              </a:rPr>
              <a:t>- застібнути сумку.</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ltLang="en-US"/>
          </a:p>
        </p:txBody>
      </p:sp>
      <p:pic>
        <p:nvPicPr>
          <p:cNvPr id="16" name="Изображение 14"/>
          <p:cNvPicPr>
            <a:picLocks noGrp="1" noChangeAspect="1"/>
          </p:cNvPicPr>
          <p:nvPr>
            <p:ph idx="1"/>
          </p:nvPr>
        </p:nvPicPr>
        <p:blipFill>
          <a:blip r:embed="rId2" cstate="print"/>
          <a:stretch>
            <a:fillRect/>
          </a:stretch>
        </p:blipFill>
        <p:spPr>
          <a:xfrm>
            <a:off x="1966595" y="184785"/>
            <a:ext cx="4743450" cy="5111115"/>
          </a:xfrm>
          <a:prstGeom prst="rect">
            <a:avLst/>
          </a:prstGeom>
          <a:noFill/>
          <a:ln>
            <a:noFill/>
          </a:ln>
        </p:spPr>
      </p:pic>
      <p:sp>
        <p:nvSpPr>
          <p:cNvPr id="3" name="Текстовое поле 2"/>
          <p:cNvSpPr txBox="1"/>
          <p:nvPr/>
        </p:nvSpPr>
        <p:spPr>
          <a:xfrm>
            <a:off x="1966595" y="5671185"/>
            <a:ext cx="4833620" cy="368300"/>
          </a:xfrm>
          <a:prstGeom prst="rect">
            <a:avLst/>
          </a:prstGeom>
          <a:noFill/>
        </p:spPr>
        <p:txBody>
          <a:bodyPr wrap="square" rtlCol="0" anchor="t">
            <a:spAutoFit/>
          </a:bodyPr>
          <a:lstStyle/>
          <a:p>
            <a:r>
              <a:rPr lang="ru-RU" altLang="en-US" b="1">
                <a:latin typeface="Times New Roman" panose="02020603050405020304" pitchFamily="18" charset="0"/>
                <a:cs typeface="Times New Roman" panose="02020603050405020304" pitchFamily="18" charset="0"/>
                <a:sym typeface="+mn-ea"/>
              </a:rPr>
              <a:t>Телефонна котушка ТК-2М</a:t>
            </a:r>
            <a:endParaRPr lang="ru-RU"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275590" y="280035"/>
            <a:ext cx="8592820" cy="5815965"/>
          </a:xfrm>
          <a:prstGeom prst="rect">
            <a:avLst/>
          </a:prstGeom>
          <a:noFill/>
        </p:spPr>
        <p:txBody>
          <a:bodyPr wrap="square" rtlCol="0" anchor="t">
            <a:spAutoFit/>
          </a:bodyPr>
          <a:lstStyle/>
          <a:p>
            <a:r>
              <a:rPr lang="ru-RU" altLang="en-US">
                <a:latin typeface="Times New Roman" panose="02020603050405020304" pitchFamily="18" charset="0"/>
                <a:cs typeface="Times New Roman" panose="02020603050405020304" pitchFamily="18" charset="0"/>
              </a:rPr>
              <a:t>     </a:t>
            </a:r>
            <a:r>
              <a:rPr lang="ru-RU" altLang="en-US" sz="2400" b="1">
                <a:latin typeface="Times New Roman" panose="02020603050405020304" pitchFamily="18" charset="0"/>
                <a:cs typeface="Times New Roman" panose="02020603050405020304" pitchFamily="18" charset="0"/>
              </a:rPr>
              <a:t> Телефонна котушка ТК-2М</a:t>
            </a:r>
          </a:p>
          <a:p>
            <a:r>
              <a:rPr lang="ru-RU" altLang="en-US">
                <a:latin typeface="Times New Roman" panose="02020603050405020304" pitchFamily="18" charset="0"/>
                <a:cs typeface="Times New Roman" panose="02020603050405020304" pitchFamily="18" charset="0"/>
              </a:rPr>
              <a:t>      Телефонна котушка ТК-2М  призначена для прокладання і знімання польового кабелю П-274М. Обладнана плечовим ременем для перенесення. Вага 3,8 кг. Ємність – 1 будівельна довжина (500 м).</a:t>
            </a:r>
          </a:p>
          <a:p>
            <a:r>
              <a:rPr lang="ru-RU" altLang="en-US" sz="2400" b="1">
                <a:latin typeface="Times New Roman" panose="02020603050405020304" pitchFamily="18" charset="0"/>
                <a:cs typeface="Times New Roman" panose="02020603050405020304" pitchFamily="18" charset="0"/>
              </a:rPr>
              <a:t>Правила прокладання та маскування кабельних ліній </a:t>
            </a:r>
          </a:p>
          <a:p>
            <a:r>
              <a:rPr lang="ru-RU" altLang="en-US">
                <a:latin typeface="Times New Roman" panose="02020603050405020304" pitchFamily="18" charset="0"/>
                <a:cs typeface="Times New Roman" panose="02020603050405020304" pitchFamily="18" charset="0"/>
              </a:rPr>
              <a:t>Через населені пункти прокладати кабель не слід. При неможливості обходу населеного пункту лінії зв’язку необхідно прокладати по вулицях з найменшою інтенсивністю руху, підвішуючи і закріплюючи кабель на висоті 5,5 м або заглиблюючи його в землю. На відкритій місцевості при неможливості заглиблення кабелю лінії зв’язку прокладаються на поверхні ґрунту із використанням складок місцевості. Кабель уклада ється на землю вільно, без натягу і закріплюється до місцевих предметів або кілками через кожних 150 – 200 м. Слід уникати прокладення ліній біля залізничних та шосейних доріг. Якщо за умовами обстановки кабельна лінія повинна прокладатись уздовж доріг, то відстань від дороги до лінії повинна бути не менш 150 м. При підвішуванні кабелю можуть використовуватись опори постійних повітряних ліній зв’язку. В цьому випадку кабель повинен підвішуватись на висоті не менш 3 м і не менш, ніж на 1,5 м нижче нижнього дроту постійної повітряної лінії.</a:t>
            </a:r>
          </a:p>
          <a:p>
            <a:r>
              <a:rPr lang="ru-RU" altLang="en-US">
                <a:latin typeface="Times New Roman" panose="02020603050405020304" pitchFamily="18" charset="0"/>
                <a:cs typeface="Times New Roman" panose="02020603050405020304" pitchFamily="18" charset="0"/>
              </a:rPr>
              <a:t>      Підвішувати кабель на опорах високовольтних магістралей і освітлювальних мереж забороняється.</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207010" y="217805"/>
            <a:ext cx="8618220" cy="460375"/>
          </a:xfrm>
          <a:prstGeom prst="rect">
            <a:avLst/>
          </a:prstGeom>
          <a:noFill/>
        </p:spPr>
        <p:txBody>
          <a:bodyPr wrap="square" rtlCol="0" anchor="t">
            <a:spAutoFit/>
          </a:bodyPr>
          <a:lstStyle/>
          <a:p>
            <a:pPr algn="ctr"/>
            <a:r>
              <a:rPr lang="ru-RU" altLang="en-US" sz="2400">
                <a:latin typeface="Times New Roman" panose="02020603050405020304" pitchFamily="18" charset="0"/>
                <a:cs typeface="Times New Roman" panose="02020603050405020304" pitchFamily="18" charset="0"/>
              </a:rPr>
              <a:t>Технічні характеристики кабелю</a:t>
            </a:r>
          </a:p>
        </p:txBody>
      </p:sp>
      <p:pic>
        <p:nvPicPr>
          <p:cNvPr id="3" name="Изображение 2"/>
          <p:cNvPicPr>
            <a:picLocks noChangeAspect="1"/>
          </p:cNvPicPr>
          <p:nvPr/>
        </p:nvPicPr>
        <p:blipFill>
          <a:blip r:embed="rId2" cstate="print"/>
          <a:stretch>
            <a:fillRect/>
          </a:stretch>
        </p:blipFill>
        <p:spPr>
          <a:xfrm>
            <a:off x="400685" y="818515"/>
            <a:ext cx="8424545" cy="23761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017905"/>
            <a:ext cx="8686800" cy="4233545"/>
          </a:xfrm>
        </p:spPr>
        <p:txBody>
          <a:bodyPr>
            <a:normAutofit fontScale="90000" lnSpcReduction="20000"/>
          </a:bodyPr>
          <a:lstStyle/>
          <a:p>
            <a:pPr marL="1946910" indent="-1946910" algn="l">
              <a:buNone/>
              <a:defRPr/>
            </a:pPr>
            <a:r>
              <a:rPr b="1" dirty="0" smtClean="0">
                <a:solidFill>
                  <a:schemeClr val="tx1"/>
                </a:solidFill>
                <a:latin typeface="Times New Roman" panose="02020603050405020304" pitchFamily="18" charset="0"/>
                <a:cs typeface="Times New Roman" panose="02020603050405020304" pitchFamily="18" charset="0"/>
                <a:sym typeface="+mn-ea"/>
              </a:rPr>
              <a:t>Заняття </a:t>
            </a:r>
            <a:r>
              <a:rPr lang="ru-RU" b="1" dirty="0" smtClean="0">
                <a:solidFill>
                  <a:schemeClr val="tx1"/>
                </a:solidFill>
                <a:latin typeface="Times New Roman" panose="02020603050405020304" pitchFamily="18" charset="0"/>
                <a:cs typeface="Times New Roman" panose="02020603050405020304" pitchFamily="18" charset="0"/>
                <a:sym typeface="+mn-ea"/>
              </a:rPr>
              <a:t>2</a:t>
            </a:r>
            <a:r>
              <a:rPr b="1" dirty="0" smtClean="0">
                <a:solidFill>
                  <a:schemeClr val="tx1"/>
                </a:solidFill>
                <a:latin typeface="Times New Roman" panose="02020603050405020304" pitchFamily="18" charset="0"/>
                <a:cs typeface="Times New Roman" panose="02020603050405020304" pitchFamily="18" charset="0"/>
                <a:sym typeface="+mn-ea"/>
              </a:rPr>
              <a:t>.</a:t>
            </a:r>
            <a:r>
              <a:rPr dirty="0" smtClean="0">
                <a:solidFill>
                  <a:schemeClr val="tx1"/>
                </a:solidFill>
                <a:latin typeface="Times New Roman" panose="02020603050405020304" pitchFamily="18" charset="0"/>
                <a:cs typeface="Times New Roman" panose="02020603050405020304" pitchFamily="18" charset="0"/>
                <a:sym typeface="+mn-ea"/>
              </a:rPr>
              <a:t> (2 години). </a:t>
            </a:r>
            <a:r>
              <a:rPr lang="uk-UA" dirty="0" smtClean="0">
                <a:solidFill>
                  <a:schemeClr val="tx1"/>
                </a:solidFill>
                <a:latin typeface="Times New Roman" panose="02020603050405020304" pitchFamily="18" charset="0"/>
                <a:cs typeface="Times New Roman" panose="02020603050405020304" pitchFamily="18" charset="0"/>
                <a:sym typeface="+mn-ea"/>
              </a:rPr>
              <a:t>Польові засоби проводового  </a:t>
            </a:r>
            <a:r>
              <a:rPr dirty="0" smtClean="0">
                <a:solidFill>
                  <a:schemeClr val="tx1"/>
                </a:solidFill>
                <a:latin typeface="Times New Roman" panose="02020603050405020304" pitchFamily="18" charset="0"/>
                <a:cs typeface="Times New Roman" panose="02020603050405020304" pitchFamily="18" charset="0"/>
                <a:sym typeface="+mn-ea"/>
              </a:rPr>
              <a:t>зв’язку </a:t>
            </a:r>
            <a:r>
              <a:rPr lang="uk-UA" dirty="0" smtClean="0">
                <a:solidFill>
                  <a:schemeClr val="tx1"/>
                </a:solidFill>
                <a:latin typeface="Times New Roman" panose="02020603050405020304" pitchFamily="18" charset="0"/>
                <a:cs typeface="Times New Roman" panose="02020603050405020304" pitchFamily="18" charset="0"/>
                <a:sym typeface="+mn-ea"/>
              </a:rPr>
              <a:t>підрозділів тактичної ланки управління.</a:t>
            </a:r>
          </a:p>
          <a:p>
            <a:pPr marL="1946910" indent="-1946910" algn="l">
              <a:buNone/>
              <a:defRPr/>
            </a:pPr>
            <a:r>
              <a:rPr lang="uk-UA" b="1" u="sng" dirty="0" smtClean="0">
                <a:solidFill>
                  <a:schemeClr val="tx1"/>
                </a:solidFill>
                <a:latin typeface="Times New Roman" panose="02020603050405020304" pitchFamily="18" charset="0"/>
                <a:cs typeface="Times New Roman" panose="02020603050405020304" pitchFamily="18" charset="0"/>
                <a:sym typeface="+mn-ea"/>
              </a:rPr>
              <a:t>Навчальні питання:</a:t>
            </a:r>
            <a:endParaRPr b="1" u="sng" dirty="0" smtClean="0">
              <a:solidFill>
                <a:schemeClr val="tx1"/>
              </a:solidFill>
              <a:latin typeface="Times New Roman" panose="02020603050405020304" pitchFamily="18" charset="0"/>
              <a:cs typeface="Times New Roman" panose="02020603050405020304" pitchFamily="18" charset="0"/>
              <a:sym typeface="+mn-ea"/>
            </a:endParaRPr>
          </a:p>
          <a:p>
            <a:pPr algn="l">
              <a:buNone/>
              <a:defRPr/>
            </a:pPr>
            <a:r>
              <a:rPr lang="uk-UA" dirty="0" smtClean="0">
                <a:solidFill>
                  <a:schemeClr val="tx1"/>
                </a:solidFill>
                <a:latin typeface="Times New Roman" panose="02020603050405020304" pitchFamily="18" charset="0"/>
                <a:cs typeface="Times New Roman" panose="02020603050405020304" pitchFamily="18" charset="0"/>
                <a:sym typeface="+mn-ea"/>
              </a:rPr>
              <a:t>1. Порядок підготовки проводових засобів </a:t>
            </a:r>
            <a:r>
              <a:rPr dirty="0" smtClean="0">
                <a:solidFill>
                  <a:schemeClr val="tx1"/>
                </a:solidFill>
                <a:latin typeface="Times New Roman" panose="02020603050405020304" pitchFamily="18" charset="0"/>
                <a:cs typeface="Times New Roman" panose="02020603050405020304" pitchFamily="18" charset="0"/>
                <a:sym typeface="+mn-ea"/>
              </a:rPr>
              <a:t>зв’язку</a:t>
            </a:r>
            <a:r>
              <a:rPr lang="uk-UA" dirty="0" smtClean="0">
                <a:solidFill>
                  <a:schemeClr val="tx1"/>
                </a:solidFill>
                <a:latin typeface="Times New Roman" panose="02020603050405020304" pitchFamily="18" charset="0"/>
                <a:cs typeface="Times New Roman" panose="02020603050405020304" pitchFamily="18" charset="0"/>
                <a:sym typeface="+mn-ea"/>
              </a:rPr>
              <a:t> до р</a:t>
            </a:r>
            <a:r>
              <a:rPr dirty="0" smtClean="0">
                <a:solidFill>
                  <a:schemeClr val="tx1"/>
                </a:solidFill>
                <a:latin typeface="Times New Roman" panose="02020603050405020304" pitchFamily="18" charset="0"/>
                <a:cs typeface="Times New Roman" panose="02020603050405020304" pitchFamily="18" charset="0"/>
                <a:sym typeface="+mn-ea"/>
              </a:rPr>
              <a:t>обот</a:t>
            </a:r>
            <a:r>
              <a:rPr lang="uk-UA" dirty="0" smtClean="0">
                <a:solidFill>
                  <a:schemeClr val="tx1"/>
                </a:solidFill>
                <a:latin typeface="Times New Roman" panose="02020603050405020304" pitchFamily="18" charset="0"/>
                <a:cs typeface="Times New Roman" panose="02020603050405020304" pitchFamily="18" charset="0"/>
                <a:sym typeface="+mn-ea"/>
              </a:rPr>
              <a:t>и.</a:t>
            </a:r>
            <a:r>
              <a:rPr dirty="0" smtClean="0">
                <a:solidFill>
                  <a:schemeClr val="tx1"/>
                </a:solidFill>
                <a:latin typeface="Times New Roman" panose="02020603050405020304" pitchFamily="18" charset="0"/>
                <a:cs typeface="Times New Roman" panose="02020603050405020304" pitchFamily="18" charset="0"/>
                <a:sym typeface="+mn-ea"/>
              </a:rPr>
              <a:t> </a:t>
            </a:r>
          </a:p>
          <a:p>
            <a:pPr algn="l">
              <a:buNone/>
              <a:defRPr/>
            </a:pPr>
            <a:r>
              <a:rPr lang="uk-UA" dirty="0" smtClean="0">
                <a:solidFill>
                  <a:schemeClr val="tx1"/>
                </a:solidFill>
                <a:latin typeface="Times New Roman" panose="02020603050405020304" pitchFamily="18" charset="0"/>
                <a:cs typeface="Times New Roman" panose="02020603050405020304" pitchFamily="18" charset="0"/>
                <a:sym typeface="+mn-ea"/>
              </a:rPr>
              <a:t>2</a:t>
            </a:r>
            <a:r>
              <a:rPr dirty="0" smtClean="0">
                <a:solidFill>
                  <a:schemeClr val="tx1"/>
                </a:solidFill>
                <a:latin typeface="Times New Roman" panose="02020603050405020304" pitchFamily="18" charset="0"/>
                <a:cs typeface="Times New Roman" panose="02020603050405020304" pitchFamily="18" charset="0"/>
                <a:sym typeface="+mn-ea"/>
              </a:rPr>
              <a:t>. </a:t>
            </a:r>
            <a:r>
              <a:rPr lang="uk-UA" dirty="0" smtClean="0">
                <a:solidFill>
                  <a:schemeClr val="tx1"/>
                </a:solidFill>
                <a:latin typeface="Times New Roman" panose="02020603050405020304" pitchFamily="18" charset="0"/>
                <a:cs typeface="Times New Roman" panose="02020603050405020304" pitchFamily="18" charset="0"/>
                <a:sym typeface="+mn-ea"/>
              </a:rPr>
              <a:t>Підключення </a:t>
            </a:r>
            <a:r>
              <a:rPr lang="uk-UA" dirty="0" smtClean="0">
                <a:solidFill>
                  <a:schemeClr val="tx1"/>
                </a:solidFill>
                <a:latin typeface="Times New Roman" panose="02020603050405020304" pitchFamily="18" charset="0"/>
                <a:cs typeface="Times New Roman" panose="02020603050405020304" pitchFamily="18" charset="0"/>
                <a:sym typeface="+mn-ea"/>
              </a:rPr>
              <a:t>польових </a:t>
            </a:r>
            <a:r>
              <a:rPr lang="uk-UA" dirty="0" smtClean="0">
                <a:solidFill>
                  <a:schemeClr val="tx1"/>
                </a:solidFill>
                <a:latin typeface="Times New Roman" panose="02020603050405020304" pitchFamily="18" charset="0"/>
                <a:cs typeface="Times New Roman" panose="02020603050405020304" pitchFamily="18" charset="0"/>
                <a:sym typeface="+mn-ea"/>
              </a:rPr>
              <a:t>засобів </a:t>
            </a:r>
            <a:r>
              <a:rPr dirty="0" smtClean="0">
                <a:solidFill>
                  <a:schemeClr val="tx1"/>
                </a:solidFill>
                <a:latin typeface="Times New Roman" panose="02020603050405020304" pitchFamily="18" charset="0"/>
                <a:cs typeface="Times New Roman" panose="02020603050405020304" pitchFamily="18" charset="0"/>
                <a:sym typeface="+mn-ea"/>
              </a:rPr>
              <a:t>зв’язку</a:t>
            </a:r>
            <a:r>
              <a:rPr lang="uk-UA" dirty="0" smtClean="0">
                <a:solidFill>
                  <a:schemeClr val="tx1"/>
                </a:solidFill>
                <a:latin typeface="Times New Roman" panose="02020603050405020304" pitchFamily="18" charset="0"/>
                <a:cs typeface="Times New Roman" panose="02020603050405020304" pitchFamily="18" charset="0"/>
                <a:sym typeface="+mn-ea"/>
              </a:rPr>
              <a:t> до лінії. Способи прокладання кабельних ліній </a:t>
            </a:r>
            <a:r>
              <a:rPr dirty="0" err="1" smtClean="0">
                <a:solidFill>
                  <a:schemeClr val="tx1"/>
                </a:solidFill>
                <a:latin typeface="Times New Roman" panose="02020603050405020304" pitchFamily="18" charset="0"/>
                <a:cs typeface="Times New Roman" panose="02020603050405020304" pitchFamily="18" charset="0"/>
                <a:sym typeface="+mn-ea"/>
              </a:rPr>
              <a:t>зв’язку</a:t>
            </a:r>
            <a:r>
              <a:rPr lang="uk-UA" dirty="0" smtClean="0">
                <a:solidFill>
                  <a:schemeClr val="tx1"/>
                </a:solidFill>
                <a:latin typeface="Times New Roman" panose="02020603050405020304" pitchFamily="18" charset="0"/>
                <a:cs typeface="Times New Roman" panose="02020603050405020304" pitchFamily="18" charset="0"/>
                <a:sym typeface="+mn-ea"/>
              </a:rPr>
              <a:t>.</a:t>
            </a:r>
            <a:endParaRPr dirty="0" smtClean="0">
              <a:solidFill>
                <a:schemeClr val="tx1"/>
              </a:solidFill>
              <a:latin typeface="Times New Roman" panose="02020603050405020304" pitchFamily="18" charset="0"/>
              <a:cs typeface="Times New Roman" panose="02020603050405020304" pitchFamily="18" charset="0"/>
              <a:sym typeface="+mn-ea"/>
            </a:endParaRPr>
          </a:p>
          <a:p>
            <a:pPr algn="l">
              <a:buNone/>
              <a:defRPr/>
            </a:pPr>
            <a:r>
              <a:rPr lang="uk-UA" dirty="0" smtClean="0">
                <a:solidFill>
                  <a:schemeClr val="tx1"/>
                </a:solidFill>
                <a:latin typeface="Times New Roman" panose="02020603050405020304" pitchFamily="18" charset="0"/>
                <a:cs typeface="Times New Roman" panose="02020603050405020304" pitchFamily="18" charset="0"/>
                <a:sym typeface="+mn-ea"/>
              </a:rPr>
              <a:t>3</a:t>
            </a:r>
            <a:r>
              <a:rPr dirty="0" smtClean="0">
                <a:solidFill>
                  <a:schemeClr val="tx1"/>
                </a:solidFill>
                <a:latin typeface="Times New Roman" panose="02020603050405020304" pitchFamily="18" charset="0"/>
                <a:cs typeface="Times New Roman" panose="02020603050405020304" pitchFamily="18" charset="0"/>
                <a:sym typeface="+mn-ea"/>
              </a:rPr>
              <a:t>. </a:t>
            </a:r>
            <a:r>
              <a:rPr lang="uk-UA" dirty="0" smtClean="0">
                <a:solidFill>
                  <a:schemeClr val="tx1"/>
                </a:solidFill>
                <a:latin typeface="Times New Roman" panose="02020603050405020304" pitchFamily="18" charset="0"/>
                <a:cs typeface="Times New Roman" panose="02020603050405020304" pitchFamily="18" charset="0"/>
                <a:sym typeface="+mn-ea"/>
              </a:rPr>
              <a:t>Порядок встановлення </a:t>
            </a:r>
            <a:r>
              <a:rPr dirty="0" smtClean="0">
                <a:solidFill>
                  <a:schemeClr val="tx1"/>
                </a:solidFill>
                <a:latin typeface="Times New Roman" panose="02020603050405020304" pitchFamily="18" charset="0"/>
                <a:cs typeface="Times New Roman" panose="02020603050405020304" pitchFamily="18" charset="0"/>
                <a:sym typeface="+mn-ea"/>
              </a:rPr>
              <a:t>зв’язку</a:t>
            </a:r>
            <a:r>
              <a:rPr lang="uk-UA" dirty="0" smtClean="0">
                <a:solidFill>
                  <a:schemeClr val="tx1"/>
                </a:solidFill>
                <a:latin typeface="Times New Roman" panose="02020603050405020304" pitchFamily="18" charset="0"/>
                <a:cs typeface="Times New Roman" panose="02020603050405020304" pitchFamily="18" charset="0"/>
                <a:sym typeface="+mn-ea"/>
              </a:rPr>
              <a:t>, передача сигналів та команд.</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1"/>
          <p:cNvPicPr>
            <a:picLocks noChangeAspect="1"/>
          </p:cNvPicPr>
          <p:nvPr/>
        </p:nvPicPr>
        <p:blipFill>
          <a:blip r:embed="rId2" cstate="print"/>
          <a:stretch>
            <a:fillRect/>
          </a:stretch>
        </p:blipFill>
        <p:spPr>
          <a:xfrm>
            <a:off x="494665" y="154940"/>
            <a:ext cx="8376285" cy="2760345"/>
          </a:xfrm>
          <a:prstGeom prst="rect">
            <a:avLst/>
          </a:prstGeom>
        </p:spPr>
      </p:pic>
      <p:sp>
        <p:nvSpPr>
          <p:cNvPr id="3" name="Текстовое поле 2"/>
          <p:cNvSpPr txBox="1"/>
          <p:nvPr/>
        </p:nvSpPr>
        <p:spPr>
          <a:xfrm>
            <a:off x="494665" y="3066415"/>
            <a:ext cx="8465820" cy="922020"/>
          </a:xfrm>
          <a:prstGeom prst="rect">
            <a:avLst/>
          </a:prstGeom>
          <a:noFill/>
        </p:spPr>
        <p:txBody>
          <a:bodyPr wrap="square" rtlCol="0" anchor="t">
            <a:spAutoFit/>
          </a:bodyPr>
          <a:lstStyle/>
          <a:p>
            <a:r>
              <a:rPr lang="ru-RU" altLang="en-US">
                <a:latin typeface="Times New Roman" panose="02020603050405020304" pitchFamily="18" charset="0"/>
                <a:cs typeface="Times New Roman" panose="02020603050405020304" pitchFamily="18" charset="0"/>
              </a:rPr>
              <a:t>Рис. . Польові телефонно-телеграфні кабелі П-274, П-274М:</a:t>
            </a:r>
          </a:p>
          <a:p>
            <a:r>
              <a:rPr lang="ru-RU" altLang="en-US">
                <a:latin typeface="Times New Roman" panose="02020603050405020304" pitchFamily="18" charset="0"/>
                <a:cs typeface="Times New Roman" panose="02020603050405020304" pitchFamily="18" charset="0"/>
              </a:rPr>
              <a:t>1 – мідні дроти; 2 – сталеві дроти; 3 – вита струмопровідна жила;</a:t>
            </a:r>
          </a:p>
          <a:p>
            <a:r>
              <a:rPr lang="ru-RU" altLang="en-US">
                <a:latin typeface="Times New Roman" panose="02020603050405020304" pitchFamily="18" charset="0"/>
                <a:cs typeface="Times New Roman" panose="02020603050405020304" pitchFamily="18" charset="0"/>
              </a:rPr>
              <a:t>4 – ізоляція з поліетилену; 5 – захисна капронова оболонка</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Замещающее содержимое 3"/>
          <p:cNvPicPr>
            <a:picLocks noGrp="1" noChangeAspect="1"/>
          </p:cNvPicPr>
          <p:nvPr>
            <p:ph idx="1"/>
          </p:nvPr>
        </p:nvPicPr>
        <p:blipFill>
          <a:blip r:embed="rId2" cstate="print"/>
          <a:stretch>
            <a:fillRect/>
          </a:stretch>
        </p:blipFill>
        <p:spPr>
          <a:xfrm>
            <a:off x="740410" y="231140"/>
            <a:ext cx="7663180" cy="639508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е поле 1"/>
          <p:cNvSpPr txBox="1"/>
          <p:nvPr/>
        </p:nvSpPr>
        <p:spPr>
          <a:xfrm>
            <a:off x="119380" y="0"/>
            <a:ext cx="9025255" cy="6462395"/>
          </a:xfrm>
          <a:prstGeom prst="rect">
            <a:avLst/>
          </a:prstGeom>
          <a:noFill/>
        </p:spPr>
        <p:txBody>
          <a:bodyPr wrap="square" rtlCol="0" anchor="t">
            <a:spAutoFit/>
          </a:bodyPr>
          <a:lstStyle/>
          <a:p>
            <a:r>
              <a:rPr lang="ru-RU" altLang="en-US">
                <a:latin typeface="Times New Roman" panose="02020603050405020304" pitchFamily="18" charset="0"/>
                <a:cs typeface="Times New Roman" panose="02020603050405020304" pitchFamily="18" charset="0"/>
              </a:rPr>
              <a:t>      </a:t>
            </a:r>
            <a:r>
              <a:rPr lang="ru-RU" altLang="en-US" b="1">
                <a:latin typeface="Times New Roman" panose="02020603050405020304" pitchFamily="18" charset="0"/>
                <a:cs typeface="Times New Roman" panose="02020603050405020304" pitchFamily="18" charset="0"/>
              </a:rPr>
              <a:t>На болотяній місцевості</a:t>
            </a:r>
            <a:r>
              <a:rPr lang="ru-RU" altLang="en-US">
                <a:latin typeface="Times New Roman" panose="02020603050405020304" pitchFamily="18" charset="0"/>
                <a:cs typeface="Times New Roman" panose="02020603050405020304" pitchFamily="18" charset="0"/>
              </a:rPr>
              <a:t> та в сирих місцях кабель повинен підвішуватись на жердинах, місцевих предметах або прокладатися на грудках. </a:t>
            </a:r>
          </a:p>
          <a:p>
            <a:r>
              <a:rPr lang="ru-RU" altLang="en-US" b="1">
                <a:latin typeface="Times New Roman" panose="02020603050405020304" pitchFamily="18" charset="0"/>
                <a:cs typeface="Times New Roman" panose="02020603050405020304" pitchFamily="18" charset="0"/>
              </a:rPr>
              <a:t>Для запобігання сповзання у воду</a:t>
            </a:r>
            <a:r>
              <a:rPr lang="ru-RU" altLang="en-US">
                <a:latin typeface="Times New Roman" panose="02020603050405020304" pitchFamily="18" charset="0"/>
                <a:cs typeface="Times New Roman" panose="02020603050405020304" pitchFamily="18" charset="0"/>
              </a:rPr>
              <a:t> його необхідно закріплювати кілками або рогатками. </a:t>
            </a:r>
          </a:p>
          <a:p>
            <a:r>
              <a:rPr lang="ru-RU" altLang="en-US" b="1">
                <a:latin typeface="Times New Roman" panose="02020603050405020304" pitchFamily="18" charset="0"/>
                <a:cs typeface="Times New Roman" panose="02020603050405020304" pitchFamily="18" charset="0"/>
              </a:rPr>
              <a:t>У лісистій місцевості</a:t>
            </a:r>
            <a:r>
              <a:rPr lang="ru-RU" altLang="en-US">
                <a:latin typeface="Times New Roman" panose="02020603050405020304" pitchFamily="18" charset="0"/>
                <a:cs typeface="Times New Roman" panose="02020603050405020304" pitchFamily="18" charset="0"/>
              </a:rPr>
              <a:t> кабель прокладається по поверхні ґрунту по просіках, галявинах та рідколіссі або підвішується без натягу на деревах на висоті близько 3 м. </a:t>
            </a:r>
          </a:p>
          <a:p>
            <a:r>
              <a:rPr lang="ru-RU" altLang="en-US" b="1">
                <a:latin typeface="Times New Roman" panose="02020603050405020304" pitchFamily="18" charset="0"/>
                <a:cs typeface="Times New Roman" panose="02020603050405020304" pitchFamily="18" charset="0"/>
              </a:rPr>
              <a:t>У траншеях та ходах сполучення </a:t>
            </a:r>
            <a:r>
              <a:rPr lang="ru-RU" altLang="en-US">
                <a:latin typeface="Times New Roman" panose="02020603050405020304" pitchFamily="18" charset="0"/>
                <a:cs typeface="Times New Roman" panose="02020603050405020304" pitchFamily="18" charset="0"/>
              </a:rPr>
              <a:t>кабель укладається по їх крутостях і закріплюється кілками, в місцях схрещення траншей та ходів сполучення закривається дошками.</a:t>
            </a:r>
          </a:p>
          <a:p>
            <a:r>
              <a:rPr lang="ru-RU" altLang="en-US">
                <a:latin typeface="Times New Roman" panose="02020603050405020304" pitchFamily="18" charset="0"/>
                <a:cs typeface="Times New Roman" panose="02020603050405020304" pitchFamily="18" charset="0"/>
              </a:rPr>
              <a:t>      </a:t>
            </a:r>
            <a:r>
              <a:rPr lang="ru-RU" altLang="en-US" b="1">
                <a:latin typeface="Times New Roman" panose="02020603050405020304" pitchFamily="18" charset="0"/>
                <a:cs typeface="Times New Roman" panose="02020603050405020304" pitchFamily="18" charset="0"/>
              </a:rPr>
              <a:t>Траса прокладання кабелю повинна бути</a:t>
            </a:r>
            <a:r>
              <a:rPr lang="ru-RU" altLang="en-US">
                <a:latin typeface="Times New Roman" panose="02020603050405020304" pitchFamily="18" charset="0"/>
                <a:cs typeface="Times New Roman" panose="02020603050405020304" pitchFamily="18" charset="0"/>
              </a:rPr>
              <a:t> по можливості прямолінійною, забезпечувати зручність розгортання та експлуатаційного обслуговування кабельної лінії. </a:t>
            </a:r>
          </a:p>
          <a:p>
            <a:r>
              <a:rPr lang="ru-RU" altLang="en-US">
                <a:latin typeface="Times New Roman" panose="02020603050405020304" pitchFamily="18" charset="0"/>
                <a:cs typeface="Times New Roman" panose="02020603050405020304" pitchFamily="18" charset="0"/>
              </a:rPr>
              <a:t>      При розкладанні кабелю на трасі зустрічаються різні перешкоди і перепони у вигляді високовольтних ліній, рік, озер, каналів. У цих випадках необхідно виконувати певні правила, а саме: </a:t>
            </a:r>
          </a:p>
          <a:p>
            <a:r>
              <a:rPr lang="ru-RU" altLang="en-US">
                <a:latin typeface="Times New Roman" panose="02020603050405020304" pitchFamily="18" charset="0"/>
                <a:cs typeface="Times New Roman" panose="02020603050405020304" pitchFamily="18" charset="0"/>
              </a:rPr>
              <a:t>- створюючи переходи через ґрунтові дороги, кабель необхідно прокладати у каналах глибиною 20 – 40 см; </a:t>
            </a:r>
          </a:p>
          <a:p>
            <a:r>
              <a:rPr lang="ru-RU" altLang="en-US">
                <a:latin typeface="Times New Roman" panose="02020603050405020304" pitchFamily="18" charset="0"/>
                <a:cs typeface="Times New Roman" panose="02020603050405020304" pitchFamily="18" charset="0"/>
              </a:rPr>
              <a:t>- переходи ліній зв’язку через дороги з твердим покриттям обладнуються із використанням в першу чергу водовідвідних труб та мостів; </a:t>
            </a:r>
          </a:p>
          <a:p>
            <a:r>
              <a:rPr lang="ru-RU" altLang="en-US">
                <a:latin typeface="Times New Roman" panose="02020603050405020304" pitchFamily="18" charset="0"/>
                <a:cs typeface="Times New Roman" panose="02020603050405020304" pitchFamily="18" charset="0"/>
              </a:rPr>
              <a:t>- при їх відсутності може бути зроблений повітряний перехід на висоті не менше 5,5 м над полотном дороги;</a:t>
            </a:r>
          </a:p>
          <a:p>
            <a:r>
              <a:rPr lang="ru-RU" altLang="en-US">
                <a:latin typeface="Times New Roman" panose="02020603050405020304" pitchFamily="18" charset="0"/>
                <a:cs typeface="Times New Roman" panose="02020603050405020304" pitchFamily="18" charset="0"/>
              </a:rPr>
              <a:t>- при будові переходів через залізничні дороги в першу чергу використовуються водовідвідні труби, крім того, можна обладнати перехід ліній зв’язку під рейками, закопуючи кабель в канавку глибиною не менше 20 см. Протягувати кабель між стиками рейок забороняється. Повітряні переходи дозволяється робити тільки через не електрифіковані залізничні дороги. Висота підвіски кабелю повинна бути не менше 7,5 м;</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овое поле 2"/>
          <p:cNvSpPr txBox="1"/>
          <p:nvPr/>
        </p:nvSpPr>
        <p:spPr>
          <a:xfrm>
            <a:off x="226060" y="272415"/>
            <a:ext cx="8692515" cy="1753235"/>
          </a:xfrm>
          <a:prstGeom prst="rect">
            <a:avLst/>
          </a:prstGeom>
          <a:noFill/>
        </p:spPr>
        <p:txBody>
          <a:bodyPr wrap="square" rtlCol="0" anchor="t">
            <a:spAutoFit/>
          </a:bodyPr>
          <a:lstStyle/>
          <a:p>
            <a:r>
              <a:rPr lang="ru-RU" altLang="en-US"/>
              <a:t>-</a:t>
            </a:r>
            <a:r>
              <a:rPr lang="ru-RU" altLang="en-US">
                <a:latin typeface="Times New Roman" panose="02020603050405020304" pitchFamily="18" charset="0"/>
                <a:cs typeface="Times New Roman" panose="02020603050405020304" pitchFamily="18" charset="0"/>
              </a:rPr>
              <a:t> переходи польових кабельних ліній через яри та балки можуть бути як повітряні, так і по дну перешкоди. Переходи через яри шириною більше80 м робляться по скатах та дну яру; </a:t>
            </a:r>
          </a:p>
          <a:p>
            <a:r>
              <a:rPr lang="ru-RU" altLang="en-US">
                <a:latin typeface="Times New Roman" panose="02020603050405020304" pitchFamily="18" charset="0"/>
                <a:cs typeface="Times New Roman" panose="02020603050405020304" pitchFamily="18" charset="0"/>
              </a:rPr>
              <a:t>- при перехрещенні траси ліній зв’язку з високовольтними лініями кабель необхідно прокладати по землі. Пересікати високовольтні лінії та електрифіковані залізничні дороги для запобігання електричних наводокнеобхідно під прямим кутом.</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ltLang="en-US"/>
          </a:p>
        </p:txBody>
      </p:sp>
      <p:sp>
        <p:nvSpPr>
          <p:cNvPr id="3" name="Замещающее содержимое 2"/>
          <p:cNvSpPr>
            <a:spLocks noGrp="1"/>
          </p:cNvSpPr>
          <p:nvPr>
            <p:ph sz="half" idx="1"/>
          </p:nvPr>
        </p:nvSpPr>
        <p:spPr>
          <a:xfrm>
            <a:off x="304800" y="457200"/>
            <a:ext cx="8683625" cy="5867400"/>
          </a:xfrm>
        </p:spPr>
        <p:txBody>
          <a:bodyPr>
            <a:normAutofit/>
          </a:bodyPr>
          <a:lstStyle/>
          <a:p>
            <a:pPr marL="0" indent="0">
              <a:buNone/>
            </a:pPr>
            <a:r>
              <a:rPr lang="uk-UA" altLang="ru-RU" b="1" u="sng">
                <a:solidFill>
                  <a:srgbClr val="C00000"/>
                </a:solidFill>
                <a:latin typeface="Times New Roman" panose="02020603050405020304" pitchFamily="18" charset="0"/>
                <a:cs typeface="Times New Roman" panose="02020603050405020304" pitchFamily="18" charset="0"/>
              </a:rPr>
              <a:t>2 навчальне питання</a:t>
            </a:r>
          </a:p>
          <a:p>
            <a:pPr marL="0" indent="0">
              <a:buNone/>
            </a:pPr>
            <a:r>
              <a:rPr lang="ru-RU" altLang="en-US" sz="2400" b="1">
                <a:solidFill>
                  <a:schemeClr val="tx1"/>
                </a:solidFill>
                <a:latin typeface="Times New Roman" panose="02020603050405020304" pitchFamily="18" charset="0"/>
                <a:cs typeface="Times New Roman" panose="02020603050405020304" pitchFamily="18" charset="0"/>
              </a:rPr>
              <a:t>    </a:t>
            </a:r>
            <a:r>
              <a:rPr lang="ru-RU" altLang="en-US" sz="2570" b="1">
                <a:solidFill>
                  <a:schemeClr val="tx1"/>
                </a:solidFill>
                <a:latin typeface="Times New Roman" panose="02020603050405020304" pitchFamily="18" charset="0"/>
                <a:cs typeface="Times New Roman" panose="02020603050405020304" pitchFamily="18" charset="0"/>
              </a:rPr>
              <a:t> </a:t>
            </a:r>
            <a:r>
              <a:rPr lang="uk-UA" sz="2570" i="1" dirty="0" smtClean="0">
                <a:solidFill>
                  <a:srgbClr val="FF0000"/>
                </a:solidFill>
                <a:latin typeface="Times New Roman" panose="02020603050405020304" pitchFamily="18" charset="0"/>
                <a:cs typeface="Times New Roman" panose="02020603050405020304" pitchFamily="18" charset="0"/>
                <a:sym typeface="+mn-ea"/>
              </a:rPr>
              <a:t>Підключення польвих засобів </a:t>
            </a:r>
            <a:r>
              <a:rPr sz="2570" i="1" dirty="0" smtClean="0">
                <a:solidFill>
                  <a:srgbClr val="FF0000"/>
                </a:solidFill>
                <a:latin typeface="Times New Roman" panose="02020603050405020304" pitchFamily="18" charset="0"/>
                <a:cs typeface="Times New Roman" panose="02020603050405020304" pitchFamily="18" charset="0"/>
                <a:sym typeface="+mn-ea"/>
              </a:rPr>
              <a:t>зв’язку</a:t>
            </a:r>
            <a:r>
              <a:rPr lang="uk-UA" sz="2570" i="1" dirty="0" smtClean="0">
                <a:solidFill>
                  <a:srgbClr val="FF0000"/>
                </a:solidFill>
                <a:latin typeface="Times New Roman" panose="02020603050405020304" pitchFamily="18" charset="0"/>
                <a:cs typeface="Times New Roman" panose="02020603050405020304" pitchFamily="18" charset="0"/>
                <a:sym typeface="+mn-ea"/>
              </a:rPr>
              <a:t> до лінії. Способи прокладання кабельних ліній </a:t>
            </a:r>
            <a:r>
              <a:rPr sz="2570" i="1" dirty="0" smtClean="0">
                <a:solidFill>
                  <a:srgbClr val="FF0000"/>
                </a:solidFill>
                <a:latin typeface="Times New Roman" panose="02020603050405020304" pitchFamily="18" charset="0"/>
                <a:cs typeface="Times New Roman" panose="02020603050405020304" pitchFamily="18" charset="0"/>
                <a:sym typeface="+mn-ea"/>
              </a:rPr>
              <a:t>зв’язку</a:t>
            </a:r>
          </a:p>
          <a:p>
            <a:pPr marL="0" indent="0">
              <a:buNone/>
            </a:pPr>
            <a:r>
              <a:rPr lang="ru-RU" altLang="en-US" sz="1800">
                <a:solidFill>
                  <a:schemeClr val="tx1"/>
                </a:solidFill>
                <a:latin typeface="Times New Roman" panose="02020603050405020304" pitchFamily="18" charset="0"/>
                <a:cs typeface="Times New Roman" panose="02020603050405020304" pitchFamily="18" charset="0"/>
              </a:rPr>
              <a:t>    </a:t>
            </a:r>
            <a:r>
              <a:rPr lang="ru-RU" altLang="en-US" sz="1800" b="1">
                <a:solidFill>
                  <a:schemeClr val="tx1"/>
                </a:solidFill>
                <a:latin typeface="Times New Roman" panose="02020603050405020304" pitchFamily="18" charset="0"/>
                <a:cs typeface="Times New Roman" panose="02020603050405020304" pitchFamily="18" charset="0"/>
              </a:rPr>
              <a:t> Лінія зв’язку П-274 у вихідному положенні (в обороні) розгортаються в </a:t>
            </a:r>
          </a:p>
          <a:p>
            <a:pPr marL="0" indent="0">
              <a:buNone/>
            </a:pPr>
            <a:r>
              <a:rPr lang="ru-RU" altLang="en-US" sz="1800">
                <a:solidFill>
                  <a:schemeClr val="tx1"/>
                </a:solidFill>
                <a:latin typeface="Times New Roman" panose="02020603050405020304" pitchFamily="18" charset="0"/>
                <a:cs typeface="Times New Roman" panose="02020603050405020304" pitchFamily="18" charset="0"/>
              </a:rPr>
              <a:t>системі траншей і ходів сполучення, а там, де їх нема, використовуються </a:t>
            </a:r>
          </a:p>
          <a:p>
            <a:pPr marL="0" indent="0">
              <a:buNone/>
            </a:pPr>
            <a:r>
              <a:rPr lang="ru-RU" altLang="en-US" sz="1800">
                <a:solidFill>
                  <a:schemeClr val="tx1"/>
                </a:solidFill>
                <a:latin typeface="Times New Roman" panose="02020603050405020304" pitchFamily="18" charset="0"/>
                <a:cs typeface="Times New Roman" panose="02020603050405020304" pitchFamily="18" charset="0"/>
              </a:rPr>
              <a:t>складки місцевості або закопуються на глибину 15–20 см (рис. 37 та рис. 38).</a:t>
            </a:r>
          </a:p>
          <a:p>
            <a:pPr marL="0" indent="0">
              <a:buNone/>
            </a:pPr>
            <a:r>
              <a:rPr lang="ru-RU" altLang="en-US" sz="1800">
                <a:solidFill>
                  <a:schemeClr val="tx1"/>
                </a:solidFill>
                <a:latin typeface="Times New Roman" panose="02020603050405020304" pitchFamily="18" charset="0"/>
                <a:cs typeface="Times New Roman" panose="02020603050405020304" pitchFamily="18" charset="0"/>
              </a:rPr>
              <a:t>Рекомендується розгортати кабель без натягу (зі слабинкою) і через кожні 150–200 м закріплювати кілочками або за місцеві предмети.</a:t>
            </a:r>
          </a:p>
          <a:p>
            <a:pPr marL="0" indent="0">
              <a:buNone/>
            </a:pPr>
            <a:r>
              <a:rPr lang="ru-RU" altLang="en-US" sz="1800">
                <a:solidFill>
                  <a:schemeClr val="tx1"/>
                </a:solidFill>
                <a:latin typeface="Times New Roman" panose="02020603050405020304" pitchFamily="18" charset="0"/>
                <a:cs typeface="Times New Roman" panose="02020603050405020304" pitchFamily="18" charset="0"/>
              </a:rPr>
              <a:t>Кріплення кабелю на кілочках здійснюється вісімкою (рис. 39), а на деревах – петлею (рис. 40). Прокладати лінії зв’язку по дну траншеї або ходу сполучення забороняється</a:t>
            </a:r>
          </a:p>
          <a:p>
            <a:pPr marL="0" indent="0">
              <a:buNone/>
            </a:pPr>
            <a:endParaRPr lang="ru-RU" altLang="en-US" sz="18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65887" y="0"/>
            <a:ext cx="8686800" cy="841248"/>
          </a:xfrm>
        </p:spPr>
        <p:txBody>
          <a:bodyPr/>
          <a:lstStyle/>
          <a:p>
            <a:endParaRPr lang="ru-RU" altLang="en-US"/>
          </a:p>
        </p:txBody>
      </p:sp>
      <p:sp>
        <p:nvSpPr>
          <p:cNvPr id="5" name="Замещающее содержимое 4"/>
          <p:cNvSpPr>
            <a:spLocks noGrp="1"/>
          </p:cNvSpPr>
          <p:nvPr>
            <p:ph sz="half" idx="2"/>
          </p:nvPr>
        </p:nvSpPr>
        <p:spPr>
          <a:xfrm>
            <a:off x="620395" y="4833620"/>
            <a:ext cx="8178800" cy="1791335"/>
          </a:xfrm>
        </p:spPr>
        <p:txBody>
          <a:bodyPr/>
          <a:lstStyle/>
          <a:p>
            <a:r>
              <a:rPr lang="ru-RU" altLang="en-US" sz="1800">
                <a:latin typeface="Times New Roman" panose="02020603050405020304" pitchFamily="18" charset="0"/>
                <a:cs typeface="Times New Roman" panose="02020603050405020304" pitchFamily="18" charset="0"/>
              </a:rPr>
              <a:t>Кріплення кабелю в траншеї</a:t>
            </a:r>
          </a:p>
        </p:txBody>
      </p:sp>
      <p:pic>
        <p:nvPicPr>
          <p:cNvPr id="6" name="Замещающее содержимое 1"/>
          <p:cNvPicPr>
            <a:picLocks noGrp="1" noChangeAspect="1"/>
          </p:cNvPicPr>
          <p:nvPr>
            <p:ph sz="half" idx="1"/>
          </p:nvPr>
        </p:nvPicPr>
        <p:blipFill>
          <a:blip r:embed="rId2" cstate="print"/>
          <a:stretch>
            <a:fillRect/>
          </a:stretch>
        </p:blipFill>
        <p:spPr>
          <a:xfrm>
            <a:off x="571500" y="470535"/>
            <a:ext cx="8275955" cy="416496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65887" y="0"/>
            <a:ext cx="8686800" cy="841248"/>
          </a:xfrm>
        </p:spPr>
        <p:txBody>
          <a:bodyPr/>
          <a:lstStyle/>
          <a:p>
            <a:endParaRPr lang="ru-RU" altLang="en-US"/>
          </a:p>
        </p:txBody>
      </p:sp>
      <p:sp>
        <p:nvSpPr>
          <p:cNvPr id="2" name="Замещающее содержимое 1"/>
          <p:cNvSpPr>
            <a:spLocks noGrp="1"/>
          </p:cNvSpPr>
          <p:nvPr>
            <p:ph sz="half" idx="1"/>
          </p:nvPr>
        </p:nvSpPr>
        <p:spPr>
          <a:xfrm>
            <a:off x="548640" y="5053330"/>
            <a:ext cx="8260080" cy="1407160"/>
          </a:xfrm>
        </p:spPr>
        <p:txBody>
          <a:bodyPr>
            <a:normAutofit/>
          </a:bodyPr>
          <a:lstStyle/>
          <a:p>
            <a:r>
              <a:rPr lang="ru-RU" altLang="en-US" sz="1800">
                <a:latin typeface="Times New Roman" panose="02020603050405020304" pitchFamily="18" charset="0"/>
                <a:cs typeface="Times New Roman" panose="02020603050405020304" pitchFamily="18" charset="0"/>
              </a:rPr>
              <a:t>Прокладка кабелю в місцях перетину траншей</a:t>
            </a:r>
          </a:p>
        </p:txBody>
      </p:sp>
      <p:pic>
        <p:nvPicPr>
          <p:cNvPr id="3" name="Замещающее содержимое 2"/>
          <p:cNvPicPr>
            <a:picLocks noGrp="1" noChangeAspect="1"/>
          </p:cNvPicPr>
          <p:nvPr>
            <p:ph sz="half" idx="2"/>
          </p:nvPr>
        </p:nvPicPr>
        <p:blipFill>
          <a:blip r:embed="rId2" cstate="print"/>
          <a:stretch>
            <a:fillRect/>
          </a:stretch>
        </p:blipFill>
        <p:spPr>
          <a:xfrm>
            <a:off x="548640" y="661670"/>
            <a:ext cx="8259445" cy="447611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65887" y="0"/>
            <a:ext cx="8686800" cy="841248"/>
          </a:xfrm>
        </p:spPr>
        <p:txBody>
          <a:bodyPr/>
          <a:lstStyle/>
          <a:p>
            <a:endParaRPr lang="ru-RU" altLang="en-US"/>
          </a:p>
        </p:txBody>
      </p:sp>
      <p:sp>
        <p:nvSpPr>
          <p:cNvPr id="5" name="Замещающее содержимое 4"/>
          <p:cNvSpPr>
            <a:spLocks noGrp="1"/>
          </p:cNvSpPr>
          <p:nvPr>
            <p:ph sz="half" idx="2"/>
          </p:nvPr>
        </p:nvSpPr>
        <p:spPr>
          <a:xfrm>
            <a:off x="1009650" y="4850130"/>
            <a:ext cx="7981950" cy="1474470"/>
          </a:xfrm>
        </p:spPr>
        <p:txBody>
          <a:bodyPr/>
          <a:lstStyle/>
          <a:p>
            <a:r>
              <a:rPr lang="ru-RU" altLang="en-US" sz="1800">
                <a:latin typeface="Times New Roman" panose="02020603050405020304" pitchFamily="18" charset="0"/>
                <a:cs typeface="Times New Roman" panose="02020603050405020304" pitchFamily="18" charset="0"/>
              </a:rPr>
              <a:t>Кріплення кабелю вісімкою</a:t>
            </a:r>
          </a:p>
        </p:txBody>
      </p:sp>
      <p:pic>
        <p:nvPicPr>
          <p:cNvPr id="6" name="Замещающее содержимое 5"/>
          <p:cNvPicPr>
            <a:picLocks noGrp="1" noChangeAspect="1"/>
          </p:cNvPicPr>
          <p:nvPr>
            <p:ph sz="half" idx="1"/>
          </p:nvPr>
        </p:nvPicPr>
        <p:blipFill>
          <a:blip r:embed="rId2" cstate="print"/>
          <a:stretch>
            <a:fillRect/>
          </a:stretch>
        </p:blipFill>
        <p:spPr>
          <a:xfrm>
            <a:off x="1009650" y="280035"/>
            <a:ext cx="7312025" cy="457009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65887" y="0"/>
            <a:ext cx="8686800" cy="841248"/>
          </a:xfrm>
        </p:spPr>
        <p:txBody>
          <a:bodyPr/>
          <a:lstStyle/>
          <a:p>
            <a:endParaRPr lang="ru-RU" altLang="en-US"/>
          </a:p>
        </p:txBody>
      </p:sp>
      <p:sp>
        <p:nvSpPr>
          <p:cNvPr id="2" name="Замещающее содержимое 1"/>
          <p:cNvSpPr>
            <a:spLocks noGrp="1"/>
          </p:cNvSpPr>
          <p:nvPr>
            <p:ph sz="half" idx="1"/>
          </p:nvPr>
        </p:nvSpPr>
        <p:spPr>
          <a:xfrm>
            <a:off x="1132205" y="5327650"/>
            <a:ext cx="7399655" cy="1530350"/>
          </a:xfrm>
        </p:spPr>
        <p:txBody>
          <a:bodyPr/>
          <a:lstStyle/>
          <a:p>
            <a:r>
              <a:rPr lang="ru-RU" altLang="en-US" sz="1800">
                <a:latin typeface="Times New Roman" panose="02020603050405020304" pitchFamily="18" charset="0"/>
                <a:cs typeface="Times New Roman" panose="02020603050405020304" pitchFamily="18" charset="0"/>
              </a:rPr>
              <a:t>Кріплення кабелю петлею</a:t>
            </a:r>
          </a:p>
        </p:txBody>
      </p:sp>
      <p:pic>
        <p:nvPicPr>
          <p:cNvPr id="3" name="Замещающее содержимое 2"/>
          <p:cNvPicPr>
            <a:picLocks noGrp="1" noChangeAspect="1"/>
          </p:cNvPicPr>
          <p:nvPr>
            <p:ph sz="half" idx="2"/>
          </p:nvPr>
        </p:nvPicPr>
        <p:blipFill>
          <a:blip r:embed="rId2" cstate="print"/>
          <a:stretch>
            <a:fillRect/>
          </a:stretch>
        </p:blipFill>
        <p:spPr>
          <a:xfrm>
            <a:off x="1131570" y="561340"/>
            <a:ext cx="7053580" cy="463677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65887" y="0"/>
            <a:ext cx="8686800" cy="841248"/>
          </a:xfrm>
        </p:spPr>
        <p:txBody>
          <a:bodyPr/>
          <a:lstStyle/>
          <a:p>
            <a:endParaRPr lang="ru-RU" altLang="en-US"/>
          </a:p>
        </p:txBody>
      </p:sp>
      <p:sp>
        <p:nvSpPr>
          <p:cNvPr id="2" name="Замещающее содержимое 1"/>
          <p:cNvSpPr>
            <a:spLocks noGrp="1"/>
          </p:cNvSpPr>
          <p:nvPr>
            <p:ph sz="half" idx="1"/>
          </p:nvPr>
        </p:nvSpPr>
        <p:spPr>
          <a:xfrm>
            <a:off x="1009650" y="4921250"/>
            <a:ext cx="7399655" cy="1530350"/>
          </a:xfrm>
        </p:spPr>
        <p:txBody>
          <a:bodyPr/>
          <a:lstStyle/>
          <a:p>
            <a:r>
              <a:rPr lang="ru-RU" altLang="en-US" sz="1800">
                <a:latin typeface="Times New Roman" panose="02020603050405020304" pitchFamily="18" charset="0"/>
                <a:cs typeface="Times New Roman" panose="02020603050405020304" pitchFamily="18" charset="0"/>
              </a:rPr>
              <a:t>Перехід через ґрунтову дорогу</a:t>
            </a:r>
          </a:p>
        </p:txBody>
      </p:sp>
      <p:pic>
        <p:nvPicPr>
          <p:cNvPr id="6" name="Замещающее содержимое 5"/>
          <p:cNvPicPr>
            <a:picLocks noGrp="1" noChangeAspect="1"/>
          </p:cNvPicPr>
          <p:nvPr>
            <p:ph sz="half" idx="2"/>
          </p:nvPr>
        </p:nvPicPr>
        <p:blipFill>
          <a:blip r:embed="rId2" cstate="print"/>
          <a:stretch>
            <a:fillRect/>
          </a:stretch>
        </p:blipFill>
        <p:spPr>
          <a:xfrm>
            <a:off x="439420" y="332105"/>
            <a:ext cx="8148955" cy="43535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a:xfrm>
            <a:off x="233045" y="635"/>
            <a:ext cx="8797290" cy="6769100"/>
          </a:xfrm>
        </p:spPr>
        <p:txBody>
          <a:bodyPr>
            <a:normAutofit fontScale="87500"/>
          </a:bodyPr>
          <a:lstStyle/>
          <a:p>
            <a:pPr marL="0" indent="0">
              <a:buNone/>
            </a:pPr>
            <a:r>
              <a:rPr lang="uk-UA" altLang="ru-RU" b="1" u="sng">
                <a:solidFill>
                  <a:srgbClr val="C00000"/>
                </a:solidFill>
                <a:latin typeface="Times New Roman" panose="02020603050405020304" pitchFamily="18" charset="0"/>
                <a:cs typeface="Times New Roman" panose="02020603050405020304" pitchFamily="18" charset="0"/>
              </a:rPr>
              <a:t>1 навчальне питання</a:t>
            </a:r>
          </a:p>
          <a:p>
            <a:pPr marL="0" indent="0">
              <a:buNone/>
            </a:pPr>
            <a:r>
              <a:rPr lang="ru-RU" altLang="en-US" sz="2400" b="1">
                <a:solidFill>
                  <a:schemeClr val="tx1"/>
                </a:solidFill>
                <a:latin typeface="Times New Roman" panose="02020603050405020304" pitchFamily="18" charset="0"/>
                <a:cs typeface="Times New Roman" panose="02020603050405020304" pitchFamily="18" charset="0"/>
              </a:rPr>
              <a:t>    </a:t>
            </a:r>
            <a:r>
              <a:rPr lang="ru-RU" altLang="en-US" sz="2570" b="1">
                <a:solidFill>
                  <a:schemeClr val="tx1"/>
                </a:solidFill>
                <a:latin typeface="Times New Roman" panose="02020603050405020304" pitchFamily="18" charset="0"/>
                <a:cs typeface="Times New Roman" panose="02020603050405020304" pitchFamily="18" charset="0"/>
              </a:rPr>
              <a:t> Організація проводового зв’язку мб</a:t>
            </a:r>
            <a:r>
              <a:rPr lang="ru-RU" altLang="en-US" sz="2570" b="1">
                <a:solidFill>
                  <a:schemeClr val="tx1"/>
                </a:solidFill>
                <a:latin typeface="Times New Roman" panose="02020603050405020304" pitchFamily="18" charset="0"/>
                <a:cs typeface="Times New Roman" panose="02020603050405020304" pitchFamily="18" charset="0"/>
                <a:sym typeface="+mn-ea"/>
              </a:rPr>
              <a:t> </a:t>
            </a:r>
          </a:p>
          <a:p>
            <a:pPr marL="0" indent="0">
              <a:buNone/>
            </a:pPr>
            <a:r>
              <a:rPr lang="ru-RU" altLang="en-US" sz="2570" b="1">
                <a:solidFill>
                  <a:schemeClr val="tx1"/>
                </a:solidFill>
                <a:latin typeface="Times New Roman" panose="02020603050405020304" pitchFamily="18" charset="0"/>
                <a:cs typeface="Times New Roman" panose="02020603050405020304" pitchFamily="18" charset="0"/>
                <a:sym typeface="+mn-ea"/>
              </a:rPr>
              <a:t>Проводовий зв’язок</a:t>
            </a:r>
            <a:r>
              <a:rPr lang="ru-RU" altLang="en-US" sz="2570">
                <a:solidFill>
                  <a:schemeClr val="tx1"/>
                </a:solidFill>
                <a:latin typeface="Times New Roman" panose="02020603050405020304" pitchFamily="18" charset="0"/>
                <a:cs typeface="Times New Roman" panose="02020603050405020304" pitchFamily="18" charset="0"/>
                <a:sym typeface="+mn-ea"/>
              </a:rPr>
              <a:t> – електрозв’язок, що здійснюється розповсюдженням сигналів електрозв’язку вздовж проводового кабелю з металевими або волоконно-оптичними жилами.</a:t>
            </a:r>
            <a:endParaRPr lang="ru-RU" altLang="en-US" sz="2570">
              <a:solidFill>
                <a:schemeClr val="tx1"/>
              </a:solidFill>
              <a:latin typeface="Times New Roman" panose="02020603050405020304" pitchFamily="18" charset="0"/>
              <a:cs typeface="Times New Roman" panose="02020603050405020304" pitchFamily="18" charset="0"/>
            </a:endParaRPr>
          </a:p>
          <a:p>
            <a:pPr marL="0" indent="0">
              <a:buNone/>
            </a:pPr>
            <a:r>
              <a:rPr lang="ru-RU" altLang="en-US" sz="2570">
                <a:solidFill>
                  <a:schemeClr val="tx1"/>
                </a:solidFill>
                <a:latin typeface="Times New Roman" panose="02020603050405020304" pitchFamily="18" charset="0"/>
                <a:cs typeface="Times New Roman" panose="02020603050405020304" pitchFamily="18" charset="0"/>
                <a:sym typeface="+mn-ea"/>
              </a:rPr>
              <a:t>Проводовий зв’язок, в залежності від умов обставин та наявності сил і асобів, може бути організований за</a:t>
            </a:r>
            <a:r>
              <a:rPr lang="ru-RU" altLang="en-US" sz="2570" b="1">
                <a:solidFill>
                  <a:schemeClr val="tx1"/>
                </a:solidFill>
                <a:latin typeface="Times New Roman" panose="02020603050405020304" pitchFamily="18" charset="0"/>
                <a:cs typeface="Times New Roman" panose="02020603050405020304" pitchFamily="18" charset="0"/>
                <a:sym typeface="+mn-ea"/>
              </a:rPr>
              <a:t> напрямками або по осі.</a:t>
            </a:r>
            <a:endParaRPr lang="ru-RU" altLang="en-US" sz="2570" b="1">
              <a:solidFill>
                <a:schemeClr val="tx1"/>
              </a:solidFill>
              <a:latin typeface="Times New Roman" panose="02020603050405020304" pitchFamily="18" charset="0"/>
              <a:cs typeface="Times New Roman" panose="02020603050405020304" pitchFamily="18" charset="0"/>
            </a:endParaRPr>
          </a:p>
          <a:p>
            <a:pPr marL="0" indent="0">
              <a:buNone/>
            </a:pPr>
            <a:r>
              <a:rPr lang="ru-RU" altLang="en-US" sz="2570">
                <a:solidFill>
                  <a:schemeClr val="tx1"/>
                </a:solidFill>
                <a:latin typeface="Times New Roman" panose="02020603050405020304" pitchFamily="18" charset="0"/>
                <a:cs typeface="Times New Roman" panose="02020603050405020304" pitchFamily="18" charset="0"/>
              </a:rPr>
              <a:t>      Проводовий зв’язок у мб організовується в оборонному бою, у районі очікування при прориві оборони противника з ходу, у вихідному положенні для наступу, коли батальйон прориває оборону з рубежу безпосереднього зіткнення із противником, а також для забезпечення внутрішнього зв’язку на КСП батальйону.</a:t>
            </a:r>
          </a:p>
          <a:p>
            <a:pPr marL="0" indent="0">
              <a:buNone/>
            </a:pPr>
            <a:r>
              <a:rPr lang="ru-RU" altLang="en-US" sz="2570">
                <a:solidFill>
                  <a:schemeClr val="tx1"/>
                </a:solidFill>
                <a:latin typeface="Times New Roman" panose="02020603050405020304" pitchFamily="18" charset="0"/>
                <a:cs typeface="Times New Roman" panose="02020603050405020304" pitchFamily="18" charset="0"/>
              </a:rPr>
              <a:t>      Основним способом організації проводового зв’язку в мб є напрямок до командирів підлеглих підрозділів (механізованих рот, мінометної батареї, ін.).</a:t>
            </a:r>
          </a:p>
          <a:p>
            <a:pPr marL="0" indent="0">
              <a:buNone/>
            </a:pPr>
            <a:r>
              <a:rPr lang="ru-RU" altLang="en-US" sz="2570">
                <a:solidFill>
                  <a:schemeClr val="tx1"/>
                </a:solidFill>
                <a:latin typeface="Times New Roman" panose="02020603050405020304" pitchFamily="18" charset="0"/>
                <a:cs typeface="Times New Roman" panose="02020603050405020304" pitchFamily="18" charset="0"/>
              </a:rPr>
              <a:t>Проводовий зв’язок між підрозділами батальйону здійснюється через ВЗ КСП батальйону.</a:t>
            </a:r>
          </a:p>
          <a:p>
            <a:pPr marL="0" indent="0">
              <a:buNone/>
            </a:pPr>
            <a:r>
              <a:rPr lang="ru-RU" altLang="en-US" sz="1800">
                <a:solidFill>
                  <a:schemeClr val="tx1"/>
                </a:solidFill>
                <a:latin typeface="Times New Roman" panose="02020603050405020304" pitchFamily="18" charset="0"/>
                <a:cs typeface="Times New Roman" panose="02020603050405020304" pitchFamily="18" charset="0"/>
              </a:rPr>
              <a:t>     </a:t>
            </a:r>
            <a:endParaRPr lang="ru-RU" altLang="en-US" sz="2400" b="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65887" y="0"/>
            <a:ext cx="8686800" cy="841248"/>
          </a:xfrm>
        </p:spPr>
        <p:txBody>
          <a:bodyPr/>
          <a:lstStyle/>
          <a:p>
            <a:endParaRPr lang="ru-RU" altLang="en-US"/>
          </a:p>
        </p:txBody>
      </p:sp>
      <p:sp>
        <p:nvSpPr>
          <p:cNvPr id="2" name="Замещающее содержимое 1"/>
          <p:cNvSpPr>
            <a:spLocks noGrp="1"/>
          </p:cNvSpPr>
          <p:nvPr>
            <p:ph sz="half" idx="1"/>
          </p:nvPr>
        </p:nvSpPr>
        <p:spPr>
          <a:xfrm>
            <a:off x="1009650" y="5650865"/>
            <a:ext cx="7399655" cy="1109980"/>
          </a:xfrm>
        </p:spPr>
        <p:txBody>
          <a:bodyPr/>
          <a:lstStyle/>
          <a:p>
            <a:r>
              <a:rPr lang="ru-RU" altLang="en-US" sz="1800">
                <a:latin typeface="Times New Roman" panose="02020603050405020304" pitchFamily="18" charset="0"/>
                <a:cs typeface="Times New Roman" panose="02020603050405020304" pitchFamily="18" charset="0"/>
              </a:rPr>
              <a:t>Перехід через ґрунтову дорогу Спосіб підвішування грузила та способи кріплення кабелю на берегах:</a:t>
            </a:r>
          </a:p>
          <a:p>
            <a:r>
              <a:rPr lang="ru-RU" altLang="en-US" sz="1800">
                <a:latin typeface="Times New Roman" panose="02020603050405020304" pitchFamily="18" charset="0"/>
                <a:cs typeface="Times New Roman" panose="02020603050405020304" pitchFamily="18" charset="0"/>
              </a:rPr>
              <a:t>а – вісімкою, б – в траншеях</a:t>
            </a:r>
          </a:p>
        </p:txBody>
      </p:sp>
      <p:pic>
        <p:nvPicPr>
          <p:cNvPr id="8" name="Замещающее содержимое 7"/>
          <p:cNvPicPr>
            <a:picLocks noGrp="1" noChangeAspect="1"/>
          </p:cNvPicPr>
          <p:nvPr>
            <p:ph sz="half" idx="2"/>
          </p:nvPr>
        </p:nvPicPr>
        <p:blipFill>
          <a:blip r:embed="rId2" cstate="print"/>
          <a:stretch>
            <a:fillRect/>
          </a:stretch>
        </p:blipFill>
        <p:spPr>
          <a:xfrm>
            <a:off x="1395730" y="212725"/>
            <a:ext cx="6133465" cy="535305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65760" y="0"/>
            <a:ext cx="8686800" cy="5327650"/>
          </a:xfrm>
        </p:spPr>
        <p:txBody>
          <a:bodyPr>
            <a:normAutofit fontScale="90000"/>
          </a:bodyPr>
          <a:lstStyle/>
          <a:p>
            <a:pPr defTabSz="0">
              <a:tabLst>
                <a:tab pos="5282565" algn="l"/>
              </a:tabLst>
            </a:pPr>
            <a:r>
              <a:rPr lang="ru-RU" altLang="en-US" sz="2000" b="1">
                <a:solidFill>
                  <a:srgbClr val="FF0000"/>
                </a:solidFill>
                <a:latin typeface="Times New Roman" panose="02020603050405020304" pitchFamily="18" charset="0"/>
                <a:cs typeface="Times New Roman" panose="02020603050405020304" pitchFamily="18" charset="0"/>
              </a:rPr>
              <a:t/>
            </a:r>
            <a:br>
              <a:rPr lang="ru-RU" altLang="en-US" sz="2000" b="1">
                <a:solidFill>
                  <a:srgbClr val="FF0000"/>
                </a:solidFill>
                <a:latin typeface="Times New Roman" panose="02020603050405020304" pitchFamily="18" charset="0"/>
                <a:cs typeface="Times New Roman" panose="02020603050405020304" pitchFamily="18" charset="0"/>
              </a:rPr>
            </a:br>
            <a:r>
              <a:rPr lang="ru-RU" altLang="en-US" sz="2000" b="1">
                <a:solidFill>
                  <a:srgbClr val="FF0000"/>
                </a:solidFill>
                <a:latin typeface="Times New Roman" panose="02020603050405020304" pitchFamily="18" charset="0"/>
                <a:cs typeface="Times New Roman" panose="02020603050405020304" pitchFamily="18" charset="0"/>
              </a:rPr>
              <a:t/>
            </a:r>
            <a:br>
              <a:rPr lang="ru-RU" altLang="en-US" sz="2000" b="1">
                <a:solidFill>
                  <a:srgbClr val="FF0000"/>
                </a:solidFill>
                <a:latin typeface="Times New Roman" panose="02020603050405020304" pitchFamily="18" charset="0"/>
                <a:cs typeface="Times New Roman" panose="02020603050405020304" pitchFamily="18" charset="0"/>
              </a:rPr>
            </a:br>
            <a:r>
              <a:rPr lang="ru-RU" altLang="en-US" sz="2000" b="1">
                <a:solidFill>
                  <a:srgbClr val="FF0000"/>
                </a:solidFill>
                <a:latin typeface="Times New Roman" panose="02020603050405020304" pitchFamily="18" charset="0"/>
                <a:cs typeface="Times New Roman" panose="02020603050405020304" pitchFamily="18" charset="0"/>
              </a:rPr>
              <a:t/>
            </a:r>
            <a:br>
              <a:rPr lang="ru-RU" altLang="en-US" sz="2000" b="1">
                <a:solidFill>
                  <a:srgbClr val="FF0000"/>
                </a:solidFill>
                <a:latin typeface="Times New Roman" panose="02020603050405020304" pitchFamily="18" charset="0"/>
                <a:cs typeface="Times New Roman" panose="02020603050405020304" pitchFamily="18" charset="0"/>
              </a:rPr>
            </a:br>
            <a:r>
              <a:rPr lang="ru-RU" altLang="en-US" sz="2000" b="1">
                <a:solidFill>
                  <a:srgbClr val="FF0000"/>
                </a:solidFill>
                <a:latin typeface="Times New Roman" panose="02020603050405020304" pitchFamily="18" charset="0"/>
                <a:cs typeface="Times New Roman" panose="02020603050405020304" pitchFamily="18" charset="0"/>
              </a:rPr>
              <a:t/>
            </a:r>
            <a:br>
              <a:rPr lang="ru-RU" altLang="en-US" sz="2000" b="1">
                <a:solidFill>
                  <a:srgbClr val="FF0000"/>
                </a:solidFill>
                <a:latin typeface="Times New Roman" panose="02020603050405020304" pitchFamily="18" charset="0"/>
                <a:cs typeface="Times New Roman" panose="02020603050405020304" pitchFamily="18" charset="0"/>
              </a:rPr>
            </a:br>
            <a:r>
              <a:rPr lang="ru-RU" altLang="en-US" sz="2000" b="1">
                <a:solidFill>
                  <a:srgbClr val="FF0000"/>
                </a:solidFill>
                <a:latin typeface="Times New Roman" panose="02020603050405020304" pitchFamily="18" charset="0"/>
                <a:cs typeface="Times New Roman" panose="02020603050405020304" pitchFamily="18" charset="0"/>
              </a:rPr>
              <a:t>Начальник зв’язку батальйону повинен установити для всіх підрозділів зв’язку порядок прокладки ліній у траншеях і ходах сполучення. </a:t>
            </a:r>
            <a:br>
              <a:rPr lang="ru-RU" altLang="en-US" sz="2000" b="1">
                <a:solidFill>
                  <a:srgbClr val="FF0000"/>
                </a:solidFill>
                <a:latin typeface="Times New Roman" panose="02020603050405020304" pitchFamily="18" charset="0"/>
                <a:cs typeface="Times New Roman" panose="02020603050405020304" pitchFamily="18" charset="0"/>
              </a:rPr>
            </a:br>
            <a:r>
              <a:rPr lang="ru-RU" altLang="en-US" sz="2000">
                <a:solidFill>
                  <a:schemeClr val="tx2"/>
                </a:solidFill>
                <a:uFillTx/>
                <a:latin typeface="Times New Roman" panose="02020603050405020304" pitchFamily="18" charset="0"/>
                <a:cs typeface="Times New Roman" panose="02020603050405020304" pitchFamily="18" charset="0"/>
              </a:rPr>
              <a:t>Наприклад, лінії, що прокладають взводом зв’язку батальйону, кріпляться на одній стороні крутизни траншей (ходів сполучення), а лінії зв’язку артилерії – на іншій. Якщо ж лінії зв’язку за умовами інженерного обладнання прокладаються по одній стороні крутизни, то визначається місце їхнього кріплення. Це дозволяє швидше знаходити і усувати обриви на лініях проводового зв’язку.На гірських дорогах і стежках кабель прокладається, як правило, по по гірському схилу дороги (стежки) і закріплюється за місцеві предмети або за кілочки, що вбиваються у тріщини скель. У місцях зіткнення кабелю з гострими скелястими виступами необхідно захищати його від механічних ушкоджень.При організації переходів через шосе дороги із твердим покриттям і ґрунтові дороги  для прокладки кабелю </a:t>
            </a:r>
            <a:r>
              <a:rPr lang="uk-UA" altLang="ru-RU" sz="2000">
                <a:solidFill>
                  <a:schemeClr val="tx2"/>
                </a:solidFill>
                <a:uFillTx/>
                <a:latin typeface="Times New Roman" panose="02020603050405020304" pitchFamily="18" charset="0"/>
                <a:cs typeface="Times New Roman" panose="02020603050405020304" pitchFamily="18" charset="0"/>
              </a:rPr>
              <a:t>в</a:t>
            </a:r>
            <a:r>
              <a:rPr lang="ru-RU" altLang="en-US" sz="2000">
                <a:solidFill>
                  <a:schemeClr val="tx2"/>
                </a:solidFill>
                <a:uFillTx/>
                <a:latin typeface="Times New Roman" panose="02020603050405020304" pitchFamily="18" charset="0"/>
                <a:cs typeface="Times New Roman" panose="02020603050405020304" pitchFamily="18" charset="0"/>
              </a:rPr>
              <a:t>икористовуються водовідвідні труби та мости, а при відсутності останніх можуть улаштовуватися повітряні переходи на висоті не менш 5,5 м над полотном дороги. Руйнувати покриття зазначених доріг для організації переходів забороняється</a:t>
            </a:r>
            <a:br>
              <a:rPr lang="ru-RU" altLang="en-US" sz="2000">
                <a:solidFill>
                  <a:schemeClr val="tx2"/>
                </a:solidFill>
                <a:uFillTx/>
                <a:latin typeface="Times New Roman" panose="02020603050405020304" pitchFamily="18" charset="0"/>
                <a:cs typeface="Times New Roman" panose="02020603050405020304" pitchFamily="18" charset="0"/>
              </a:rPr>
            </a:br>
            <a:endParaRPr lang="ru-RU" altLang="en-US" sz="2000">
              <a:solidFill>
                <a:schemeClr val="tx2"/>
              </a:solidFill>
              <a:uFillTx/>
              <a:latin typeface="Times New Roman" panose="02020603050405020304" pitchFamily="18" charset="0"/>
              <a:cs typeface="Times New Roman" panose="02020603050405020304" pitchFamily="18" charset="0"/>
            </a:endParaRPr>
          </a:p>
        </p:txBody>
      </p:sp>
      <p:sp>
        <p:nvSpPr>
          <p:cNvPr id="2" name="Замещающее содержимое 1"/>
          <p:cNvSpPr>
            <a:spLocks noGrp="1"/>
          </p:cNvSpPr>
          <p:nvPr>
            <p:ph sz="half" idx="1"/>
          </p:nvPr>
        </p:nvSpPr>
        <p:spPr>
          <a:xfrm>
            <a:off x="1132205" y="5327650"/>
            <a:ext cx="7399655" cy="1530350"/>
          </a:xfrm>
        </p:spPr>
        <p:txBody>
          <a:bodyPr/>
          <a:lstStyle/>
          <a:p>
            <a:endParaRPr lang="ru-RU" altLang="en-US" sz="180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a:xfrm>
            <a:off x="233045" y="635"/>
            <a:ext cx="8797290" cy="6769100"/>
          </a:xfrm>
        </p:spPr>
        <p:txBody>
          <a:bodyPr>
            <a:normAutofit/>
          </a:bodyPr>
          <a:lstStyle/>
          <a:p>
            <a:pPr marL="0" indent="0">
              <a:buNone/>
            </a:pPr>
            <a:r>
              <a:rPr lang="ru-RU" altLang="en-US" sz="1800">
                <a:solidFill>
                  <a:schemeClr val="tx1"/>
                </a:solidFill>
                <a:latin typeface="Times New Roman" panose="02020603050405020304" pitchFamily="18" charset="0"/>
                <a:cs typeface="Times New Roman" panose="02020603050405020304" pitchFamily="18" charset="0"/>
              </a:rPr>
              <a:t>     Проводовий зв’язок у мб (тб) організовується при розташуванні його на місці, у вихідному районі і в обороні. Найбільш широке застосування проводові засоби зв’язку знаходять в оборонному бою (рис. 5.13) та розташуванні на місці.</a:t>
            </a:r>
          </a:p>
          <a:p>
            <a:pPr marL="0" indent="0">
              <a:buNone/>
            </a:pPr>
            <a:endParaRPr lang="ru-RU" altLang="en-US" sz="1800">
              <a:solidFill>
                <a:schemeClr val="tx1"/>
              </a:solidFill>
              <a:latin typeface="Times New Roman" panose="02020603050405020304" pitchFamily="18" charset="0"/>
              <a:cs typeface="Times New Roman" panose="02020603050405020304" pitchFamily="18" charset="0"/>
            </a:endParaRPr>
          </a:p>
          <a:p>
            <a:pPr marL="0" indent="0">
              <a:buNone/>
            </a:pPr>
            <a:endParaRPr lang="ru-RU" altLang="en-US" sz="1800">
              <a:solidFill>
                <a:schemeClr val="tx1"/>
              </a:solidFill>
              <a:latin typeface="Times New Roman" panose="02020603050405020304" pitchFamily="18" charset="0"/>
              <a:cs typeface="Times New Roman" panose="02020603050405020304" pitchFamily="18" charset="0"/>
            </a:endParaRPr>
          </a:p>
          <a:p>
            <a:pPr marL="0" indent="0">
              <a:buNone/>
            </a:pPr>
            <a:endParaRPr lang="ru-RU" altLang="en-US" sz="1800">
              <a:solidFill>
                <a:schemeClr val="tx1"/>
              </a:solidFill>
              <a:latin typeface="Times New Roman" panose="02020603050405020304" pitchFamily="18" charset="0"/>
              <a:cs typeface="Times New Roman" panose="02020603050405020304" pitchFamily="18" charset="0"/>
            </a:endParaRPr>
          </a:p>
          <a:p>
            <a:pPr marL="0" indent="0">
              <a:buNone/>
            </a:pPr>
            <a:endParaRPr lang="ru-RU" altLang="en-US" sz="1800">
              <a:solidFill>
                <a:schemeClr val="tx1"/>
              </a:solidFill>
              <a:latin typeface="Times New Roman" panose="02020603050405020304" pitchFamily="18" charset="0"/>
              <a:cs typeface="Times New Roman" panose="02020603050405020304" pitchFamily="18" charset="0"/>
            </a:endParaRPr>
          </a:p>
          <a:p>
            <a:pPr marL="0" indent="0">
              <a:buNone/>
            </a:pPr>
            <a:endParaRPr lang="ru-RU" altLang="en-US" sz="1800">
              <a:solidFill>
                <a:schemeClr val="tx1"/>
              </a:solidFill>
              <a:latin typeface="Times New Roman" panose="02020603050405020304" pitchFamily="18" charset="0"/>
              <a:cs typeface="Times New Roman" panose="02020603050405020304" pitchFamily="18" charset="0"/>
            </a:endParaRPr>
          </a:p>
          <a:p>
            <a:pPr marL="0" indent="0">
              <a:buNone/>
            </a:pPr>
            <a:endParaRPr lang="ru-RU" altLang="en-US" sz="1800">
              <a:solidFill>
                <a:schemeClr val="tx1"/>
              </a:solidFill>
              <a:latin typeface="Times New Roman" panose="02020603050405020304" pitchFamily="18" charset="0"/>
              <a:cs typeface="Times New Roman" panose="02020603050405020304" pitchFamily="18" charset="0"/>
            </a:endParaRPr>
          </a:p>
          <a:p>
            <a:pPr marL="0" indent="0">
              <a:buNone/>
            </a:pPr>
            <a:endParaRPr lang="ru-RU" altLang="en-US" sz="1800">
              <a:solidFill>
                <a:schemeClr val="tx1"/>
              </a:solidFill>
              <a:latin typeface="Times New Roman" panose="02020603050405020304" pitchFamily="18" charset="0"/>
              <a:cs typeface="Times New Roman" panose="02020603050405020304" pitchFamily="18" charset="0"/>
            </a:endParaRPr>
          </a:p>
          <a:p>
            <a:pPr marL="0" indent="0">
              <a:buNone/>
            </a:pPr>
            <a:endParaRPr lang="ru-RU" altLang="en-US" sz="1800">
              <a:solidFill>
                <a:schemeClr val="tx1"/>
              </a:solidFill>
              <a:latin typeface="Times New Roman" panose="02020603050405020304" pitchFamily="18" charset="0"/>
              <a:cs typeface="Times New Roman" panose="02020603050405020304" pitchFamily="18" charset="0"/>
            </a:endParaRPr>
          </a:p>
          <a:p>
            <a:pPr marL="0" indent="0">
              <a:buNone/>
            </a:pPr>
            <a:endParaRPr lang="uk-UA" altLang="ru-RU" sz="1800">
              <a:solidFill>
                <a:schemeClr val="tx1"/>
              </a:solidFill>
              <a:latin typeface="Times New Roman" panose="02020603050405020304" pitchFamily="18" charset="0"/>
              <a:cs typeface="Times New Roman" panose="02020603050405020304" pitchFamily="18" charset="0"/>
            </a:endParaRPr>
          </a:p>
        </p:txBody>
      </p:sp>
      <p:pic>
        <p:nvPicPr>
          <p:cNvPr id="2" name="Изображение 1"/>
          <p:cNvPicPr>
            <a:picLocks noChangeAspect="1"/>
          </p:cNvPicPr>
          <p:nvPr/>
        </p:nvPicPr>
        <p:blipFill>
          <a:blip r:embed="rId2" cstate="print"/>
          <a:stretch>
            <a:fillRect/>
          </a:stretch>
        </p:blipFill>
        <p:spPr>
          <a:xfrm>
            <a:off x="292735" y="850900"/>
            <a:ext cx="8391525" cy="5387340"/>
          </a:xfrm>
          <a:prstGeom prst="rect">
            <a:avLst/>
          </a:prstGeom>
        </p:spPr>
      </p:pic>
      <p:sp>
        <p:nvSpPr>
          <p:cNvPr id="5" name="Текстовое поле 4"/>
          <p:cNvSpPr txBox="1"/>
          <p:nvPr/>
        </p:nvSpPr>
        <p:spPr>
          <a:xfrm>
            <a:off x="121285" y="6186170"/>
            <a:ext cx="8909050" cy="583565"/>
          </a:xfrm>
          <a:prstGeom prst="rect">
            <a:avLst/>
          </a:prstGeom>
          <a:noFill/>
        </p:spPr>
        <p:txBody>
          <a:bodyPr wrap="square" rtlCol="0" anchor="t">
            <a:spAutoFit/>
          </a:bodyPr>
          <a:lstStyle/>
          <a:p>
            <a:r>
              <a:rPr lang="uk-UA" altLang="ru-RU" sz="1600">
                <a:latin typeface="Times New Roman" panose="02020603050405020304" pitchFamily="18" charset="0"/>
                <a:cs typeface="Times New Roman" panose="02020603050405020304" pitchFamily="18" charset="0"/>
              </a:rPr>
              <a:t>                               </a:t>
            </a:r>
            <a:r>
              <a:rPr lang="ru-RU" altLang="en-US" sz="1600">
                <a:latin typeface="Times New Roman" panose="02020603050405020304" pitchFamily="18" charset="0"/>
                <a:cs typeface="Times New Roman" panose="02020603050405020304" pitchFamily="18" charset="0"/>
              </a:rPr>
              <a:t>Рис. 5.13. Схема організації проводового зв’язку мб в обороні</a:t>
            </a:r>
          </a:p>
          <a:p>
            <a:r>
              <a:rPr lang="ru-RU" altLang="en-US" sz="1600">
                <a:latin typeface="Times New Roman" panose="02020603050405020304" pitchFamily="18" charset="0"/>
                <a:cs typeface="Times New Roman" panose="02020603050405020304" pitchFamily="18" charset="0"/>
              </a:rPr>
              <a:t>                                                (варіант)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a:xfrm>
            <a:off x="233045" y="635"/>
            <a:ext cx="8797290" cy="6769100"/>
          </a:xfrm>
        </p:spPr>
        <p:txBody>
          <a:bodyPr>
            <a:normAutofit/>
          </a:bodyPr>
          <a:lstStyle/>
          <a:p>
            <a:pPr marL="0" indent="0">
              <a:buNone/>
            </a:pPr>
            <a:r>
              <a:rPr lang="ru-RU" altLang="en-US" sz="1800">
                <a:solidFill>
                  <a:schemeClr val="tx1"/>
                </a:solidFill>
                <a:latin typeface="Times New Roman" panose="02020603050405020304" pitchFamily="18" charset="0"/>
                <a:cs typeface="Times New Roman" panose="02020603050405020304" pitchFamily="18" charset="0"/>
              </a:rPr>
              <a:t>  </a:t>
            </a:r>
          </a:p>
          <a:p>
            <a:pPr marL="0" indent="0">
              <a:buNone/>
            </a:pPr>
            <a:endParaRPr lang="ru-RU" altLang="en-US" sz="1800">
              <a:solidFill>
                <a:schemeClr val="tx1"/>
              </a:solidFill>
              <a:latin typeface="Times New Roman" panose="02020603050405020304" pitchFamily="18" charset="0"/>
              <a:cs typeface="Times New Roman" panose="02020603050405020304" pitchFamily="18" charset="0"/>
            </a:endParaRPr>
          </a:p>
          <a:p>
            <a:pPr marL="0" indent="0">
              <a:buNone/>
            </a:pPr>
            <a:r>
              <a:rPr lang="ru-RU" altLang="en-US" sz="2400" b="1">
                <a:solidFill>
                  <a:schemeClr val="tx1"/>
                </a:solidFill>
                <a:latin typeface="Times New Roman" panose="02020603050405020304" pitchFamily="18" charset="0"/>
                <a:cs typeface="Times New Roman" panose="02020603050405020304" pitchFamily="18" charset="0"/>
              </a:rPr>
              <a:t>Для організації проводового зв’язку у взводі зв’язку мб є:</a:t>
            </a:r>
          </a:p>
          <a:p>
            <a:pPr marL="0" indent="0">
              <a:buNone/>
            </a:pPr>
            <a:r>
              <a:rPr lang="ru-RU" altLang="en-US" sz="1800">
                <a:solidFill>
                  <a:schemeClr val="tx1"/>
                </a:solidFill>
                <a:latin typeface="Times New Roman" panose="02020603050405020304" pitchFamily="18" charset="0"/>
                <a:cs typeface="Times New Roman" panose="02020603050405020304" pitchFamily="18" charset="0"/>
              </a:rPr>
              <a:t>-</a:t>
            </a:r>
            <a:r>
              <a:rPr lang="ru-RU" altLang="en-US" sz="2000">
                <a:solidFill>
                  <a:schemeClr val="tx1"/>
                </a:solidFill>
                <a:latin typeface="Times New Roman" panose="02020603050405020304" pitchFamily="18" charset="0"/>
                <a:cs typeface="Times New Roman" panose="02020603050405020304" pitchFamily="18" charset="0"/>
              </a:rPr>
              <a:t> легкий польовий кабель           П-274М=25 км;</a:t>
            </a:r>
          </a:p>
          <a:p>
            <a:pPr marL="0" indent="0">
              <a:buNone/>
            </a:pPr>
            <a:r>
              <a:rPr lang="ru-RU" altLang="en-US" sz="2000">
                <a:solidFill>
                  <a:schemeClr val="tx1"/>
                </a:solidFill>
                <a:latin typeface="Times New Roman" panose="02020603050405020304" pitchFamily="18" charset="0"/>
                <a:cs typeface="Times New Roman" panose="02020603050405020304" pitchFamily="18" charset="0"/>
              </a:rPr>
              <a:t>- польові телефонні комутатори П-193М=2 комплекти;</a:t>
            </a:r>
          </a:p>
          <a:p>
            <a:pPr marL="0" indent="0">
              <a:buNone/>
            </a:pPr>
            <a:r>
              <a:rPr lang="ru-RU" altLang="en-US" sz="2000">
                <a:solidFill>
                  <a:schemeClr val="tx1"/>
                </a:solidFill>
                <a:latin typeface="Times New Roman" panose="02020603050405020304" pitchFamily="18" charset="0"/>
                <a:cs typeface="Times New Roman" panose="02020603050405020304" pitchFamily="18" charset="0"/>
              </a:rPr>
              <a:t>- польові телефонні апарати       TA-57У=20 комплектів.</a:t>
            </a:r>
          </a:p>
          <a:p>
            <a:pPr marL="0" indent="0">
              <a:buNone/>
            </a:pPr>
            <a:r>
              <a:rPr lang="ru-RU" altLang="en-US" sz="2000" i="1">
                <a:solidFill>
                  <a:srgbClr val="FF0000"/>
                </a:solidFill>
                <a:latin typeface="Times New Roman" panose="02020603050405020304" pitchFamily="18" charset="0"/>
                <a:cs typeface="Times New Roman" panose="02020603050405020304" pitchFamily="18" charset="0"/>
              </a:rPr>
              <a:t>Проводовий зв’язок між сусідніми по фронту підрозділами прокладається за принципом: від правого сусіда до лівого.</a:t>
            </a:r>
          </a:p>
          <a:p>
            <a:pPr marL="26035" indent="-26035">
              <a:buNone/>
            </a:pPr>
            <a:r>
              <a:rPr lang="ru-RU" altLang="en-US" sz="2000">
                <a:solidFill>
                  <a:schemeClr val="tx1"/>
                </a:solidFill>
                <a:latin typeface="Times New Roman" panose="02020603050405020304" pitchFamily="18" charset="0"/>
                <a:cs typeface="Times New Roman" panose="02020603050405020304" pitchFamily="18" charset="0"/>
              </a:rPr>
              <a:t>      З метою забезпечення більшої живучості проводових ліній зв’язку вони розгортаються з урахуванням захисних властивостей місцевості по траншеях, ходах сполучень, осторонь маршрутів руху гусеничної техніки або заглиблюються в землю.          Як вже відмічалось, при цьому лінія проводового зв’язку прокладається, як правило, через запасні позиції розміщення КСП рот</a:t>
            </a:r>
            <a:r>
              <a:rPr lang="uk-UA" altLang="ru-RU" sz="200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a:xfrm>
            <a:off x="233045" y="635"/>
            <a:ext cx="8797290" cy="6769100"/>
          </a:xfrm>
        </p:spPr>
        <p:txBody>
          <a:bodyPr>
            <a:normAutofit/>
          </a:bodyPr>
          <a:lstStyle/>
          <a:p>
            <a:pPr marL="0" indent="0">
              <a:buNone/>
            </a:pPr>
            <a:r>
              <a:rPr lang="ru-RU" altLang="en-US" sz="1800">
                <a:solidFill>
                  <a:schemeClr val="tx1"/>
                </a:solidFill>
                <a:latin typeface="Times New Roman" panose="02020603050405020304" pitchFamily="18" charset="0"/>
                <a:cs typeface="Times New Roman" panose="02020603050405020304" pitchFamily="18" charset="0"/>
              </a:rPr>
              <a:t>  </a:t>
            </a:r>
          </a:p>
          <a:p>
            <a:pPr marL="0" indent="0">
              <a:buNone/>
            </a:pPr>
            <a:endParaRPr lang="ru-RU" altLang="en-US" sz="1800">
              <a:solidFill>
                <a:schemeClr val="tx1"/>
              </a:solidFill>
              <a:latin typeface="Times New Roman" panose="02020603050405020304" pitchFamily="18" charset="0"/>
              <a:cs typeface="Times New Roman" panose="02020603050405020304" pitchFamily="18" charset="0"/>
            </a:endParaRPr>
          </a:p>
          <a:p>
            <a:pPr marL="0" indent="0">
              <a:buNone/>
            </a:pPr>
            <a:r>
              <a:rPr lang="ru-RU" altLang="en-US" sz="2400" b="1">
                <a:solidFill>
                  <a:schemeClr val="tx1"/>
                </a:solidFill>
                <a:latin typeface="Times New Roman" panose="02020603050405020304" pitchFamily="18" charset="0"/>
                <a:cs typeface="Times New Roman" panose="02020603050405020304" pitchFamily="18" charset="0"/>
              </a:rPr>
              <a:t>Для організації проводового зв’язку у взводі зв’язку мб є:</a:t>
            </a:r>
          </a:p>
          <a:p>
            <a:pPr marL="0" indent="0">
              <a:buNone/>
            </a:pPr>
            <a:r>
              <a:rPr lang="ru-RU" altLang="en-US" sz="1800">
                <a:solidFill>
                  <a:schemeClr val="tx1"/>
                </a:solidFill>
                <a:latin typeface="Times New Roman" panose="02020603050405020304" pitchFamily="18" charset="0"/>
                <a:cs typeface="Times New Roman" panose="02020603050405020304" pitchFamily="18" charset="0"/>
              </a:rPr>
              <a:t>-</a:t>
            </a:r>
            <a:r>
              <a:rPr lang="ru-RU" altLang="en-US" sz="2000">
                <a:solidFill>
                  <a:schemeClr val="tx1"/>
                </a:solidFill>
                <a:latin typeface="Times New Roman" panose="02020603050405020304" pitchFamily="18" charset="0"/>
                <a:cs typeface="Times New Roman" panose="02020603050405020304" pitchFamily="18" charset="0"/>
              </a:rPr>
              <a:t> легкий польовий кабель П-274М=25 км;</a:t>
            </a:r>
          </a:p>
          <a:p>
            <a:pPr marL="0" indent="0">
              <a:buNone/>
            </a:pPr>
            <a:r>
              <a:rPr lang="ru-RU" altLang="en-US" sz="2000">
                <a:solidFill>
                  <a:schemeClr val="tx1"/>
                </a:solidFill>
                <a:latin typeface="Times New Roman" panose="02020603050405020304" pitchFamily="18" charset="0"/>
                <a:cs typeface="Times New Roman" panose="02020603050405020304" pitchFamily="18" charset="0"/>
              </a:rPr>
              <a:t>- польові телефонні комутатори П-193М=2 комплекти;</a:t>
            </a:r>
          </a:p>
          <a:p>
            <a:pPr marL="0" indent="0">
              <a:buNone/>
            </a:pPr>
            <a:r>
              <a:rPr lang="ru-RU" altLang="en-US" sz="2000">
                <a:solidFill>
                  <a:schemeClr val="tx1"/>
                </a:solidFill>
                <a:latin typeface="Times New Roman" panose="02020603050405020304" pitchFamily="18" charset="0"/>
                <a:cs typeface="Times New Roman" panose="02020603050405020304" pitchFamily="18" charset="0"/>
              </a:rPr>
              <a:t>- польові телефонні апарати TA-57У=20 комплектів.</a:t>
            </a:r>
          </a:p>
          <a:p>
            <a:pPr marL="0" indent="0">
              <a:buNone/>
            </a:pPr>
            <a:r>
              <a:rPr lang="ru-RU" altLang="en-US" sz="2000" i="1">
                <a:solidFill>
                  <a:srgbClr val="FF0000"/>
                </a:solidFill>
                <a:latin typeface="Times New Roman" panose="02020603050405020304" pitchFamily="18" charset="0"/>
                <a:cs typeface="Times New Roman" panose="02020603050405020304" pitchFamily="18" charset="0"/>
              </a:rPr>
              <a:t>Проводовий зв’язок між сусідніми по фронту підрозділами прокладається за принципом: від правого сусіда до лівого.</a:t>
            </a:r>
          </a:p>
          <a:p>
            <a:pPr marL="26035" indent="-26035">
              <a:buNone/>
            </a:pPr>
            <a:r>
              <a:rPr lang="ru-RU" altLang="en-US" sz="2000">
                <a:solidFill>
                  <a:schemeClr val="tx1"/>
                </a:solidFill>
                <a:latin typeface="Times New Roman" panose="02020603050405020304" pitchFamily="18" charset="0"/>
                <a:cs typeface="Times New Roman" panose="02020603050405020304" pitchFamily="18" charset="0"/>
              </a:rPr>
              <a:t>      З метою забезпечення більшої живучості проводових ліній зв’язку вони розгортаються з урахуванням захисних властивостей місцевості по траншеях, ходах сполучень, осторонь маршрутів руху гусеничної техніки або заглиблюються в землю.          Як вже відмічалось, при цьому лінія проводового зв’язку прокладається, як правило, через запасні позиції розміщення КСП рот</a:t>
            </a:r>
            <a:r>
              <a:rPr lang="uk-UA" altLang="ru-RU" sz="200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90957" y="5273040"/>
            <a:ext cx="8686800" cy="841248"/>
          </a:xfrm>
        </p:spPr>
        <p:txBody>
          <a:bodyPr/>
          <a:lstStyle/>
          <a:p>
            <a:r>
              <a:rPr lang="uk-UA" altLang="ru-RU"/>
              <a:t>телефон ТА-57</a:t>
            </a:r>
          </a:p>
        </p:txBody>
      </p:sp>
      <p:sp>
        <p:nvSpPr>
          <p:cNvPr id="3" name="Замещающее содержимое 2"/>
          <p:cNvSpPr>
            <a:spLocks noGrp="1"/>
          </p:cNvSpPr>
          <p:nvPr>
            <p:ph sz="half" idx="1"/>
          </p:nvPr>
        </p:nvSpPr>
        <p:spPr>
          <a:xfrm>
            <a:off x="304800" y="4819015"/>
            <a:ext cx="4191000" cy="1505585"/>
          </a:xfrm>
        </p:spPr>
        <p:txBody>
          <a:bodyPr>
            <a:normAutofit/>
          </a:bodyPr>
          <a:lstStyle/>
          <a:p>
            <a:pPr marL="0" indent="0">
              <a:buNone/>
            </a:pPr>
            <a:r>
              <a:rPr lang="ru-RU" altLang="en-US" sz="1800">
                <a:solidFill>
                  <a:schemeClr val="tx1"/>
                </a:solidFill>
                <a:latin typeface="Times New Roman" panose="02020603050405020304" pitchFamily="18" charset="0"/>
                <a:cs typeface="Times New Roman" panose="02020603050405020304" pitchFamily="18" charset="0"/>
              </a:rPr>
              <a:t>  </a:t>
            </a:r>
          </a:p>
          <a:p>
            <a:pPr marL="0" indent="0">
              <a:buNone/>
            </a:pPr>
            <a:endParaRPr lang="ru-RU" altLang="en-US" sz="1800">
              <a:solidFill>
                <a:schemeClr val="tx1"/>
              </a:solidFill>
              <a:latin typeface="Times New Roman" panose="02020603050405020304" pitchFamily="18" charset="0"/>
              <a:cs typeface="Times New Roman" panose="02020603050405020304" pitchFamily="18" charset="0"/>
            </a:endParaRPr>
          </a:p>
          <a:p>
            <a:pPr marL="0" indent="0">
              <a:buNone/>
            </a:pPr>
            <a:endParaRPr lang="uk-UA" altLang="ru-RU" sz="2000">
              <a:solidFill>
                <a:schemeClr val="tx1"/>
              </a:solidFill>
              <a:latin typeface="Times New Roman" panose="02020603050405020304" pitchFamily="18" charset="0"/>
              <a:cs typeface="Times New Roman" panose="02020603050405020304" pitchFamily="18" charset="0"/>
            </a:endParaRPr>
          </a:p>
        </p:txBody>
      </p:sp>
      <p:pic>
        <p:nvPicPr>
          <p:cNvPr id="2" name="Изображение 1"/>
          <p:cNvPicPr>
            <a:picLocks noGrp="1" noChangeAspect="1"/>
          </p:cNvPicPr>
          <p:nvPr>
            <p:ph sz="half" idx="2"/>
          </p:nvPr>
        </p:nvPicPr>
        <p:blipFill>
          <a:blip r:embed="rId2" cstate="print"/>
          <a:stretch>
            <a:fillRect/>
          </a:stretch>
        </p:blipFill>
        <p:spPr>
          <a:xfrm>
            <a:off x="885190" y="117475"/>
            <a:ext cx="7498080" cy="4495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a:xfrm>
            <a:off x="212090" y="271145"/>
            <a:ext cx="8779510" cy="6368415"/>
          </a:xfrm>
        </p:spPr>
        <p:txBody>
          <a:bodyPr>
            <a:normAutofit lnSpcReduction="10000"/>
          </a:bodyPr>
          <a:lstStyle/>
          <a:p>
            <a:pPr marL="0" indent="0">
              <a:buNone/>
            </a:pPr>
            <a:r>
              <a:rPr lang="uk-UA" altLang="ru-RU" sz="2570">
                <a:solidFill>
                  <a:schemeClr val="tx1"/>
                </a:solidFill>
                <a:latin typeface="Times New Roman" panose="02020603050405020304" pitchFamily="18" charset="0"/>
                <a:cs typeface="Times New Roman" panose="02020603050405020304" pitchFamily="18" charset="0"/>
              </a:rPr>
              <a:t>    </a:t>
            </a:r>
            <a:r>
              <a:rPr lang="ru-RU" altLang="en-US" sz="2000" b="1">
                <a:solidFill>
                  <a:schemeClr val="tx1"/>
                </a:solidFill>
                <a:latin typeface="Times New Roman" panose="02020603050405020304" pitchFamily="18" charset="0"/>
                <a:cs typeface="Times New Roman" panose="02020603050405020304" pitchFamily="18" charset="0"/>
                <a:sym typeface="+mn-ea"/>
              </a:rPr>
              <a:t>Підготовка до роботи ТА-57:</a:t>
            </a:r>
            <a:endParaRPr lang="ru-RU" altLang="en-US" sz="2000" b="1">
              <a:solidFill>
                <a:schemeClr val="tx1"/>
              </a:solidFill>
              <a:latin typeface="Times New Roman" panose="02020603050405020304" pitchFamily="18" charset="0"/>
              <a:cs typeface="Times New Roman" panose="02020603050405020304" pitchFamily="18" charset="0"/>
            </a:endParaRPr>
          </a:p>
          <a:p>
            <a:pPr marL="0" indent="0">
              <a:buNone/>
            </a:pPr>
            <a:r>
              <a:rPr lang="ru-RU" altLang="en-US" sz="2000">
                <a:solidFill>
                  <a:schemeClr val="tx1"/>
                </a:solidFill>
                <a:latin typeface="Times New Roman" panose="02020603050405020304" pitchFamily="18" charset="0"/>
                <a:cs typeface="Times New Roman" panose="02020603050405020304" pitchFamily="18" charset="0"/>
                <a:sym typeface="+mn-ea"/>
              </a:rPr>
              <a:t>- встановити телефонний апарат у зручному для роботи місці або у спеціальний кронштейн при експлуатації в рухомих об’єктах;</a:t>
            </a:r>
            <a:endParaRPr lang="ru-RU" altLang="en-US" sz="2000">
              <a:solidFill>
                <a:schemeClr val="tx1"/>
              </a:solidFill>
              <a:latin typeface="Times New Roman" panose="02020603050405020304" pitchFamily="18" charset="0"/>
              <a:cs typeface="Times New Roman" panose="02020603050405020304" pitchFamily="18" charset="0"/>
            </a:endParaRPr>
          </a:p>
          <a:p>
            <a:pPr marL="0" indent="0">
              <a:buNone/>
            </a:pPr>
            <a:r>
              <a:rPr lang="ru-RU" altLang="en-US" sz="2000">
                <a:solidFill>
                  <a:schemeClr val="tx1"/>
                </a:solidFill>
                <a:latin typeface="Times New Roman" panose="02020603050405020304" pitchFamily="18" charset="0"/>
                <a:cs typeface="Times New Roman" panose="02020603050405020304" pitchFamily="18" charset="0"/>
                <a:sym typeface="+mn-ea"/>
              </a:rPr>
              <a:t>- підключити лінію зв’язку до клем Л1 та Л2.</a:t>
            </a:r>
            <a:endParaRPr lang="ru-RU" altLang="en-US" sz="2000">
              <a:solidFill>
                <a:schemeClr val="tx1"/>
              </a:solidFill>
              <a:latin typeface="Times New Roman" panose="02020603050405020304" pitchFamily="18" charset="0"/>
              <a:cs typeface="Times New Roman" panose="02020603050405020304" pitchFamily="18" charset="0"/>
            </a:endParaRPr>
          </a:p>
          <a:p>
            <a:pPr marL="0" indent="0">
              <a:buNone/>
            </a:pPr>
            <a:r>
              <a:rPr lang="ru-RU" altLang="en-US" sz="2000">
                <a:solidFill>
                  <a:schemeClr val="tx1"/>
                </a:solidFill>
                <a:latin typeface="Times New Roman" panose="02020603050405020304" pitchFamily="18" charset="0"/>
                <a:cs typeface="Times New Roman" panose="02020603050405020304" pitchFamily="18" charset="0"/>
                <a:sym typeface="+mn-ea"/>
              </a:rPr>
              <a:t>- виставити перемикач «РЕЖИМ РОБОТИ» в положення «МБ»; - під'єднати батарею живлення;</a:t>
            </a:r>
            <a:endParaRPr lang="ru-RU" altLang="en-US" sz="2000">
              <a:solidFill>
                <a:schemeClr val="tx1"/>
              </a:solidFill>
              <a:latin typeface="Times New Roman" panose="02020603050405020304" pitchFamily="18" charset="0"/>
              <a:cs typeface="Times New Roman" panose="02020603050405020304" pitchFamily="18" charset="0"/>
            </a:endParaRPr>
          </a:p>
          <a:p>
            <a:pPr marL="0" indent="0">
              <a:buNone/>
            </a:pPr>
            <a:r>
              <a:rPr lang="ru-RU" altLang="en-US" sz="2000">
                <a:solidFill>
                  <a:schemeClr val="tx1"/>
                </a:solidFill>
                <a:latin typeface="Times New Roman" panose="02020603050405020304" pitchFamily="18" charset="0"/>
                <a:cs typeface="Times New Roman" panose="02020603050405020304" pitchFamily="18" charset="0"/>
                <a:sym typeface="+mn-ea"/>
              </a:rPr>
              <a:t>- покласти трубку в гніздо на кришці.</a:t>
            </a:r>
            <a:endParaRPr lang="ru-RU" altLang="en-US" sz="2000">
              <a:solidFill>
                <a:schemeClr val="tx1"/>
              </a:solidFill>
              <a:latin typeface="Times New Roman" panose="02020603050405020304" pitchFamily="18" charset="0"/>
              <a:cs typeface="Times New Roman" panose="02020603050405020304" pitchFamily="18" charset="0"/>
            </a:endParaRPr>
          </a:p>
          <a:p>
            <a:pPr marL="0" indent="0">
              <a:buNone/>
            </a:pPr>
            <a:r>
              <a:rPr lang="ru-RU" altLang="en-US" sz="2000" b="1">
                <a:solidFill>
                  <a:schemeClr val="tx1"/>
                </a:solidFill>
                <a:latin typeface="Times New Roman" panose="02020603050405020304" pitchFamily="18" charset="0"/>
                <a:cs typeface="Times New Roman" panose="02020603050405020304" pitchFamily="18" charset="0"/>
                <a:sym typeface="+mn-ea"/>
              </a:rPr>
              <a:t>Порядок здійснення та отримання виклику</a:t>
            </a:r>
            <a:endParaRPr lang="ru-RU" altLang="en-US" sz="2000" b="1">
              <a:solidFill>
                <a:schemeClr val="tx1"/>
              </a:solidFill>
              <a:latin typeface="Times New Roman" panose="02020603050405020304" pitchFamily="18" charset="0"/>
              <a:cs typeface="Times New Roman" panose="02020603050405020304" pitchFamily="18" charset="0"/>
            </a:endParaRPr>
          </a:p>
          <a:p>
            <a:pPr marL="0" indent="0">
              <a:buNone/>
            </a:pPr>
            <a:r>
              <a:rPr lang="uk-UA" altLang="ru-RU" sz="2000">
                <a:solidFill>
                  <a:schemeClr val="tx1"/>
                </a:solidFill>
                <a:latin typeface="Times New Roman" panose="02020603050405020304" pitchFamily="18" charset="0"/>
                <a:cs typeface="Times New Roman" panose="02020603050405020304" pitchFamily="18" charset="0"/>
                <a:sym typeface="+mn-ea"/>
              </a:rPr>
              <a:t>- </a:t>
            </a:r>
            <a:r>
              <a:rPr lang="ru-RU" altLang="en-US" sz="2000">
                <a:solidFill>
                  <a:schemeClr val="tx1"/>
                </a:solidFill>
                <a:latin typeface="Times New Roman" panose="02020603050405020304" pitchFamily="18" charset="0"/>
                <a:cs typeface="Times New Roman" panose="02020603050405020304" pitchFamily="18" charset="0"/>
                <a:sym typeface="+mn-ea"/>
              </a:rPr>
              <a:t>Для здійснення виклику: підняти трубку і покрутити ручку індукторного виклику, отримати відповідь абонента.</a:t>
            </a:r>
            <a:endParaRPr lang="ru-RU" altLang="en-US" sz="2000">
              <a:solidFill>
                <a:schemeClr val="tx1"/>
              </a:solidFill>
              <a:latin typeface="Times New Roman" panose="02020603050405020304" pitchFamily="18" charset="0"/>
              <a:cs typeface="Times New Roman" panose="02020603050405020304" pitchFamily="18" charset="0"/>
            </a:endParaRPr>
          </a:p>
          <a:p>
            <a:pPr marL="0" indent="0">
              <a:buNone/>
            </a:pPr>
            <a:r>
              <a:rPr lang="uk-UA" altLang="ru-RU" sz="2000">
                <a:solidFill>
                  <a:schemeClr val="tx1"/>
                </a:solidFill>
                <a:latin typeface="Times New Roman" panose="02020603050405020304" pitchFamily="18" charset="0"/>
                <a:cs typeface="Times New Roman" panose="02020603050405020304" pitchFamily="18" charset="0"/>
                <a:sym typeface="+mn-ea"/>
              </a:rPr>
              <a:t>- </a:t>
            </a:r>
            <a:r>
              <a:rPr lang="ru-RU" altLang="en-US" sz="2000">
                <a:solidFill>
                  <a:schemeClr val="tx1"/>
                </a:solidFill>
                <a:latin typeface="Times New Roman" panose="02020603050405020304" pitchFamily="18" charset="0"/>
                <a:cs typeface="Times New Roman" panose="02020603050405020304" pitchFamily="18" charset="0"/>
                <a:sym typeface="+mn-ea"/>
              </a:rPr>
              <a:t>Для приймання виклику (про що свідчить акустичний сигнал): підняти трубку і натиснути тангенту на трубці, відповісти абоненту, відпустити тангенту.</a:t>
            </a:r>
            <a:endParaRPr lang="ru-RU" altLang="en-US" sz="2000">
              <a:solidFill>
                <a:schemeClr val="tx1"/>
              </a:solidFill>
              <a:latin typeface="Times New Roman" panose="02020603050405020304" pitchFamily="18" charset="0"/>
              <a:cs typeface="Times New Roman" panose="02020603050405020304" pitchFamily="18" charset="0"/>
            </a:endParaRPr>
          </a:p>
          <a:p>
            <a:pPr marL="0" indent="0">
              <a:buNone/>
            </a:pPr>
            <a:r>
              <a:rPr lang="uk-UA" altLang="ru-RU" sz="2000">
                <a:solidFill>
                  <a:schemeClr val="tx1"/>
                </a:solidFill>
                <a:latin typeface="Times New Roman" panose="02020603050405020304" pitchFamily="18" charset="0"/>
                <a:cs typeface="Times New Roman" panose="02020603050405020304" pitchFamily="18" charset="0"/>
                <a:sym typeface="+mn-ea"/>
              </a:rPr>
              <a:t>- </a:t>
            </a:r>
            <a:r>
              <a:rPr lang="ru-RU" altLang="en-US" sz="2000">
                <a:solidFill>
                  <a:schemeClr val="tx1"/>
                </a:solidFill>
                <a:latin typeface="Times New Roman" panose="02020603050405020304" pitchFamily="18" charset="0"/>
                <a:cs typeface="Times New Roman" panose="02020603050405020304" pitchFamily="18" charset="0"/>
                <a:sym typeface="+mn-ea"/>
              </a:rPr>
              <a:t>Для здійснення переговорів: при мовленні натискати тангенту, а при прослуховуванні абонента відпускати її. По завершенні розмови покласти слухавку на телефонний апарат на встановлене місце.</a:t>
            </a:r>
            <a:endParaRPr lang="ru-RU" altLang="en-US" sz="2000">
              <a:solidFill>
                <a:schemeClr val="tx1"/>
              </a:solidFill>
              <a:latin typeface="Times New Roman" panose="02020603050405020304" pitchFamily="18" charset="0"/>
              <a:cs typeface="Times New Roman" panose="02020603050405020304" pitchFamily="18" charset="0"/>
            </a:endParaRPr>
          </a:p>
          <a:p>
            <a:pPr marL="0" indent="0">
              <a:buNone/>
            </a:pPr>
            <a:r>
              <a:rPr lang="uk-UA" altLang="ru-RU" sz="2000">
                <a:solidFill>
                  <a:schemeClr val="tx1"/>
                </a:solidFill>
                <a:latin typeface="Times New Roman" panose="02020603050405020304" pitchFamily="18" charset="0"/>
                <a:cs typeface="Times New Roman" panose="02020603050405020304" pitchFamily="18" charset="0"/>
                <a:sym typeface="+mn-ea"/>
              </a:rPr>
              <a:t>- </a:t>
            </a:r>
            <a:r>
              <a:rPr lang="ru-RU" altLang="en-US" sz="2000">
                <a:solidFill>
                  <a:schemeClr val="tx1"/>
                </a:solidFill>
                <a:latin typeface="Times New Roman" panose="02020603050405020304" pitchFamily="18" charset="0"/>
                <a:cs typeface="Times New Roman" panose="02020603050405020304" pitchFamily="18" charset="0"/>
                <a:sym typeface="+mn-ea"/>
              </a:rPr>
              <a:t>При проведенні переговорів при погіршеній чутності – натиснутикнопку «У», при передаванні відпустити. </a:t>
            </a:r>
            <a:endParaRPr lang="ru-RU" altLang="en-US" sz="2000">
              <a:solidFill>
                <a:schemeClr val="tx1"/>
              </a:solidFill>
              <a:latin typeface="Times New Roman" panose="02020603050405020304" pitchFamily="18" charset="0"/>
              <a:cs typeface="Times New Roman" panose="02020603050405020304" pitchFamily="18" charset="0"/>
            </a:endParaRPr>
          </a:p>
          <a:p>
            <a:pPr marL="0" indent="0">
              <a:buNone/>
            </a:pPr>
            <a:r>
              <a:rPr lang="uk-UA" altLang="ru-RU" sz="2000">
                <a:solidFill>
                  <a:schemeClr val="tx1"/>
                </a:solidFill>
                <a:latin typeface="Times New Roman" panose="02020603050405020304" pitchFamily="18" charset="0"/>
                <a:cs typeface="Times New Roman" panose="02020603050405020304" pitchFamily="18" charset="0"/>
                <a:sym typeface="+mn-ea"/>
              </a:rPr>
              <a:t>- </a:t>
            </a:r>
            <a:r>
              <a:rPr lang="ru-RU" altLang="en-US" sz="2000">
                <a:solidFill>
                  <a:schemeClr val="tx1"/>
                </a:solidFill>
                <a:latin typeface="Times New Roman" panose="02020603050405020304" pitchFamily="18" charset="0"/>
                <a:cs typeface="Times New Roman" panose="02020603050405020304" pitchFamily="18" charset="0"/>
                <a:sym typeface="+mn-ea"/>
              </a:rPr>
              <a:t>При роботі по радіо на передачу натиснути тангенту трубки, при прийманні – </a:t>
            </a:r>
            <a:r>
              <a:rPr lang="uk-UA" altLang="en-US" sz="2000">
                <a:solidFill>
                  <a:schemeClr val="tx1"/>
                </a:solidFill>
                <a:latin typeface="Times New Roman" panose="02020603050405020304" pitchFamily="18" charset="0"/>
                <a:cs typeface="Times New Roman" panose="02020603050405020304" pitchFamily="18" charset="0"/>
                <a:sym typeface="+mn-ea"/>
              </a:rPr>
              <a:t>ві</a:t>
            </a:r>
            <a:r>
              <a:rPr lang="ru-RU" altLang="en-US" sz="2000">
                <a:solidFill>
                  <a:schemeClr val="tx1"/>
                </a:solidFill>
                <a:latin typeface="Times New Roman" panose="02020603050405020304" pitchFamily="18" charset="0"/>
                <a:cs typeface="Times New Roman" panose="02020603050405020304" pitchFamily="18" charset="0"/>
                <a:sym typeface="+mn-ea"/>
              </a:rPr>
              <a:t>дпустити.</a:t>
            </a:r>
            <a:endParaRPr lang="ru-RU" altLang="en-US" sz="2000">
              <a:solidFill>
                <a:schemeClr val="tx1"/>
              </a:solidFill>
              <a:latin typeface="Times New Roman" panose="02020603050405020304" pitchFamily="18" charset="0"/>
              <a:cs typeface="Times New Roman" panose="02020603050405020304" pitchFamily="18" charset="0"/>
            </a:endParaRPr>
          </a:p>
          <a:p>
            <a:pPr marL="0" indent="0">
              <a:buNone/>
            </a:pPr>
            <a:endParaRPr lang="ru-RU" altLang="en-US" sz="20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sz="half" idx="1"/>
          </p:nvPr>
        </p:nvSpPr>
        <p:spPr>
          <a:xfrm>
            <a:off x="309245" y="94615"/>
            <a:ext cx="8834755" cy="4847590"/>
          </a:xfrm>
        </p:spPr>
        <p:txBody>
          <a:bodyPr>
            <a:normAutofit/>
          </a:bodyPr>
          <a:lstStyle/>
          <a:p>
            <a:pPr marL="0" indent="0">
              <a:buNone/>
            </a:pPr>
            <a:r>
              <a:rPr lang="ru-RU" altLang="en-US" sz="3335" b="1">
                <a:solidFill>
                  <a:schemeClr val="tx1"/>
                </a:solidFill>
                <a:latin typeface="Times New Roman" panose="02020603050405020304" pitchFamily="18" charset="0"/>
                <a:cs typeface="Times New Roman" panose="02020603050405020304" pitchFamily="18" charset="0"/>
              </a:rPr>
              <a:t>Телефонний апарат ТА-01</a:t>
            </a:r>
          </a:p>
          <a:p>
            <a:pPr marL="0" indent="0">
              <a:buNone/>
            </a:pPr>
            <a:r>
              <a:rPr lang="ru-RU" altLang="en-US" sz="3000" b="1">
                <a:solidFill>
                  <a:schemeClr val="tx1"/>
                </a:solidFill>
                <a:latin typeface="Times New Roman" panose="02020603050405020304" pitchFamily="18" charset="0"/>
                <a:cs typeface="Times New Roman" panose="02020603050405020304" pitchFamily="18" charset="0"/>
              </a:rPr>
              <a:t>Функціональне призначення органів управління</a:t>
            </a:r>
          </a:p>
        </p:txBody>
      </p:sp>
      <p:pic>
        <p:nvPicPr>
          <p:cNvPr id="4" name="Замещающее содержимое 3"/>
          <p:cNvPicPr>
            <a:picLocks noGrp="1" noChangeAspect="1"/>
          </p:cNvPicPr>
          <p:nvPr>
            <p:ph sz="half" idx="2"/>
          </p:nvPr>
        </p:nvPicPr>
        <p:blipFill>
          <a:blip r:embed="rId2" cstate="print"/>
          <a:stretch>
            <a:fillRect/>
          </a:stretch>
        </p:blipFill>
        <p:spPr>
          <a:xfrm>
            <a:off x="103505" y="1603375"/>
            <a:ext cx="2594610" cy="4573270"/>
          </a:xfrm>
          <a:prstGeom prst="rect">
            <a:avLst/>
          </a:prstGeom>
        </p:spPr>
      </p:pic>
      <p:sp>
        <p:nvSpPr>
          <p:cNvPr id="6" name="Текстовое поле 5"/>
          <p:cNvSpPr txBox="1"/>
          <p:nvPr/>
        </p:nvSpPr>
        <p:spPr>
          <a:xfrm>
            <a:off x="3250565" y="1207770"/>
            <a:ext cx="5559425" cy="2061210"/>
          </a:xfrm>
          <a:prstGeom prst="rect">
            <a:avLst/>
          </a:prstGeom>
          <a:noFill/>
        </p:spPr>
        <p:txBody>
          <a:bodyPr wrap="square" rtlCol="0" anchor="t">
            <a:spAutoFit/>
          </a:bodyPr>
          <a:lstStyle/>
          <a:p>
            <a:r>
              <a:rPr lang="ru-RU" altLang="en-US"/>
              <a:t> </a:t>
            </a:r>
            <a:r>
              <a:rPr lang="ru-RU" altLang="en-US" sz="2000" b="1">
                <a:latin typeface="Times New Roman" panose="02020603050405020304" pitchFamily="18" charset="0"/>
                <a:cs typeface="Times New Roman" panose="02020603050405020304" pitchFamily="18" charset="0"/>
              </a:rPr>
              <a:t>Тастатура телефонного апарата:</a:t>
            </a:r>
            <a:r>
              <a:rPr lang="ru-RU" altLang="en-US">
                <a:latin typeface="Times New Roman" panose="02020603050405020304" pitchFamily="18" charset="0"/>
                <a:cs typeface="Times New Roman" panose="02020603050405020304" pitchFamily="18" charset="0"/>
              </a:rPr>
              <a:t> </a:t>
            </a:r>
          </a:p>
          <a:p>
            <a:r>
              <a:rPr lang="ru-RU" altLang="en-US">
                <a:latin typeface="Times New Roman" panose="02020603050405020304" pitchFamily="18" charset="0"/>
                <a:cs typeface="Times New Roman" panose="02020603050405020304" pitchFamily="18" charset="0"/>
              </a:rPr>
              <a:t>1 – світлодіод індикації вхідного виклику;</a:t>
            </a:r>
          </a:p>
          <a:p>
            <a:r>
              <a:rPr lang="ru-RU" altLang="en-US">
                <a:latin typeface="Times New Roman" panose="02020603050405020304" pitchFamily="18" charset="0"/>
                <a:cs typeface="Times New Roman" panose="02020603050405020304" pitchFamily="18" charset="0"/>
              </a:rPr>
              <a:t>2 – світлодіод індикації розряду батареї;</a:t>
            </a:r>
          </a:p>
          <a:p>
            <a:r>
              <a:rPr lang="ru-RU" altLang="en-US">
                <a:latin typeface="Times New Roman" panose="02020603050405020304" pitchFamily="18" charset="0"/>
                <a:cs typeface="Times New Roman" panose="02020603050405020304" pitchFamily="18" charset="0"/>
              </a:rPr>
              <a:t>3 – світлодіод індикації наявності лінії у режимі «ЦБ»;</a:t>
            </a:r>
          </a:p>
          <a:p>
            <a:r>
              <a:rPr lang="ru-RU" altLang="en-US">
                <a:latin typeface="Times New Roman" panose="02020603050405020304" pitchFamily="18" charset="0"/>
                <a:cs typeface="Times New Roman" panose="02020603050405020304" pitchFamily="18" charset="0"/>
              </a:rPr>
              <a:t>4 – перемикач режимів роботи;</a:t>
            </a:r>
          </a:p>
          <a:p>
            <a:r>
              <a:rPr lang="ru-RU" altLang="en-US">
                <a:latin typeface="Times New Roman" panose="02020603050405020304" pitchFamily="18" charset="0"/>
                <a:cs typeface="Times New Roman" panose="02020603050405020304" pitchFamily="18" charset="0"/>
              </a:rPr>
              <a:t>5 – перемикач гучності прийому розмови;</a:t>
            </a:r>
          </a:p>
          <a:p>
            <a:r>
              <a:rPr lang="ru-RU" altLang="en-US">
                <a:latin typeface="Times New Roman" panose="02020603050405020304" pitchFamily="18" charset="0"/>
                <a:cs typeface="Times New Roman" panose="02020603050405020304" pitchFamily="18" charset="0"/>
              </a:rPr>
              <a:t>6 – перемикач гучності прийому виклику</a:t>
            </a:r>
          </a:p>
        </p:txBody>
      </p:sp>
      <p:pic>
        <p:nvPicPr>
          <p:cNvPr id="2" name="Изображение 1"/>
          <p:cNvPicPr>
            <a:picLocks noChangeAspect="1"/>
          </p:cNvPicPr>
          <p:nvPr/>
        </p:nvPicPr>
        <p:blipFill>
          <a:blip r:embed="rId3" cstate="print"/>
          <a:stretch>
            <a:fillRect/>
          </a:stretch>
        </p:blipFill>
        <p:spPr>
          <a:xfrm>
            <a:off x="3980180" y="3429635"/>
            <a:ext cx="3383280" cy="331406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78</TotalTime>
  <Words>2207</Words>
  <Application>Microsoft Office PowerPoint</Application>
  <PresentationFormat>Экран (4:3)</PresentationFormat>
  <Paragraphs>176</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Трек</vt:lpstr>
      <vt:lpstr>Миколаївський національний університет імені В.О. Сухомлинського  Кафедра військової підготовки</vt:lpstr>
      <vt:lpstr>Слайд 2</vt:lpstr>
      <vt:lpstr>Слайд 3</vt:lpstr>
      <vt:lpstr>Слайд 4</vt:lpstr>
      <vt:lpstr>Слайд 5</vt:lpstr>
      <vt:lpstr>Слайд 6</vt:lpstr>
      <vt:lpstr>телефон ТА-57</vt:lpstr>
      <vt:lpstr>Слайд 8</vt:lpstr>
      <vt:lpstr>Слайд 9</vt:lpstr>
      <vt:lpstr>Слайд 10</vt:lpstr>
      <vt:lpstr>Слайд 11</vt:lpstr>
      <vt:lpstr>Слайд 12</vt:lpstr>
      <vt:lpstr>комутатор П -193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    Начальник зв’язку батальйону повинен установити для всіх підрозділів зв’язку порядок прокладки ліній у траншеях і ходах сполучення.  Наприклад, лінії, що прокладають взводом зв’язку батальйону, кріпляться на одній стороні крутизни траншей (ходів сполучення), а лінії зв’язку артилерії – на іншій. Якщо ж лінії зв’язку за умовами інженерного обладнання прокладаються по одній стороні крутизни, то визначається місце їхнього кріплення. Це дозволяє швидше знаходити і усувати обриви на лініях проводового зв’язку.На гірських дорогах і стежках кабель прокладається, як правило, по по гірському схилу дороги (стежки) і закріплюється за місцеві предмети або за кілочки, що вбиваються у тріщини скель. У місцях зіткнення кабелю з гострими скелястими виступами необхідно захищати його від механічних ушкоджень.При організації переходів через шосе дороги із твердим покриттям і ґрунтові дороги  для прокладки кабелю використовуються водовідвідні труби та мости, а при відсутності останніх можуть улаштовуватися повітряні переходи на висоті не менш 5,5 м над полотном дороги. Руйнувати покриття зазначених доріг для організації переходів забороняється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
  <cp:lastModifiedBy>user</cp:lastModifiedBy>
  <cp:revision>74</cp:revision>
  <dcterms:created xsi:type="dcterms:W3CDTF">2020-12-24T10:51:00Z</dcterms:created>
  <dcterms:modified xsi:type="dcterms:W3CDTF">2023-02-18T08:11:00Z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1049-11.2.0.9635</vt:lpwstr>
  </property>
</Properties>
</file>