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1" r:id="rId20"/>
    <p:sldId id="279" r:id="rId21"/>
    <p:sldId id="280" r:id="rId22"/>
    <p:sldId id="282" r:id="rId23"/>
    <p:sldId id="283" r:id="rId24"/>
    <p:sldId id="284" r:id="rId25"/>
    <p:sldId id="287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845" autoAdjust="0"/>
    <p:restoredTop sz="94709" autoAdjust="0"/>
  </p:normalViewPr>
  <p:slideViewPr>
    <p:cSldViewPr>
      <p:cViewPr>
        <p:scale>
          <a:sx n="89" d="100"/>
          <a:sy n="89" d="100"/>
        </p:scale>
        <p:origin x="-1104" y="684"/>
      </p:cViewPr>
      <p:guideLst>
        <p:guide orient="horz" pos="21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notesMaster" Target="notesMasters/notesMaster1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F7F76-AAFE-4247-B341-3415A9BFE01E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3F895-B604-432E-B117-D6E217B9160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Мои документы\CDR\for_mida\Флаг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 fontScale="90000"/>
          </a:bodyPr>
          <a:lstStyle/>
          <a:p>
            <a:pPr algn="ctr">
              <a:spcAft>
                <a:spcPct val="60000"/>
              </a:spcAft>
            </a:pPr>
            <a:r>
              <a:rPr lang="uk-UA" sz="2400" b="1" dirty="0" smtClean="0">
                <a:solidFill>
                  <a:srgbClr val="FFFF00"/>
                </a:solidFill>
              </a:rPr>
              <a:t>Миколаївський національний університет</a:t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>імені В.О. Сухомлинського</a:t>
            </a:r>
            <a:br>
              <a:rPr lang="uk-UA" sz="2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FFFF00"/>
                </a:solidFill>
              </a:rPr>
              <a:t> Кафедра військової підготовки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054100" y="1066800"/>
            <a:ext cx="7246938" cy="0"/>
          </a:xfrm>
          <a:prstGeom prst="line">
            <a:avLst/>
          </a:prstGeom>
          <a:noFill/>
          <a:ln w="57150" cmpd="thickThin">
            <a:solidFill>
              <a:srgbClr val="FFFF00"/>
            </a:solidFill>
            <a:rou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428736"/>
            <a:ext cx="7772400" cy="12144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ctr" anchorCtr="0" compatLnSpc="1"/>
          <a:lstStyle/>
          <a:p>
            <a:pPr algn="ctr"/>
            <a:r>
              <a:rPr lang="uk-U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військового зв’язку</a:t>
            </a:r>
            <a:endParaRPr lang="ru-RU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643446"/>
            <a:ext cx="864096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“ЗВ’ЯЗОК В ПІДРОЗДІЛАХ СУХОПУТНИХ ВІЙСЬК”.</a:t>
            </a:r>
            <a:r>
              <a:rPr lang="uk-UA" sz="28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b="1" i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штабом 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команд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штабу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85860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час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обстановки.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00240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взаємодіючими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з’єднаннями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714620"/>
            <a:ext cx="86439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оповіщення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противником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ядерного  нападу,  про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обстановку,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радіоактивне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метеодані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28625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органами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тилового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857760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АСУВ.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системах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перераховані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обстановки,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194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8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428604"/>
            <a:ext cx="8715436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стандарту  01.112.001  –  2006)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видами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5085" y="2187245"/>
            <a:ext cx="864399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7013" y="5857892"/>
            <a:ext cx="3233747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3476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b="1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відеотелефонний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свою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телеграфний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факсимільний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фельд’єгерсько-поштовий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964" y="211177"/>
            <a:ext cx="8715436" cy="624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Відеотелефонний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мультимедійний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зображеннями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Телеграфний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Факсимільний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карт,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бчислювальної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51344"/>
            <a:ext cx="86439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Фельд’єгерсько-поштовий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шляхом  доставки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штабам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кораблів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закладам,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діючого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телеграфного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складу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сил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прапорцями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вогнями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сиренами,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піротехнічними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3"/>
            <a:ext cx="8786874" cy="1353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каналоутворюючими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282" y="1571612"/>
            <a:ext cx="871543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7" y="5857892"/>
            <a:ext cx="285752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7366"/>
            <a:ext cx="8715436" cy="5231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родів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(рис. 2):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іоносферний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транкінговий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                   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радіорелейний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тропосферний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                   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2"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проводовий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гідроакустичний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радіохвиль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антенами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Іоносферний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відбиттям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радіохвиль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іоносфери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неоднорідностях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іоносфери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Транкінговий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через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приймально-передавальну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приймально-передавальних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частотно-часовий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абонентами  в  межах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радіодоступу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4286256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Радіорелейний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радіорелейними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шляхом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багатократної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ретрансляції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радіосигналів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радіорелейних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Тропосферний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відбиттям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радіохвиль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неоднорідностях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тропосфери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поза межами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28343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Супутниковий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ретрансляції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радіосигналів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через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ретранслятор.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Проводовий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сигналами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вздовж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проводового  кабелю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металевими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волоконно-оптичними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жилами.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Гідроакустичний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шляхом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водному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8786874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endParaRPr lang="ru-RU" sz="28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142984"/>
            <a:ext cx="8858312" cy="1938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доставки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995" y="2714625"/>
            <a:ext cx="871601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Комутаційний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286124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у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форму.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телеграфні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факсимільні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апаратура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гучномовного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документування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обчислювальної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198"/>
            <a:ext cx="8686800" cy="18287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Зв’язок, як основний засіб управління військами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b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050" y="1553845"/>
            <a:ext cx="8845550" cy="4526280"/>
          </a:xfrm>
        </p:spPr>
        <p:txBody>
          <a:bodyPr>
            <a:normAutofit lnSpcReduction="20000"/>
          </a:bodyPr>
          <a:lstStyle/>
          <a:p>
            <a:pPr algn="ctr">
              <a:buNone/>
              <a:defRPr/>
            </a:pPr>
            <a:endParaRPr lang="uk-UA" b="1" dirty="0" smtClean="0">
              <a:solidFill>
                <a:srgbClr val="008000"/>
              </a:solidFill>
            </a:endParaRPr>
          </a:p>
          <a:p>
            <a:pPr marL="457200" indent="-457200"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1.</a:t>
            </a:r>
            <a:endParaRPr lang="uk-UA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питання:</a:t>
            </a:r>
            <a:endParaRPr lang="uk-UA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Задачі зв’язку.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Види, роди та засоби зв’язку, їх класифікація.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Організація зв’язку в наступальному, оборонному бою. </a:t>
            </a:r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Організація зв’язку в інших видах тактичних дій.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Сутність прихованого управління військами.(</a:t>
            </a:r>
            <a:r>
              <a:rPr lang="uk-UA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самостійній підготовці).</a:t>
            </a:r>
            <a:endParaRPr lang="uk-UA" sz="2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каналоутворюючі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комутаційні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Каналоутворюючий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каналу 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каналоутворюючих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радіостанції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радіорелейні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тропосферні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супутникового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багатоканального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апаратура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частотного та часового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апаратура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1"/>
            <a:ext cx="87154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засекречування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імітозахисту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контролю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оповіщення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регенерації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при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комплекс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змонтований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фортифікаційних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4357694"/>
            <a:ext cx="8501122" cy="2522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До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вузли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пунктів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опорні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вузли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вузли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фельд’єгерсько-поштового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командно-штабні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До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643998" cy="6308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комплекс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змонтований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фортифікаційних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та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роду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на: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радіорелейні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тропосферні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супутникові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фельд’єгерсько-поштового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телеграфні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засекречування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приймальні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Командно-штабна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машина  (КШМ)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машина,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(силами),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стоянці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антенно-щоглові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фідерні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антенних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радіоцентрів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підземні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підводні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кабельні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ретранслятори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74345"/>
            <a:ext cx="8715436" cy="4215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доставки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штабам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(кораблям),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закладам,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рухомих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бронетранспортери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мотоцикли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літаки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вертольоти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вагони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світлотехнічні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візуальні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команд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донесень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ліхтарі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сирени,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прапорці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вогні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піротехнічні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Текстовое поле 1"/>
          <p:cNvSpPr txBox="1"/>
          <p:nvPr/>
        </p:nvSpPr>
        <p:spPr>
          <a:xfrm>
            <a:off x="182245" y="0"/>
            <a:ext cx="8780145" cy="12604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457200" indent="-457200">
              <a:buNone/>
            </a:pPr>
            <a:r>
              <a:rPr lang="uk-U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uk-UA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Навчальне питання</a:t>
            </a:r>
            <a:endParaRPr lang="uk-UA" sz="28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457200" indent="-45720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Організація зв’язку в наступальному, оборонному бою. Організація зв’язку в інших видах тактичних дій.</a:t>
            </a:r>
            <a:endParaRPr lang="ru-RU" altLang="en-US" sz="2400" b="1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80975" y="1014730"/>
            <a:ext cx="8780780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uk-UA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uk-UA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Механізований і танковий батальйони є основними загальновійськовими тактичними підрозділами Сухопутних військ, які організаційно входять до складу механізованої (танкової) бригади.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організацію і забезпечення зв’язку в цих підрозділах безпосередній вплив здійснюють наступні основні фактори (умови): </a:t>
            </a:r>
            <a:endParaRPr lang="ru-RU" altLang="en-US" sz="20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бойовий склад і засоби підсилення батальйону;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 бойових дій;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бойові завдання батальйону;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роль та місце батальйону у бойовому порядку бригади, бойовий порядок батальйону;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прийнята система управління підрозділами;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наявність і стан сил та засобів зв’язку.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на організацію зв’язку суттєво впливають:</a:t>
            </a:r>
            <a:endParaRPr lang="ru-RU" altLang="en-US" sz="20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 дій, склад і бойові можливості частин РЕБ противника;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обладнання району бойових дій стосовно зв’язку;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фізико-географічні та гідрометеорологічні умови;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наявність часу на організацію зв’язку.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Текстовое поле 1"/>
          <p:cNvSpPr txBox="1"/>
          <p:nvPr/>
        </p:nvSpPr>
        <p:spPr>
          <a:xfrm>
            <a:off x="185420" y="240030"/>
            <a:ext cx="8773795" cy="27070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зв’язку в наступі</a:t>
            </a:r>
            <a:endParaRPr lang="ru-RU" altLang="en-US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може вестись на противника, який обороняється, наступає або відходить. При цьому він може здійснюватись з положення безпосереднього зіткнення з противником чи з ходу. 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У наступі основним видом зв’язку, який застосовується в механізованому (танковому) батальйоні, є радіозв’язок.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 способом організації радіозв’язку в батальйоні</a:t>
            </a:r>
            <a:r>
              <a:rPr lang="ru-RU" alt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радіомережа. </a:t>
            </a:r>
            <a:endParaRPr lang="ru-RU" altLang="en-US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 вид роботи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alt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телефонний відкритий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із застосуванням технічного маскування мови та використанням документів скритого управління військами</a:t>
            </a:r>
            <a:r>
              <a:rPr lang="uk-UA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85420" y="3034665"/>
            <a:ext cx="866775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uk-UA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 батальйону з ходу здійснюється з вихідного району, який може знаходитись на відстані 20 – 40 км від переднього краю противника, тому умови організації зв’язку значно складніші, оскільки виникає необхідність організації та забезпечення зв’язку у вихідному районі, на марші, при розгортанні у передбойові, бойові порядки і на рубежі переходу в атаку з урахуванням всіх особливостей цих етапів та забезпечення скритого управління.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підготовці наступу проводовий зв’язок від вузла зв’язку КСП батальйону може організовуватись у вихідному положенні для наступу (районі).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Текстовое поле 1"/>
          <p:cNvSpPr txBox="1"/>
          <p:nvPr/>
        </p:nvSpPr>
        <p:spPr>
          <a:xfrm>
            <a:off x="184785" y="173355"/>
            <a:ext cx="87737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uk-UA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 способом організації зв’язку є напрямок проводового зв’язку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але при недостатній кількості проводових засобів, а в ряді випадків і з метою економії часу на розгортання (згортання) ліній, проводовий зв’язок з деякими підрозділами може бути забезпечений шляхом підключення декількох абонентів до однієї лінії зв’язку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1305" y="1519555"/>
            <a:ext cx="8580755" cy="4448810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281305" y="5968365"/>
            <a:ext cx="858012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Рис. . Організація проводового зв’язку у вихідному положенні для наступу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Текстовое поле 1"/>
          <p:cNvSpPr txBox="1"/>
          <p:nvPr/>
        </p:nvSpPr>
        <p:spPr>
          <a:xfrm>
            <a:off x="211455" y="59690"/>
            <a:ext cx="8721725" cy="5169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uk-UA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altLang="ru-RU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зв’язку в обороні</a:t>
            </a:r>
            <a:endParaRPr lang="ru-RU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 видом зв’язку механізованого батальйону в обороні та при розташуванні на місці є проводовий зв’язок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Основним способом організації проводового зв’язку також є напрямок з кожним підлеглим підрозділом.Оборона може готуватись завчасно або організовуватись у ході бою, при відсутності безпосереднього зіткнення з противни-ком і в умовах зіткнення з ним. Перехід до оборони в умовах безпосереднього зіткнення з противником буде здійснюватись під його активним впливом, як правило, у короткі терміни, а тому і 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час на планування й організацію зв’язку буде вкрай обмежений.Це, у свою чергу, зумовлює використання таких засобів зв’язку, які дозволяють забезпечити організацію (розгортання) зв’язку в найкоротший термін.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  Так,</a:t>
            </a:r>
            <a:r>
              <a:rPr lang="ru-RU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у період організації оборони зв’язок забезпечується в основному радіозасобами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(радіостанції, супутникові термінали, широкодіапазонні радіорелейні станції), і тільки після її завершення широке використання знайдуть проводові засоби зв’язку.буде відводитись значний час, а тому на планування й організацію зв’язку також буде достатньо часу. В цьому випадку основними засобами зв’язку будуть проводові та рухомі засоби. При цьому лінії проводового зв’язку прокладаються, як правило, через запасні позиції КСП батальйону (рот)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1930" y="97155"/>
            <a:ext cx="8740140" cy="4420235"/>
          </a:xfrm>
          <a:prstGeom prst="rect">
            <a:avLst/>
          </a:prstGeom>
        </p:spPr>
      </p:pic>
      <p:sp>
        <p:nvSpPr>
          <p:cNvPr id="3" name="Текстовое поле 2"/>
          <p:cNvSpPr txBox="1"/>
          <p:nvPr/>
        </p:nvSpPr>
        <p:spPr>
          <a:xfrm>
            <a:off x="201930" y="4517390"/>
            <a:ext cx="87401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Рис. . Схема проводового зв’язку мб в обороні (варіант)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01930" y="4975225"/>
            <a:ext cx="873950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uk-UA" altLang="ru-RU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</a:t>
            </a:r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Також може передбачатись організація проводового зв’язку з командирами бойової охорони, бронегрупи, вогневих засідок, із розвідувальними спостережними постами і пунктом технічного обслуговування (при створенні цих об’єктів управління).</a:t>
            </a:r>
            <a:endParaRPr lang="ru-RU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r>
              <a:rPr lang="ru-RU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Таким чином, характер бойових дій під час організації зв’язку суттєво впливає на вибір роду зв’язку, кількості засобів зв’язку, характеру їх застосування, кількості напрямків зв’язку та протяжності кабельних ліній.</a:t>
            </a:r>
            <a:endParaRPr lang="ru-RU" altLang="en-US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6369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питання</a:t>
            </a:r>
            <a:endParaRPr lang="uk-UA" sz="2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uk-UA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 зв’язок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 інформацією в системі управління військами (силами), зброєю.</a:t>
            </a:r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(АУВ)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сил,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задач  у  системах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(силами).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АУВ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штабами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  стан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АУВ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 начальника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штабу (НШ).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НШ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за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командирами, штабами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штабом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АУВ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начальника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19" y="478452"/>
            <a:ext cx="8786874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начальники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штабів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за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командирами  та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штабами,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штабом.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Для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АУВ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своєчасності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достовірності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скритності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857496"/>
            <a:ext cx="8429684" cy="1845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Своєчасність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обробку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розрахункових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задач  в </a:t>
            </a:r>
            <a:endParaRPr lang="ru-RU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задані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строки. </a:t>
            </a:r>
            <a:endParaRPr lang="ru-RU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бою 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пред’являються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швидкоплинністю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темпами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а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обстановки,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572008"/>
            <a:ext cx="8572560" cy="2102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ракетно-ядерної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При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боку  командира,  особливо  у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бою.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підвищилося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розвідки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при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противника,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радіоактивного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бактеріологічного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Особливого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ракетних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протиповітряної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оборони.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995" y="54610"/>
            <a:ext cx="8714740" cy="144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Своєчасність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АУВ  до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розрахункових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задач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задані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нормативні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строки;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85860"/>
            <a:ext cx="8715436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складу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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АУВ;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пунктах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зручностей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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системою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01122" cy="236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заданою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точністю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обробці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Кількісно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ймовірністю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яка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числа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числа. Для  кожного  виду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57496"/>
            <a:ext cx="864399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АУВ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контролем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характеристик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643314"/>
            <a:ext cx="85725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кращої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оперативно-програмних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88"/>
            <a:ext cx="8572560" cy="6062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Скритність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таємниці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факт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при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обробці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розрахункових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задач.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Рівень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скритності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зводиться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засекречування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шифрування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ланок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носить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таємний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циркулюють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замисел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бою,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В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перехват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розкриття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противником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дозволить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протидіяти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наших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широкого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противником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дозволить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дешифрувати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засекречені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грифом  “для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 практично, 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еального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часу. Тому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повинна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засекречуватися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гарантованою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Скритність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АУВ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доступу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071545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засекречування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правил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несанкціонованого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доступу  до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криптографічними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заходами;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ПУВ;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паролювання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імітозахисту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правил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контролю  за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режиму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протидією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нав’язуванню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хибних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85794"/>
            <a:ext cx="86439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система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АУВ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АУВ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штабами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 стан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АУВ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  начальника штабу  (НШ).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НШ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за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умов  обстановки,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командирами,  штабами  та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штабом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643314"/>
            <a:ext cx="8643998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оперативно-тактичними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000504"/>
            <a:ext cx="8643998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задачами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перед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зв’язком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стоять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21991</Words>
  <Application>WPS Presentation</Application>
  <PresentationFormat>Экран (4:3)</PresentationFormat>
  <Paragraphs>332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2" baseType="lpstr">
      <vt:lpstr>Arial</vt:lpstr>
      <vt:lpstr>SimSun</vt:lpstr>
      <vt:lpstr>Wingdings</vt:lpstr>
      <vt:lpstr>Wingdings 2</vt:lpstr>
      <vt:lpstr>Wingdings</vt:lpstr>
      <vt:lpstr>Times New Roman</vt:lpstr>
      <vt:lpstr>Franklin Gothic Book</vt:lpstr>
      <vt:lpstr>Franklin Gothic Medium</vt:lpstr>
      <vt:lpstr>Microsoft YaHei</vt:lpstr>
      <vt:lpstr/>
      <vt:lpstr>Arial Unicode MS</vt:lpstr>
      <vt:lpstr>Calibri</vt:lpstr>
      <vt:lpstr>Трек</vt:lpstr>
      <vt:lpstr>Миколаївський національний університет імені В.О. Сухомлинського  Кафедра військової підготовки</vt:lpstr>
      <vt:lpstr>Тема 1:  “Зв’язок, як основний засіб управління військами”.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/>
  <cp:lastModifiedBy>KVP 2017</cp:lastModifiedBy>
  <cp:revision>38</cp:revision>
  <dcterms:created xsi:type="dcterms:W3CDTF">2021-02-22T19:45:00Z</dcterms:created>
  <dcterms:modified xsi:type="dcterms:W3CDTF">2023-02-14T21:53:41Z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1049-11.2.0.9635</vt:lpwstr>
  </property>
</Properties>
</file>