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1" r:id="rId2"/>
    <p:sldId id="262" r:id="rId3"/>
    <p:sldId id="320" r:id="rId4"/>
    <p:sldId id="325" r:id="rId5"/>
    <p:sldId id="264" r:id="rId6"/>
    <p:sldId id="287" r:id="rId7"/>
    <p:sldId id="288" r:id="rId8"/>
    <p:sldId id="302" r:id="rId9"/>
    <p:sldId id="303" r:id="rId10"/>
    <p:sldId id="304" r:id="rId11"/>
    <p:sldId id="307" r:id="rId12"/>
    <p:sldId id="305" r:id="rId13"/>
    <p:sldId id="317" r:id="rId14"/>
    <p:sldId id="326" r:id="rId15"/>
    <p:sldId id="265" r:id="rId16"/>
    <p:sldId id="290" r:id="rId17"/>
    <p:sldId id="318" r:id="rId18"/>
    <p:sldId id="294" r:id="rId19"/>
    <p:sldId id="310" r:id="rId20"/>
    <p:sldId id="295" r:id="rId21"/>
    <p:sldId id="309" r:id="rId22"/>
    <p:sldId id="296" r:id="rId23"/>
    <p:sldId id="308" r:id="rId24"/>
    <p:sldId id="298" r:id="rId25"/>
    <p:sldId id="301" r:id="rId26"/>
    <p:sldId id="311" r:id="rId27"/>
    <p:sldId id="312" r:id="rId28"/>
    <p:sldId id="313" r:id="rId29"/>
    <p:sldId id="315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5" autoAdjust="0"/>
    <p:restoredTop sz="94709" autoAdjust="0"/>
  </p:normalViewPr>
  <p:slideViewPr>
    <p:cSldViewPr>
      <p:cViewPr>
        <p:scale>
          <a:sx n="100" d="100"/>
          <a:sy n="100" d="100"/>
        </p:scale>
        <p:origin x="-690" y="1218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7F76-AAFE-4247-B341-3415A9BFE01E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F895-B604-432E-B117-D6E217B91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3F895-B604-432E-B117-D6E217B9160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CDR\for_mida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ct val="600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Миколаївський національний університет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імені В.О. Сухомлинського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Кафедра військової підготовки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54100" y="1066800"/>
            <a:ext cx="7246938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428736"/>
            <a:ext cx="7772400" cy="12144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військового зв’язку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43446"/>
            <a:ext cx="86409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Тема 2. 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радіозв’язку тактичної ланки управління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53060" y="321310"/>
            <a:ext cx="860044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Р-148 до </a:t>
            </a:r>
            <a:r>
              <a:rPr lang="ru-R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мікротелефонну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гарнітуру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частоту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увімкнути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маніпуляторі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“ВКЛ”,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включена у режим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5-10 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собою.</a:t>
            </a:r>
          </a:p>
          <a:p>
            <a:r>
              <a:rPr lang="ru-RU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готова до </a:t>
            </a:r>
            <a:r>
              <a:rPr lang="ru-RU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97485" y="167005"/>
            <a:ext cx="874966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Р-158 до </a:t>
            </a:r>
            <a:r>
              <a:rPr lang="ru-RU" altLang="en-US" sz="24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altLang="en-US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комплектність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7485" y="2228215"/>
            <a:ext cx="849249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Вибір типу антени та її розгортання, для цього потрібно: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вийняти штирову антену з чохла, звести її та вставити в антенне гніздо;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перемикач “1-2” встановити в положення “2”, для чого послабити два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гвинти, що знаходяться на планці, зрушити планку в положення “2” до упора і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закріпити планку гвинтами;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роботі на λ-образну антену (замість штирової антени) приєднати її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встановити перемикач “1-2” в положення “1”.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Розгортання та приєднання противаги, для цього потрібно – розгорнути противагу та приєднати її під затиск на верхній панелі.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4475" y="-90170"/>
            <a:ext cx="86550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Встановлення органів управління у вихідне положення: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верхній панелі – перемикач “1-2” у положення відповідно до антени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 застосовується;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маніпуляторі – перемикач на маніпуляторі в положення ВИКЛ.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Перевірка працездатності радіостанції (включення живлення та 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перевірка напруги АКБ): − поставити перемикач на маніпуляторі в положення ВКЛ, при цьому радіостанція вмикається в режим ПРИЙОМ;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натиснути на тангенту та спостерігати за світовим індикатором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маніпуляторі, у разі його світіння батарею треба негайно замінити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заряджену.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Перевірка працездатності в режимі ПРИЙОМ: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справній радіостанції в головних телефонах мікротелефонної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гарнітури повинний прослуховуватися характерний шум приймача.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79730" y="3658870"/>
            <a:ext cx="83845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Перевірка працездатності в режимі ПЕРЕДАЧА: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− натиснути на тангенту – при цьому радіостанція включається в режим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ПЕРЕДАЧА і спостерігати зникання шуму у телефоні (відключається приймач),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світіння індикатора (свідчення про наявність току в антені).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Налагодження на робочу частоту: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номінал робочої частоти зв’язку встановити чотирма ручками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перемикачів частоти;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встановити дві радіостанції на відстані 5-10 м і перевірити зв’язок між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собою. </a:t>
            </a:r>
          </a:p>
          <a:p>
            <a:r>
              <a:rPr lang="ru-RU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Радіостанція готова до роботи.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КОНТРОЛЬНІ ПИТАННЯ ДО 1 ПИТАННЯ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Як здійснюється керування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Р/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Р-159 у дистанційному режимі?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Як перевіряється стан АКБ на р/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Р-159?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якому режимі роботи дальність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язку більша: ТЛГ або ТЛФ?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Режими роботи  р/станцій: Р-159, Р-148, Р-158?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Порядок налаштування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Р-159, Р-148,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Р-158 для роботи?</a:t>
            </a:r>
          </a:p>
          <a:p>
            <a:pPr marL="342900" lvl="8" indent="-342900">
              <a:buAutoNum type="arabicPeriod"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8" indent="-342900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635"/>
            <a:ext cx="8686800" cy="614680"/>
          </a:xfrm>
        </p:spPr>
        <p:txBody>
          <a:bodyPr/>
          <a:lstStyle/>
          <a:p>
            <a:r>
              <a:rPr lang="uk-UA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навчальне питання</a:t>
            </a: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304770" y="615296"/>
            <a:ext cx="8686800" cy="6099852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Радіозв’язок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радіостанціями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двосторонній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односторонній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безпосередній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проміжну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станцію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Двосторонній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радіозв’язок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радіостанціями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передачу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Односторонній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радіозв’язок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радіостанція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передачу, 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Радіозв’язок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радіонапрямками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радіомережами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абонентськими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кореспондентів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радіозв’язок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входження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радіомережу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взаємодіючих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проміжної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радіостанції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70" y="2817491"/>
            <a:ext cx="842968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635"/>
            <a:ext cx="8686800" cy="614680"/>
          </a:xfrm>
        </p:spPr>
        <p:txBody>
          <a:bodyPr/>
          <a:lstStyle/>
          <a:p>
            <a:endParaRPr lang="uk-UA" alt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304770" y="615296"/>
            <a:ext cx="8686800" cy="6099852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1.До експлуатації і проведення регламентних робіт по технічному обслуговуванню радіостанції допускається особовий склад, який має тверді практичні навики в її експлуатації, обслуговуванні, знає відповідні правила заходів безпеки при роботі з контрольно-вимірювальними приладами.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3.Перед ввімкненням радіостанції обслуговуючий персонал повинен перевірити надійність кріплення акумуляторів у відсіку.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4.При заміні акумуляторів –дотримуватися правил їх підключення.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вийти з ладу.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 ввімкненій радіостанції забороняється підключати і відключати акумуляторні батареї. Усунення несправностей проводити при відключеному електроживленні.</a:t>
            </a:r>
          </a:p>
          <a:p>
            <a:r>
              <a:rPr lang="ru-RU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встановлення радіозв’язку і ведення радіообміну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Радіозв’язок між військовими радіостанціями здійснюється за єдиним для всіх ланок управління Збройних сил України правилами радіозв’язку, які визначають порядок установлення радіозв’язку, передачі радіограм, сигналів і ведення переговорів по радіо, загальні вимоги до оформлення радіограм.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забезпечення радіозв’язку на радіостанціях мають бути оформлені на спеціальному бланку радіодані, які включають частоти, позивні, час зміни частот і позивних, вид зв’язку, а за необхідності азимути на кореспондентів та ключі до радіодокументів.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70" y="2817491"/>
            <a:ext cx="842968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35115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350520"/>
            <a:ext cx="8686800" cy="636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800" y="200660"/>
            <a:ext cx="853313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радисту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строк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Передача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радіоканалах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радіообміном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КОНТРОЛЬНІ ПИТАННЯ ДО 2 ПИТАННЯ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Що таке радіообмін?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Який строк дії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радіоданих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якому режимі роботи дальність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язку більша: ТЛГ або ТЛФ?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 якими р/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можуть працювати р/станції Р-159, Р-148, Р-158?</a:t>
            </a:r>
          </a:p>
          <a:p>
            <a:pPr marL="342900" lvl="8" indent="-342900">
              <a:buFont typeface="+mj-lt"/>
              <a:buAutoNum type="arabicPeriod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 яких випадках використовується режим ТЛФ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ПШ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8" indent="-342900">
              <a:buFont typeface="+mj-lt"/>
              <a:buAutoNum type="arabicPeriod"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8" indent="-342900">
              <a:buAutoNum type="arabicPeriod"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8" indent="-342900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57658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навчальне питання</a:t>
            </a:r>
            <a:r>
              <a:rPr lang="uk-UA" sz="2800" b="1" u="sng" dirty="0" smtClean="0">
                <a:solidFill>
                  <a:srgbClr val="C00000"/>
                </a:solidFill>
              </a:rPr>
              <a:t/>
            </a:r>
            <a:br>
              <a:rPr lang="uk-UA" sz="2800" b="1" u="sng" dirty="0" smtClean="0">
                <a:solidFill>
                  <a:srgbClr val="C00000"/>
                </a:solidFill>
              </a:rPr>
            </a:br>
            <a:endParaRPr lang="ru-RU" altLang="en-US" sz="28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86800" cy="5504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команд,сигналів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uk-UA" altLang="ru-RU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8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команд,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Встановлення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зв’язку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напрямку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marL="0" indent="0">
              <a:buNone/>
            </a:pP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Виклик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 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Дніпро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33, я Зебра 63,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indent="0">
              <a:buNone/>
            </a:pP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Відповідь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 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63, я </a:t>
            </a:r>
            <a:r>
              <a:rPr lang="ru-RU" alt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Дніпро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33,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ru-RU" alt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радіонапрямку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 </a:t>
            </a:r>
            <a:r>
              <a:rPr lang="ru-RU" alt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Дніпро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33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Зебра 63,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один,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протитанкова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зброя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</a:p>
          <a:p>
            <a:pPr marL="0" indent="0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знищити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Підтвердження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 63,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прийнято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 я </a:t>
            </a:r>
            <a:r>
              <a:rPr lang="ru-RU" alt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Дніпро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33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протитанкова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зброя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ru-RU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знищити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або</a:t>
            </a:r>
            <a:r>
              <a:rPr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Зебра-63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я </a:t>
            </a:r>
            <a:r>
              <a:rPr lang="ru-RU" alt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Дніпро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зрозумів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   </a:t>
            </a:r>
          </a:p>
          <a:p>
            <a:pPr marL="0" indent="0">
              <a:buNone/>
            </a:pP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Підтвердження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Я Зебра 63,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прийнято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ru-RU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 </a:t>
            </a: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циркулярній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команд у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радіомережі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вони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повторюються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рази.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Дозволяється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також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рази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повторювати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команду в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слабкої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чутності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сильних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перешкод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ru-RU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1910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58214" cy="4954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передачею команд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радист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шляхом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собою.</a:t>
            </a:r>
          </a:p>
          <a:p>
            <a:pPr marL="0" indent="0">
              <a:buNone/>
            </a:pP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в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ru-RU" alt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198"/>
            <a:ext cx="8686800" cy="18287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Засоби радіозв’язку тактичної ланки управління</a:t>
            </a:r>
            <a:b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6580"/>
            <a:ext cx="8686800" cy="42335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2</a:t>
            </a:r>
            <a:r>
              <a:rPr lang="uk-UA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(практичні 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години,) Загальна будова і бойове застосування   переносних радіостанцій УКХ діапазону.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  <a:defRPr/>
            </a:pP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питання: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будова, тактико-технічні дані переносних радіостанцій УКХ діапазону, їх бойове застосування. Підготовка до роботи, перевірка працездатності і настройка станції на задану частоту.</a:t>
            </a:r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Робота на переносних радіостанціях УКХ діапазону. Підготовка радіостанції до роботи в різних режимах.</a:t>
            </a:r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Встановлення радіозв'язку в радіо напрямку, радіомережі, застосування документів кодованого зв’язку. Передача команд (сигналів) та постановка задач по радіо. Виконання нормативів.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497840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-142900"/>
            <a:ext cx="8686800" cy="7000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по </a:t>
            </a:r>
            <a:r>
              <a:rPr lang="ru-RU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endParaRPr lang="ru-RU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 передачею  команд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радист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повинен  шляхом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тому,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команд  в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357430"/>
            <a:ext cx="8643998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Марс  20,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Газета 32,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Нептун 30,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Марс 20,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Газета  32,  Нептун  30,  я  Броня  40,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35782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Броня 40, я Газета 32,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Броня 40,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Броня 40, я Нептун 30,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Броня 40,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1910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літаками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кораблями,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артилерією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телефонному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радіоканалу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команд,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курсах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бойової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32448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2085" y="142852"/>
            <a:ext cx="8819515" cy="6576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8847"/>
            <a:ext cx="8358246" cy="636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настроювання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 №  146.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настройка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Р-159 (Р-129).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мікротелефонну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гарнітуру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Увімкнути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частоту.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 №  148.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настройка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Р-148, (Р-158).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мегафон.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частоту.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Добре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695"/>
            <a:ext cx="8686800" cy="598043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тактико-спеціальної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 №  17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Р-158  (Р-148)  на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півтораметровий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ремінну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05" y="1213485"/>
            <a:ext cx="9040495" cy="32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4500880"/>
            <a:ext cx="8970010" cy="19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10540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6050" y="511175"/>
            <a:ext cx="8845550" cy="556895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uk-UA" alt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радисти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перестроюють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повинен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домігшись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</a:t>
            </a:r>
            <a:r>
              <a:rPr lang="uk-UA" alt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частотах.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задіяти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приймач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частотах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встановився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радисти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доповідають</a:t>
            </a:r>
            <a:r>
              <a:rPr lang="ru-RU" altLang="en-US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командою 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3990" y="110490"/>
            <a:ext cx="87960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88583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Скрите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(СУВ)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засекречуваного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шифрувальної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радіомаскування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скритого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ТЗР противника.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8583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бою;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радіомаскування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радіодезінформації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штабах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ПУ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643446"/>
            <a:ext cx="88583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переговори  по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каналам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бою;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вогнем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 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ЗС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786874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сигнально-кодові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топокарти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35846"/>
            <a:ext cx="885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  погоди  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 роду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ланок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17693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три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переговорами  по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каналах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склад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каналах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передачею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переговори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радіорелейних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тропосферних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характеру;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у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радіоаматорами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571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НАВЧАЛЬНЕ ПИТАННЯ</a:t>
            </a:r>
            <a:endParaRPr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6580"/>
            <a:ext cx="8686800" cy="42335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Діапазон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радіозв’язку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суттєвих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діапазонами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перешкодостійкості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інформаційній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антенами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бути пряма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широко УКХ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радіозасоби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тактичній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(ТЛУ).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Радіостанції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дискретний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приривчастий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діапазон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радіостанція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діапазону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другому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фіксованих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частотах,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величину.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родом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радіостанції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телефонному, телеграфному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телефонно-телеграфному режимах.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телефонному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робота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телеграфному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частот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діапазоні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як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широкого спектра частот.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телеграфний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радіоперешкоди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норм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незакодованих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частот,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радіонапрямків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сеансів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одного сеансу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рахується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4714908"/>
          </a:xfrm>
        </p:spPr>
        <p:txBody>
          <a:bodyPr>
            <a:normAutofit/>
          </a:bodyPr>
          <a:lstStyle/>
          <a:p>
            <a:endParaRPr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86800" cy="423354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радіозв’язку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командирами, штабами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тими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рухаються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зайнята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противником,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непроходимі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кореспондентами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невідоме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передачу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повідомлень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команд,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сигналів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кореспондентів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через 1–2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інстанції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мобільність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радіозв’язку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радіоперешкод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боку противника;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перехвату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радіорозвідкою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противника передач наших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радіостанцій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радіозв’язку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радіохвиль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перешкод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взаємних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перешкод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радіозасобів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вузлі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каналів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радіолініях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1571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uk-U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РАДІОСТАНЦІЯ Р-159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8625" y="809625"/>
            <a:ext cx="84353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11935"/>
            <a:ext cx="2428875" cy="29864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120" y="1080135"/>
            <a:ext cx="3086735" cy="315214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428625" y="4498340"/>
            <a:ext cx="853122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Р-159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широкодіапазонна, переносна, ранцева,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ультракороткохвильова, приймально-передавальна, симплексна, телефонно-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телеграфна, з частотною модуляцією з вузькосмуговим телеграфуванням, з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тональним викликом, а також з можливістю керування в дистанційному режимі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призначена для ведення зв’язку в мережах з однотипними радіостанціями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66065" y="317500"/>
            <a:ext cx="8558530" cy="5815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дані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РАДІОСТАНЦІЇ Р-159</a:t>
            </a:r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</a:t>
            </a:r>
            <a:endParaRPr lang="ru-RU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Діапазон частот – 30-75,999 МГц;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Крок сітки – 1 кГц;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Режими роботи: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ТЛФ – телефонний;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ТЛФ ПШ – телефонний з включеним шуму подавлення; − ТЛГ – телеграфний;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ДУ – дистанційне керування з телефонного апарата.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Час безперервної роботи: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 прийом 9 годин;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 передачу 4,5 години.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Живлення – АКБ-10/АНКЦ.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Дальність зв’язку: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 роботі на антену АШ 1,5 м в телефонному режимі до 12 км, в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телеграфному до 18 км;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 роботі на антену АБВ 40 м в телефонному режимі до 35 км, в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телеграфному до 50 км.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7. Маса радіостанції – 11,7 кг.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Маса комплекту поставки – 50 кг.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9. Вихідна потужність 5 Вт.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04800" y="217170"/>
            <a:ext cx="8574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Р-148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3905" y="0"/>
            <a:ext cx="3846195" cy="28860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45440" y="2886075"/>
            <a:ext cx="84937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Р-148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портативна,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ультракороткохвильова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симплексна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частотною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модуляцією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взвод –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0060" y="3719830"/>
            <a:ext cx="822515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Технічні дані: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Діапазон частот від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37000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до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51950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кГц, крім частот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39000, 42000 кГц,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яких зв’язок може бути відсутнім.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Інтервал між частотами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 кГц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Чутливість приймача не гірше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0,8 – 1,5 мкВ.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Потужність передавача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0,5 Вт.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Антени – штирьова антена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АШ 1,5 м (Куликовка).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Дальність зв’язку – на антену штирьову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1,5 м – від 4 до 6 км.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Джерело живлення – АКБ типа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 НКГЦ – 1Д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напругою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12,6 В.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Час безперервної роботи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годин.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9. Вага робочого комплекту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кг.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27355" y="335915"/>
            <a:ext cx="84512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Р-158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портативна, ультракороткохвильова, симплексна з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частотною модуляцією, призначена для забезпечення радіозв’язку в тактичній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ланці управління взвод – рота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6145" y="1120775"/>
            <a:ext cx="2327910" cy="263906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43510" y="2750820"/>
            <a:ext cx="88436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дані: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Діапазон частот від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30 до 79,975 Мгц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Кількість робочих частот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Інтервал між частотами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25 кГц.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Антени – штирьова антена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АШ – 1,5 м.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Дальність зв’язку – діапазони частот (МГц) дальність зв’язку, (км): − 3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0-40 МГц – 8 км;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40-50 МГц – 7 км;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− 50-60 МГц – 6 км;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− 60-79,975 МГц – 5 км.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Джерело живлення: АКБ типу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10 НКГЦ-1Д.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7. Час безперервної роботи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годин.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Вага робочого комплекту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3,9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кг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30175" y="123825"/>
            <a:ext cx="86544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органів управління засобів зв’язку, порядок їх включення, </a:t>
            </a:r>
          </a:p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працездатності та підготовка до роботи радіостанцій малої</a:t>
            </a:r>
          </a:p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Р-159, Р-148, Р-158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1140" y="1138555"/>
            <a:ext cx="868172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Р-159 до роботи</a:t>
            </a:r>
          </a:p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акумуляторні батареї;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мікротелефонну гарнітуру;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розгорнути і приєднати антену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2922270"/>
            <a:ext cx="8681085" cy="3753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Перевірка працездатності: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органи управління в наступні положення: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тумблер “Потужність” в положення “Відкл”;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перемикач роду робіт – “ТЛФ”;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натиснути кнопку “Напр.” (перевірка АКБ).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увімкнути тумблер “Потужність”. В телефонах чути характерний шум.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зарядженій акумуляторній батареї при натиску на кнопку “Напр.” стрілка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відхиляється в зафарбований сектор індикаторного приладу.</a:t>
            </a:r>
          </a:p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Налагодження на частоту зв’язку: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робочу частоту п’ятьма ручками установки частоти;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натиснути кнопку “Настр.” і відпустити, коли стрілка приладу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відхилиться до максимального положення і зупиниться.</a:t>
            </a:r>
          </a:p>
          <a:p>
            <a:r>
              <a:rPr lang="ru-RU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3602</Words>
  <Application>Microsoft Office PowerPoint</Application>
  <PresentationFormat>Экран (4:3)</PresentationFormat>
  <Paragraphs>322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Миколаївський національний університет імені В.О. Сухомлинського  Кафедра військової підготовки</vt:lpstr>
      <vt:lpstr>Тема 2. Засоби радіозв’язку тактичної ланки управління </vt:lpstr>
      <vt:lpstr>1 НАВЧАЛЬНЕ ПИТАННЯ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КОНТРОЛЬНІ ПИТАННЯ ДО 1 ПИТАННЯ</vt:lpstr>
      <vt:lpstr>2 навчальне питання</vt:lpstr>
      <vt:lpstr>Слайд 15</vt:lpstr>
      <vt:lpstr>Слайд 16</vt:lpstr>
      <vt:lpstr>КОНТРОЛЬНІ ПИТАННЯ ДО 2 ПИТАННЯ</vt:lpstr>
      <vt:lpstr> 3 навчальне питання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user</cp:lastModifiedBy>
  <cp:revision>98</cp:revision>
  <dcterms:created xsi:type="dcterms:W3CDTF">2020-12-24T10:51:00Z</dcterms:created>
  <dcterms:modified xsi:type="dcterms:W3CDTF">2023-03-23T11:05:13Z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