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61" r:id="rId2"/>
    <p:sldId id="262" r:id="rId3"/>
    <p:sldId id="302" r:id="rId4"/>
    <p:sldId id="303" r:id="rId5"/>
    <p:sldId id="304" r:id="rId6"/>
    <p:sldId id="305" r:id="rId7"/>
    <p:sldId id="307" r:id="rId8"/>
    <p:sldId id="306" r:id="rId9"/>
    <p:sldId id="308" r:id="rId10"/>
    <p:sldId id="309" r:id="rId11"/>
    <p:sldId id="310" r:id="rId12"/>
    <p:sldId id="339" r:id="rId13"/>
    <p:sldId id="311" r:id="rId14"/>
    <p:sldId id="301" r:id="rId15"/>
    <p:sldId id="314" r:id="rId16"/>
    <p:sldId id="315" r:id="rId17"/>
    <p:sldId id="338" r:id="rId18"/>
    <p:sldId id="317" r:id="rId19"/>
    <p:sldId id="318" r:id="rId20"/>
    <p:sldId id="319" r:id="rId21"/>
    <p:sldId id="336" r:id="rId22"/>
    <p:sldId id="320" r:id="rId23"/>
    <p:sldId id="321" r:id="rId24"/>
    <p:sldId id="323" r:id="rId25"/>
    <p:sldId id="335" r:id="rId26"/>
    <p:sldId id="324" r:id="rId27"/>
    <p:sldId id="325" r:id="rId28"/>
    <p:sldId id="329" r:id="rId29"/>
    <p:sldId id="330" r:id="rId30"/>
    <p:sldId id="331" r:id="rId31"/>
    <p:sldId id="332" r:id="rId32"/>
    <p:sldId id="337" r:id="rId33"/>
    <p:sldId id="33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5" autoAdjust="0"/>
    <p:restoredTop sz="93662" autoAdjust="0"/>
  </p:normalViewPr>
  <p:slideViewPr>
    <p:cSldViewPr>
      <p:cViewPr>
        <p:scale>
          <a:sx n="100" d="100"/>
          <a:sy n="100" d="100"/>
        </p:scale>
        <p:origin x="-690" y="1428"/>
      </p:cViewPr>
      <p:guideLst>
        <p:guide orient="horz" pos="2187"/>
        <p:guide pos="29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F7F76-AAFE-4247-B341-3415A9BFE01E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F895-B604-432E-B117-D6E217B91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3F895-B604-432E-B117-D6E217B9160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3F895-B604-432E-B117-D6E217B9160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Мои документы\CDR\for_mida\Фл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762"/>
            <a:ext cx="9144000" cy="685958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spcAft>
                <a:spcPct val="60000"/>
              </a:spcAft>
            </a:pPr>
            <a:r>
              <a:rPr lang="uk-UA" sz="2400" b="1" dirty="0" smtClean="0">
                <a:solidFill>
                  <a:srgbClr val="FFFF00"/>
                </a:solidFill>
              </a:rPr>
              <a:t>Миколаївський національний університет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імені В.О. Сухомлинського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 Кафедра військової підготовки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054100" y="1066800"/>
            <a:ext cx="7246938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428736"/>
            <a:ext cx="7772400" cy="12144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військового зв’язку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643446"/>
            <a:ext cx="8640960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Тема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Засоби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проводового зв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'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язку</a:t>
            </a:r>
            <a:r>
              <a:rPr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тактичної ланки           управління</a:t>
            </a:r>
            <a:br>
              <a:rPr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uk-U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065" y="229870"/>
            <a:ext cx="8225155" cy="572262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519430" y="6071870"/>
            <a:ext cx="82257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батальону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обороні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мещающее содержимое 6"/>
          <p:cNvSpPr>
            <a:spLocks noGrp="1"/>
          </p:cNvSpPr>
          <p:nvPr>
            <p:ph idx="1"/>
          </p:nvPr>
        </p:nvSpPr>
        <p:spPr>
          <a:xfrm>
            <a:off x="304800" y="209550"/>
            <a:ext cx="8686800" cy="6389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батальйоні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проводовий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організовується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командирами 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мінометною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батареєю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(ПТВ для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БТР)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зенітно-ракетного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взводу, гранатометного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розвідувального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взводів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ротою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інженерносаперним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взводом,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медичним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пунктом, постом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батальйону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пунктом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вузла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взводу зв’язку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передбачається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бронегрупою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вогневими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засідками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командирами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приданих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безпосередньому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командира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endParaRPr lang="ru-RU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проводового зв’язку на 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 КСП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розгортається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ТФС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з’єднаних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комутаторів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П-193М,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обслуговувати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20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кабелю та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трудовитрат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абонентами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забезпечуватися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ротою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ешелону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забезпечуватись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спостережними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постами. Одну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пункту</a:t>
            </a: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Конрольні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питання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яких випадках використовується </a:t>
            </a:r>
            <a:r>
              <a:rPr lang="uk-UA" alt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проводовий</a:t>
            </a:r>
            <a:r>
              <a:rPr lang="uk-UA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зв'язок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None/>
            </a:pP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проводового зв’язку в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батальоні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None/>
            </a:pPr>
            <a:r>
              <a:rPr lang="uk-UA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Як забезпечується живучість </a:t>
            </a:r>
            <a:r>
              <a:rPr lang="uk-UA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 проводового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зв’язку?</a:t>
            </a:r>
            <a:endParaRPr lang="uk-UA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uk-UA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ліній зв'язку розгортається на </a:t>
            </a:r>
            <a:r>
              <a:rPr lang="ru-RU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 </a:t>
            </a:r>
            <a:r>
              <a:rPr lang="ru-RU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батальону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Що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таке напрямок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None/>
            </a:pP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Що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таке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вісь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зв’язку?</a:t>
            </a:r>
          </a:p>
          <a:p>
            <a:pPr marL="457200" indent="-457200">
              <a:buAutoNum type="arabicPeriod" startAt="5"/>
            </a:pPr>
            <a:endParaRPr lang="ru-RU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4"/>
            </a:pPr>
            <a:endParaRPr lang="ru-RU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None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>
            <a:spLocks noGrp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altLang="en-US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387985" y="88900"/>
            <a:ext cx="86036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uk-UA" alt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навчальне питання</a:t>
            </a:r>
            <a:endParaRPr lang="ru-RU" altLang="en-US" sz="2800" u="sng" dirty="0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63830" y="610870"/>
            <a:ext cx="88157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ru-RU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кладка </a:t>
            </a:r>
            <a:r>
              <a:rPr lang="ru-RU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експлуатація</a:t>
            </a:r>
            <a:r>
              <a:rPr lang="ru-RU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проводових </a:t>
            </a:r>
            <a:r>
              <a:rPr lang="ru-RU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зв’язку, </a:t>
            </a:r>
            <a:r>
              <a:rPr lang="ru-RU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розгортаються</a:t>
            </a:r>
            <a:r>
              <a:rPr lang="ru-RU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кабелем </a:t>
            </a:r>
          </a:p>
          <a:p>
            <a:r>
              <a:rPr lang="ru-RU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П-274М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П-274 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вихідному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траншей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там, де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нема,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складки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закопуються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15–20 см (рис. 37 та рис. 38).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кабель без натягу (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слабинкою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150–200 м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закріплювати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кілочками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кабелю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кілочках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вісімкою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39), а на 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деревах – петлею (рис. 40).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Прокладати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по дну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траншеї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160" y="3153410"/>
            <a:ext cx="7345045" cy="318579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900430" y="6339205"/>
            <a:ext cx="73437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Рис. 37. Кріплення кабелю в траншеї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73990" y="110490"/>
            <a:ext cx="879602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145" y="110490"/>
            <a:ext cx="8413750" cy="341312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537845" y="3523615"/>
            <a:ext cx="84137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/>
              <a:t>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Прокладка кабелю в місцях перетину траншей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145" y="3891915"/>
            <a:ext cx="8413750" cy="243205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98780" y="6323965"/>
            <a:ext cx="84131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Кріплення кабелю вісімкою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935" y="93980"/>
            <a:ext cx="7000875" cy="485965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257935" y="4953635"/>
            <a:ext cx="70878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Кріплення кабелю петлею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257935" y="5240655"/>
            <a:ext cx="70878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рис 40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" y="111125"/>
            <a:ext cx="7642860" cy="65411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Конрольні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питання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Назвіть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в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батальоні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ДШВ?</a:t>
            </a:r>
          </a:p>
          <a:p>
            <a:pPr marL="266700" indent="-266700">
              <a:buNone/>
            </a:pP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 яким принципом прокладається </a:t>
            </a:r>
            <a:r>
              <a:rPr lang="ru-RU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проводовий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сусідніми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фронту </a:t>
            </a:r>
            <a:r>
              <a:rPr lang="ru-RU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66700" indent="-266700">
              <a:buNone/>
            </a:pPr>
            <a:r>
              <a:rPr lang="uk-UA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Скільки ліній зв'язку розгортається на ВЗ КСП?</a:t>
            </a:r>
          </a:p>
          <a:p>
            <a:pPr marL="457200" indent="-457200">
              <a:buNone/>
            </a:pPr>
            <a:r>
              <a:rPr lang="uk-UA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Як забезпечується живучість проводових ліній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зв’язку?</a:t>
            </a:r>
          </a:p>
          <a:p>
            <a:pPr marL="457200" indent="-457200">
              <a:buNone/>
            </a:pP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Що таке напрямок (вісь) проводового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зв’язку?</a:t>
            </a:r>
          </a:p>
          <a:p>
            <a:pPr marL="457200" indent="-457200">
              <a:buAutoNum type="arabicPeriod" startAt="4"/>
            </a:pPr>
            <a:endParaRPr lang="ru-RU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None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овое поле 9"/>
          <p:cNvSpPr txBox="1"/>
          <p:nvPr/>
        </p:nvSpPr>
        <p:spPr>
          <a:xfrm>
            <a:off x="387985" y="88900"/>
            <a:ext cx="86036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uk-UA" alt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uk-UA" alt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навчальне питання</a:t>
            </a:r>
            <a:endParaRPr lang="ru-RU" altLang="en-US" sz="2800" u="sng" dirty="0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68275" y="610870"/>
            <a:ext cx="880745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ТА-57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ТА-57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апаратом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(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МБ-ЦБ),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МБ, так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ЦБ,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телефонного зв'язку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КХ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УКХ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проводових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з’єднувальних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включений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однопроводову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двопроводову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як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МБ-ЦБ,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апаратом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МБ.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0" y="3010535"/>
            <a:ext cx="4311015" cy="258445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910455" y="311658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ТА-57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05410" y="161925"/>
            <a:ext cx="893381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перекриває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загасання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5,5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(без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кабелю П-275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12–15 км;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кабелю П-274, ПТФ-7 – 30 – 40 км;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кабелю П-274М – 45 км;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кабелю П-271 – 120 – 150 км;</a:t>
            </a:r>
          </a:p>
          <a:p>
            <a:pPr marL="285750" indent="-285750"/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сталевого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дроту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діаметром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мм – 150-170 км.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ГБ-10-У-1,3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В(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крона). 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 – 7-8 мА. Батарея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6700"/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установки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під’єднання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Обслуговується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телефоністом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Вага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батареєю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2,75 кг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198"/>
            <a:ext cx="8686800" cy="18287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асоби</a:t>
            </a:r>
            <a:r>
              <a:rPr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 зв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тактичної ланки управління</a:t>
            </a:r>
            <a:r>
              <a:rPr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9915"/>
            <a:ext cx="8686800" cy="4233545"/>
          </a:xfrm>
        </p:spPr>
        <p:txBody>
          <a:bodyPr>
            <a:normAutofit fontScale="95000" lnSpcReduction="10000"/>
          </a:bodyPr>
          <a:lstStyle/>
          <a:p>
            <a:pPr algn="l">
              <a:buNone/>
              <a:defRPr/>
            </a:pPr>
            <a:r>
              <a:rPr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Заняття 1.</a:t>
            </a:r>
            <a:r>
              <a:rPr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(Групове заняття – 2 години).Загальні положення по організації проводового зв’язку.</a:t>
            </a:r>
          </a:p>
          <a:p>
            <a:pPr algn="l">
              <a:buNone/>
              <a:defRPr/>
            </a:pPr>
            <a:r>
              <a:rPr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Способи організації проводового зв’язку.</a:t>
            </a:r>
          </a:p>
          <a:p>
            <a:pPr algn="l">
              <a:buNone/>
              <a:defRPr/>
            </a:pPr>
            <a:r>
              <a:rPr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Загальна будова і бойове застосування польової телефонної апаратури зв’язку. Загальна будова, тактико-технічні дані, бойове застосування польової телефонної апаратури зв’язку.</a:t>
            </a:r>
          </a:p>
          <a:p>
            <a:pPr algn="l">
              <a:buNone/>
              <a:defRPr/>
            </a:pPr>
            <a:r>
              <a:rPr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Робота на апаратурі, комутація абонентів, виконання нормативів.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60655" y="0"/>
            <a:ext cx="8823325" cy="2953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ТА-01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ТА-01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телефонного зв’язку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абонентських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зв’язку, в тому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 автоматичного телефонного зв’язку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прикінцевий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безпосередньому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рухомих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гусеничні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705" y="2953385"/>
            <a:ext cx="3735336" cy="3761763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739640" y="304355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Рис.2.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ТА-01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26" y="0"/>
            <a:ext cx="87868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мережах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автоматичних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комутаційних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(АТС)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десяти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телефонних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номерів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(до 16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світлову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індикацію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вхідного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індикацію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акумуляторної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батареї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індикацію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«ЦБ».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розмовних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 телефонного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«МБ» –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сухих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 В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«ЦБІ» та «ЦБТ» –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телефонної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(АТС,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Електроживлення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телефонного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сухих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електроживлення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 В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ємністю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А/год.,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безперервну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не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 год. у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бортової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електромережі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номінальним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 В у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діапазоні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– 36 В.</a:t>
            </a: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комутаційними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 в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«ЦБ»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автономних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наробіток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10000 год.,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60020" y="209550"/>
            <a:ext cx="88239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- 35 – + 50 0С;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вологості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98% 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+ 25 0С;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атмосферному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кПа до 113 кПа.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60020" y="1408430"/>
            <a:ext cx="882459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телефонного зв’язку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діючих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по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двопроводовій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набором номера.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«Тест»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тональний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генератор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обриву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зв’язку.</a:t>
            </a:r>
          </a:p>
          <a:p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Режими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режим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«МБ»; - режим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тональним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набором номера «ЦБТ»; - режим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набором номера «ЦБІ»; 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«Тест».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60020" y="4406265"/>
            <a:ext cx="859282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апаратом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апаратом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ТА-57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«МБ» по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кабель П-275 – до 20 км;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кабель П-274 – до 40 км.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45110" y="-10173970"/>
            <a:ext cx="879983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мережах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(АТС)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десяти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16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індикацію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індикацію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акумуляторної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індикацію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«ЦБ».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 телефонного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«МБ» –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сухих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«ЦБІ» та «ЦБТ» –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(АТС,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Електроживлення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телефонного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сухих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електроживлення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ємністю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А/год.,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не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год. 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бортової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електромережі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В 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– 36 В.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комутаційними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«ЦБ»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наробіток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10000 год.,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35255" y="59055"/>
            <a:ext cx="883666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слухавка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клема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роз’єм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бортової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електромережі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В;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тубус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сухими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тастатура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корпус.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10" y="2735580"/>
            <a:ext cx="3079115" cy="389826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679825" y="2735580"/>
            <a:ext cx="32950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Рис. 3. Склад телефонного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ТА-01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47320" y="83820"/>
            <a:ext cx="8873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Функціональне призначення органів управління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5" y="617220"/>
            <a:ext cx="2512695" cy="442912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937510" y="617220"/>
            <a:ext cx="597408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Рис. 4. Тастатура телефонного апарата: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 – світлодіод індикації вхідного виклику;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 – світлодіод індикації розряду батареї;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 – світлодіод індикації наявності лінії у режимі «ЦБ»;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 – перемикач режимів роботи;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 – перемикач гучності прийому розмови;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 – перемикач гучності прийому виклику.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021965" y="2647315"/>
            <a:ext cx="599884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ЗП – кнопка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номера абонента;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ПЧ – кнопка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абонента, номер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записано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 – кнопка повторного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абоненту;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 – кнопка короткого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відбою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слухавки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1-9,0 –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кнопка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індукторного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«МБ»;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– кнопки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«ЦБ».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57158" y="5214950"/>
            <a:ext cx="865505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телефонного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апаратаживлення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2,2 кг</a:t>
            </a:r>
          </a:p>
          <a:p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телефонного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280 мм, ширина – 200 мм, </a:t>
            </a: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100 мм.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мещающее содержимое 6"/>
          <p:cNvSpPr>
            <a:spLocks noGrp="1"/>
          </p:cNvSpPr>
          <p:nvPr>
            <p:ph idx="1"/>
          </p:nvPr>
        </p:nvSpPr>
        <p:spPr>
          <a:xfrm>
            <a:off x="304800" y="209550"/>
            <a:ext cx="8686800" cy="6389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батальйоні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проводовий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організовується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командирами 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мінометною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батареєю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(ПТВ для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БТР)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зенітно-ракетного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взводу, гранатометного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розвідувального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взводів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ротою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інженерносаперним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взводом,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медичним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пунктом, постом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батальйону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пунктом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вузла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взводу зв’язку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передбачається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бронегрупою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вогневими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засідками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командирами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приданих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безпосередньому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командира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endParaRPr lang="ru-RU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на 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 КСП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розгортається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ТФС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з’єднаних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комутаторів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П-193М,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обслуговувати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20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зв’язку.З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кабелю та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трудовитрат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абонентами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забезпечуватися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ротою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ешелону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забезпечуватись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спостережними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постами. Одну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пункту</a:t>
            </a: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71450" y="93345"/>
            <a:ext cx="8849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</a:t>
            </a: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П-193М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71450" y="634365"/>
            <a:ext cx="8849360" cy="535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пристроєм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основною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вузла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зв'язку. Склад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абонентських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штаби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штабів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абонентами.</a:t>
            </a:r>
          </a:p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батарея» (МБ), 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індукторним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викликом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Ємність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двопроводових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циркулярного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20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Віддаленість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кабелю П-275 – 10–12 км;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кабелю П-274 – 20–25 км;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кабелю П-274м – 25–30 км.</a:t>
            </a:r>
          </a:p>
          <a:p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батарея ГБ-10У-1.3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В.</a:t>
            </a:r>
          </a:p>
          <a:p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13 кг,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з’єднувального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 кг.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430" y="243205"/>
            <a:ext cx="4551680" cy="355917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983480" y="243205"/>
            <a:ext cx="39878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5.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розгорнутому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18440" y="3883025"/>
            <a:ext cx="870648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комутатора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Сумка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мікротелефонна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трубка;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індукторна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ручка;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з’єднувальний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шнур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під’єднання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другого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04775" y="0"/>
            <a:ext cx="8934450" cy="6739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Сумка для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з’єднувального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щиток;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з’єднувальний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кабель ТСКВ 10/2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м.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П-193М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абонентських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Абонентських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10.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абонентський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два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затискачі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гнізда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30-контактній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колодці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розрядник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РБ5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телефоніста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грозових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розрядів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виникнути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гніздо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шнур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штепселем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опитувально-викличну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абонента,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відбійно-викличний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клапан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відбою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Д7Г,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релеу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блоці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радіостанцією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замикалося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обмотку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відбійно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викличного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клапана.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Відбійно-викличний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клапан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відбою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Абонентське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гніздо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двопроводовий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шнур марки ШК-2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Опитувально-викличні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абонентських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посиланні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20345" y="59055"/>
            <a:ext cx="86906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комплекту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каліброваного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зв'язку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щит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ввідний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кабель.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995" y="1090930"/>
            <a:ext cx="5198110" cy="286004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17475" y="4073525"/>
            <a:ext cx="869061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6.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щит: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корпус;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кришка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колодка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затискачами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30-контактна колодка;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упор;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замок;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відкидні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запори;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вушко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363855"/>
            <a:ext cx="8686800" cy="6341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навчальне питання</a:t>
            </a:r>
            <a:endParaRPr lang="ru-RU" alt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Проводовий</a:t>
            </a:r>
            <a:r>
              <a:rPr lang="ru-RU" alt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</a:t>
            </a:r>
            <a:r>
              <a:rPr lang="uk-UA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кабелю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волоконно-оптичними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жилами.</a:t>
            </a: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тих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робота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випромінюючих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обмежується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неможлива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оборонних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перегрупуванні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вихідному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на пунктах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сновними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ланці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радіозасоби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Проводові</a:t>
            </a:r>
            <a:r>
              <a:rPr lang="ru-RU" alt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endParaRPr lang="ru-RU" altLang="en-US" sz="266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найзрозумілішими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безперечно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особливо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прихованості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противника.</a:t>
            </a: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в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ланці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польові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кабелі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П-274М, П-274, П-275, П-268, П-296,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DSL-модеми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ТК-1,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П-193М, П-193М1 та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ТА-57, ТА-01.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20980" y="92710"/>
            <a:ext cx="8763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 комутатор П-193М2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20980" y="553085"/>
            <a:ext cx="88366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Тип – переносний, польовий, безшнуровий, двопроводовий телефонний комутатор ємністю 10 номерів системи МБ (місцева батарея)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555" y="1198245"/>
            <a:ext cx="4937125" cy="375285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313680" y="1384935"/>
            <a:ext cx="36703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Рис.7. Загальний вигляд комутатора в розгорнутому стані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57810" y="5036185"/>
            <a:ext cx="876236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телефонного зв’язку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абонентами, 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АТС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ЦБ. </a:t>
            </a:r>
          </a:p>
          <a:p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Ємність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двопроводових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циркулярного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20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78435" y="202565"/>
            <a:ext cx="878713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 забезпечує: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телефонний зв'язок між 10 абонентами МБ;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переключення роботи першого і другого абонентських комплектів з режиму «МБ» на режим роботи з’єднувальних ліній;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телефонний зв'язок між абонентами МБ і абонентами станції ЦБ чи АТС по двох з’єднувальних лініях;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дистанційне управління радіостанціями, підключеними замість телефонних апаратів системи МБ;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групове з’єднання до 10 абонентів;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одночасне з’єднання між чотирма парами абонентів;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набір номера абонента АТС.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живлення – батарея ГБ-10У-1.3 напругою 9 В.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Конрольні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питання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телефонного </a:t>
            </a:r>
            <a:r>
              <a:rPr lang="ru-RU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ТА-57?</a:t>
            </a:r>
          </a:p>
          <a:p>
            <a:pPr marL="266700" indent="-266700">
              <a:buNone/>
            </a:pPr>
            <a:r>
              <a:rPr lang="uk-UA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Яка максимальна дальність зв'язку по кабельній лінії П-274м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66700" indent="-266700">
              <a:buNone/>
            </a:pPr>
            <a:r>
              <a:rPr lang="uk-UA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Призначення телефонного комутатора П-193м?</a:t>
            </a:r>
          </a:p>
          <a:p>
            <a:pPr marL="457200" indent="-457200">
              <a:buNone/>
            </a:pPr>
            <a:r>
              <a:rPr lang="uk-UA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Призначення лінійного щита комутатора  П-193м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 startAt="4"/>
            </a:pPr>
            <a:endParaRPr lang="ru-RU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None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12090" y="271145"/>
            <a:ext cx="8779510" cy="636841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uk-UA" altLang="ru-RU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вищим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командиром (штабом),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пунктами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(ПУ),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підлеглими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взаємодіючими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Проводові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використанню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утворених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проводовими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лініями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високоякісний</a:t>
            </a:r>
            <a:endParaRPr lang="ru-RU" altLang="en-US" sz="257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дуплексний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 та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багатоканальний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завадо</a:t>
            </a:r>
            <a:r>
              <a:rPr lang="uk-UA" altLang="ru-RU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стій-</a:t>
            </a:r>
            <a:endParaRPr lang="ru-RU" altLang="en-US" sz="257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кістю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прихованістю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266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altLang="en-US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66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зв’язку:</a:t>
            </a:r>
            <a:endParaRPr lang="ru-RU" altLang="en-US" sz="257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прихованості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навмисних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завад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зручність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велика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віддаленість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зв’язку.</a:t>
            </a:r>
          </a:p>
          <a:p>
            <a:pPr marL="0" indent="0">
              <a:buNone/>
            </a:pP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польові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телефонні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апарати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en-US" sz="257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ТА-57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польові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телефонні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комутатори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П-193М,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польові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5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кабелі</a:t>
            </a:r>
            <a:r>
              <a:rPr lang="ru-RU" altLang="en-US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en-US" sz="257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П-274 (П-275)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242570"/>
            <a:ext cx="8686800" cy="6476365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charset="0"/>
              <a:buNone/>
            </a:pP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Проводовий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вихідному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на ПУ.</a:t>
            </a:r>
          </a:p>
          <a:p>
            <a:pPr marL="0" indent="0">
              <a:buNone/>
            </a:pPr>
            <a:endParaRPr lang="ru-RU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зв’язку:</a:t>
            </a: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механічна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уразливість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громіздкість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часу.</a:t>
            </a:r>
          </a:p>
          <a:p>
            <a:pPr marL="0" indent="0">
              <a:buNone/>
            </a:pPr>
            <a:endParaRPr lang="ru-RU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Проводовий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організований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способами: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</a:t>
            </a:r>
            <a:r>
              <a:rPr lang="ru-RU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апрямок</a:t>
            </a:r>
            <a:r>
              <a:rPr lang="uk-UA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</a:t>
            </a:r>
            <a:r>
              <a:rPr lang="ru-RU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ісь</a:t>
            </a:r>
            <a:r>
              <a:rPr lang="ru-RU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проводового</a:t>
            </a:r>
            <a:r>
              <a:rPr lang="ru-RU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зв’язку</a:t>
            </a:r>
            <a:r>
              <a:rPr lang="uk-UA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uk-UA" alt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§"/>
            </a:pPr>
            <a:endParaRPr lang="uk-UA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8684260" cy="929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en-US" dirty="0"/>
              <a:t>а) </a:t>
            </a:r>
            <a:r>
              <a:rPr lang="uk-UA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апрямок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 (командирами, штабами);</a:t>
            </a:r>
          </a:p>
          <a:p>
            <a:pPr marL="0" indent="0">
              <a:buNone/>
            </a:pP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435" y="1424305"/>
            <a:ext cx="8577580" cy="295084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06070" y="4375150"/>
            <a:ext cx="85769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alt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04800" y="179705"/>
            <a:ext cx="8839200" cy="64916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en-US" dirty="0"/>
          </a:p>
          <a:p>
            <a:pPr marL="0" indent="0">
              <a:buNone/>
            </a:pPr>
            <a:r>
              <a:rPr lang="uk-UA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ісь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старшого ПУ (командира, штабу)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декількома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 (командирами, штабами)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осьовій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прокладена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 старшого штабу</a:t>
            </a:r>
            <a:r>
              <a:rPr lang="uk-UA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3210" y="1920240"/>
            <a:ext cx="8705850" cy="232537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01625" y="4245610"/>
            <a:ext cx="86874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</a:t>
            </a:r>
          </a:p>
        </p:txBody>
      </p:sp>
    </p:spTree>
  </p:cSld>
  <p:clrMapOvr>
    <a:masterClrMapping/>
  </p:clrMapOvr>
  <p:transition advTm="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200025" y="255905"/>
            <a:ext cx="8743950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батальону ДШВ</a:t>
            </a:r>
            <a:endParaRPr lang="ru-RU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Проводовий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батальоні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ДШВ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організовується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оборонному бою, у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прориві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противника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ходу, у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вихідному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наступу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батальйон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прориває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оборону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рубежу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противником, а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на КСП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батальйону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в </a:t>
            </a:r>
            <a:r>
              <a:rPr lang="ru-RU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батальоні</a:t>
            </a:r>
            <a:r>
              <a:rPr lang="ru-RU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ДШВ </a:t>
            </a:r>
            <a:r>
              <a:rPr lang="ru-RU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командирів</a:t>
            </a:r>
            <a:r>
              <a:rPr lang="ru-RU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підлеглих</a:t>
            </a:r>
            <a:r>
              <a:rPr lang="ru-RU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(рот</a:t>
            </a:r>
            <a:r>
              <a:rPr lang="ru-RU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мінометної</a:t>
            </a:r>
            <a:r>
              <a:rPr lang="ru-RU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батареї</a:t>
            </a:r>
            <a:r>
              <a:rPr lang="ru-RU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Проводовий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батальйону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ВЗ КСП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батальйону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наступу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проводовий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батальйоні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не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організовується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28295" y="4845685"/>
            <a:ext cx="866013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Проводовий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вихідному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наступу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батальону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противником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обороні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до початку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транкінгового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заборонено.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04165" y="0"/>
            <a:ext cx="8687435" cy="632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Проводовий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батальоні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організовується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вихідному</a:t>
            </a:r>
            <a:r>
              <a:rPr lang="ru-RU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оборонному бою та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у </a:t>
            </a:r>
            <a:r>
              <a:rPr lang="ru-RU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взводі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батальону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легкий </a:t>
            </a:r>
            <a:r>
              <a:rPr lang="ru-RU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польовий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кабель П-274М=25 км;</a:t>
            </a:r>
          </a:p>
          <a:p>
            <a:pPr marL="0" indent="0">
              <a:buNone/>
            </a:pP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польові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телефонні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комутатори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П-193М=2 </a:t>
            </a:r>
            <a:r>
              <a:rPr lang="ru-RU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польові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телефонні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апарати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TA-57У=20 </a:t>
            </a:r>
            <a:r>
              <a:rPr lang="ru-RU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комплектів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Проводовий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фронту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прокладається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принципом: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правого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сусіда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лівого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 метою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більшої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живучості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проводових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вони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розгортаються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траншеях, ходах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сполучень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осторонь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маршрутів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гусеничної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заглиблюються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землю. Як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відмічалось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прокладається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через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КСП рот</a:t>
            </a: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пунктах управління та на підходах до них всі проводові лінії зв’язку, як правило, заглиблюються в землю або </a:t>
            </a:r>
            <a:r>
              <a:rPr lang="uk-UA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проклада</a:t>
            </a: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ються</a:t>
            </a: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рівчаках і маскуються.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3228</Words>
  <Application>Microsoft Office PowerPoint</Application>
  <PresentationFormat>Экран (4:3)</PresentationFormat>
  <Paragraphs>267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Миколаївський національний університет імені В.О. Сухомлинського  Кафедра військової підготовки</vt:lpstr>
      <vt:lpstr>Тема 3.  Засоби проводового зв'язку тактичної ланки управління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Конрольні питання</vt:lpstr>
      <vt:lpstr>Слайд 13</vt:lpstr>
      <vt:lpstr>Слайд 14</vt:lpstr>
      <vt:lpstr>Слайд 15</vt:lpstr>
      <vt:lpstr>Слайд 16</vt:lpstr>
      <vt:lpstr>Конрольні питання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Конрольні питання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user</cp:lastModifiedBy>
  <cp:revision>74</cp:revision>
  <dcterms:created xsi:type="dcterms:W3CDTF">2020-12-24T10:51:00Z</dcterms:created>
  <dcterms:modified xsi:type="dcterms:W3CDTF">2023-04-06T10:38:19Z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1049-11.2.0.9635</vt:lpwstr>
  </property>
</Properties>
</file>