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61" r:id="rId2"/>
    <p:sldId id="365" r:id="rId3"/>
    <p:sldId id="366" r:id="rId4"/>
    <p:sldId id="262" r:id="rId5"/>
    <p:sldId id="302" r:id="rId6"/>
    <p:sldId id="303" r:id="rId7"/>
    <p:sldId id="334" r:id="rId8"/>
    <p:sldId id="304" r:id="rId9"/>
    <p:sldId id="305" r:id="rId10"/>
    <p:sldId id="307" r:id="rId11"/>
    <p:sldId id="363" r:id="rId12"/>
    <p:sldId id="364" r:id="rId13"/>
    <p:sldId id="306" r:id="rId14"/>
    <p:sldId id="308" r:id="rId15"/>
    <p:sldId id="309" r:id="rId16"/>
    <p:sldId id="333" r:id="rId17"/>
    <p:sldId id="359" r:id="rId18"/>
    <p:sldId id="360" r:id="rId19"/>
    <p:sldId id="361" r:id="rId20"/>
    <p:sldId id="362" r:id="rId21"/>
    <p:sldId id="367" r:id="rId22"/>
    <p:sldId id="368" r:id="rId23"/>
    <p:sldId id="369" r:id="rId24"/>
    <p:sldId id="37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45" autoAdjust="0"/>
    <p:restoredTop sz="93662" autoAdjust="0"/>
  </p:normalViewPr>
  <p:slideViewPr>
    <p:cSldViewPr>
      <p:cViewPr>
        <p:scale>
          <a:sx n="100" d="100"/>
          <a:sy n="100" d="100"/>
        </p:scale>
        <p:origin x="-690" y="1104"/>
      </p:cViewPr>
      <p:guideLst>
        <p:guide orient="horz" pos="2187"/>
        <p:guide pos="29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F7F76-AAFE-4247-B341-3415A9BFE01E}" type="datetimeFigureOut">
              <a:rPr lang="ru-RU" smtClean="0"/>
              <a:pPr/>
              <a:t>07.04.2023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3F895-B604-432E-B117-D6E217B9160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07.04.2023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07.04.2023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07.04.2023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07.04.2023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07.04.2023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07.04.2023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07.04.2023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07.04.2023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07.04.2023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07.04.2023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Мои документы\CDR\for_mida\Флаг.jpg"/>
          <p:cNvPicPr>
            <a:picLocks noChangeAspect="1" noChangeArrowheads="1"/>
          </p:cNvPicPr>
          <p:nvPr/>
        </p:nvPicPr>
        <p:blipFill>
          <a:blip r:embed="rId2" cstate="print"/>
          <a:srcRect/>
          <a:stretch>
            <a:fillRect/>
          </a:stretch>
        </p:blipFill>
        <p:spPr bwMode="auto">
          <a:xfrm>
            <a:off x="0" y="131762"/>
            <a:ext cx="9144000" cy="6859588"/>
          </a:xfrm>
          <a:prstGeom prst="rect">
            <a:avLst/>
          </a:prstGeom>
          <a:noFill/>
        </p:spPr>
      </p:pic>
      <p:sp>
        <p:nvSpPr>
          <p:cNvPr id="3075" name="Rectangle 3"/>
          <p:cNvSpPr>
            <a:spLocks noGrp="1" noChangeArrowheads="1"/>
          </p:cNvSpPr>
          <p:nvPr>
            <p:ph type="title"/>
          </p:nvPr>
        </p:nvSpPr>
        <p:spPr>
          <a:xfrm>
            <a:off x="762000" y="304800"/>
            <a:ext cx="7772400" cy="1143000"/>
          </a:xfrm>
        </p:spPr>
        <p:txBody>
          <a:bodyPr>
            <a:normAutofit fontScale="90000"/>
          </a:bodyPr>
          <a:lstStyle/>
          <a:p>
            <a:pPr algn="ctr">
              <a:spcAft>
                <a:spcPct val="60000"/>
              </a:spcAft>
            </a:pPr>
            <a:r>
              <a:rPr lang="uk-UA" sz="2400" b="1" dirty="0" smtClean="0">
                <a:solidFill>
                  <a:srgbClr val="FFFF00"/>
                </a:solidFill>
              </a:rPr>
              <a:t>Миколаївський національний університет</a:t>
            </a:r>
            <a:br>
              <a:rPr lang="uk-UA" sz="2400" b="1" dirty="0" smtClean="0">
                <a:solidFill>
                  <a:srgbClr val="FFFF00"/>
                </a:solidFill>
              </a:rPr>
            </a:br>
            <a:r>
              <a:rPr lang="uk-UA" sz="2400" b="1" dirty="0" smtClean="0">
                <a:solidFill>
                  <a:srgbClr val="FFFF00"/>
                </a:solidFill>
              </a:rPr>
              <a:t>імені В.О. Сухомлинського</a:t>
            </a:r>
            <a:br>
              <a:rPr lang="uk-UA" sz="2400" b="1" dirty="0" smtClean="0">
                <a:solidFill>
                  <a:srgbClr val="FFFF00"/>
                </a:solidFill>
              </a:rPr>
            </a:br>
            <a:r>
              <a:rPr lang="uk-UA" sz="2400" b="1" dirty="0" smtClean="0">
                <a:solidFill>
                  <a:srgbClr val="FFFF00"/>
                </a:solidFill>
              </a:rPr>
              <a:t> Кафедра військової підготовки</a:t>
            </a:r>
            <a:endParaRPr lang="ru-RU" sz="2800" b="1" dirty="0">
              <a:solidFill>
                <a:srgbClr val="FFFF00"/>
              </a:solidFill>
            </a:endParaRPr>
          </a:p>
        </p:txBody>
      </p:sp>
      <p:sp>
        <p:nvSpPr>
          <p:cNvPr id="3078" name="Line 6"/>
          <p:cNvSpPr>
            <a:spLocks noChangeShapeType="1"/>
          </p:cNvSpPr>
          <p:nvPr/>
        </p:nvSpPr>
        <p:spPr bwMode="auto">
          <a:xfrm>
            <a:off x="1054100" y="1066800"/>
            <a:ext cx="7246938" cy="0"/>
          </a:xfrm>
          <a:prstGeom prst="line">
            <a:avLst/>
          </a:prstGeom>
          <a:noFill/>
          <a:ln w="57150" cmpd="thickThin">
            <a:solidFill>
              <a:srgbClr val="FFFF00"/>
            </a:solidFill>
            <a:round/>
          </a:ln>
          <a:effectLst/>
        </p:spPr>
        <p:txBody>
          <a:bodyPr wrap="none" anchor="ctr"/>
          <a:lstStyle/>
          <a:p>
            <a:endParaRPr lang="ru-RU"/>
          </a:p>
        </p:txBody>
      </p:sp>
      <p:sp>
        <p:nvSpPr>
          <p:cNvPr id="8" name="Rectangle 3"/>
          <p:cNvSpPr txBox="1">
            <a:spLocks noChangeArrowheads="1"/>
          </p:cNvSpPr>
          <p:nvPr/>
        </p:nvSpPr>
        <p:spPr bwMode="auto">
          <a:xfrm>
            <a:off x="685800" y="1428736"/>
            <a:ext cx="7772400" cy="1214446"/>
          </a:xfrm>
          <a:prstGeom prst="rect">
            <a:avLst/>
          </a:prstGeom>
          <a:noFill/>
          <a:ln w="9525">
            <a:noFill/>
            <a:miter lim="800000"/>
          </a:ln>
          <a:effectLst/>
        </p:spPr>
        <p:txBody>
          <a:bodyPr vert="horz" wrap="square" lIns="92075" tIns="46038" rIns="92075" bIns="46038" numCol="1" anchor="ctr" anchorCtr="0" compatLnSpc="1"/>
          <a:lstStyle/>
          <a:p>
            <a:pPr algn="ctr"/>
            <a:r>
              <a:rPr lang="uk-UA" sz="3200" b="1" dirty="0" smtClean="0">
                <a:solidFill>
                  <a:srgbClr val="FFC000"/>
                </a:solidFill>
                <a:latin typeface="Times New Roman" panose="02020603050405020304" pitchFamily="18" charset="0"/>
                <a:cs typeface="Times New Roman" panose="02020603050405020304" pitchFamily="18" charset="0"/>
              </a:rPr>
              <a:t>Організація військового зв’язку</a:t>
            </a:r>
            <a:endParaRPr lang="ru-RU" sz="3200" dirty="0">
              <a:solidFill>
                <a:srgbClr val="FFC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51520" y="4643446"/>
            <a:ext cx="8640960" cy="1445260"/>
          </a:xfrm>
          <a:prstGeom prst="rect">
            <a:avLst/>
          </a:prstGeom>
        </p:spPr>
        <p:txBody>
          <a:bodyPr wrap="square">
            <a:spAutoFit/>
          </a:bodyPr>
          <a:lstStyle/>
          <a:p>
            <a:pPr marL="1619250" indent="-1619250" algn="l">
              <a:defRPr/>
            </a:pPr>
            <a:r>
              <a:rPr sz="36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mn-ea"/>
              </a:rPr>
              <a:t>Тема </a:t>
            </a:r>
            <a:r>
              <a:rPr lang="ru-RU" sz="36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mn-ea"/>
              </a:rPr>
              <a:t>3</a:t>
            </a:r>
            <a:r>
              <a:rPr sz="36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mn-ea"/>
              </a:rPr>
              <a:t>.</a:t>
            </a:r>
            <a:r>
              <a:rPr sz="24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mn-ea"/>
              </a:rPr>
              <a:t> Засоби </a:t>
            </a:r>
            <a:r>
              <a:rPr lang="ru-RU" sz="24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mn-ea"/>
              </a:rPr>
              <a:t>проводового зв</a:t>
            </a:r>
            <a:r>
              <a:rPr lang="en-US" sz="24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mn-ea"/>
              </a:rPr>
              <a:t>'</a:t>
            </a:r>
            <a:r>
              <a:rPr lang="ru-RU" sz="24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mn-ea"/>
              </a:rPr>
              <a:t>язку</a:t>
            </a:r>
            <a:r>
              <a:rPr sz="24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mn-ea"/>
              </a:rPr>
              <a:t> тактичної ланки           управління</a:t>
            </a:r>
            <a:br>
              <a:rPr sz="24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mn-ea"/>
              </a:rPr>
            </a:br>
            <a:endParaRPr lang="uk-UA" sz="28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sz="half" idx="1"/>
          </p:nvPr>
        </p:nvSpPr>
        <p:spPr>
          <a:xfrm>
            <a:off x="304800" y="179705"/>
            <a:ext cx="8839200" cy="6491605"/>
          </a:xfrm>
        </p:spPr>
        <p:txBody>
          <a:bodyPr>
            <a:normAutofit/>
          </a:bodyPr>
          <a:lstStyle/>
          <a:p>
            <a:pPr marL="0" indent="0">
              <a:buNone/>
            </a:pPr>
            <a:endParaRPr lang="ru-RU" altLang="en-US" dirty="0"/>
          </a:p>
          <a:p>
            <a:pPr marL="0" indent="0">
              <a:buNone/>
            </a:pPr>
            <a:endParaRPr lang="uk-UA" altLang="ru-RU" sz="1800" dirty="0">
              <a:solidFill>
                <a:schemeClr val="tx1"/>
              </a:solidFill>
              <a:latin typeface="Times New Roman" panose="02020603050405020304" pitchFamily="18" charset="0"/>
              <a:cs typeface="Times New Roman" panose="02020603050405020304" pitchFamily="18" charset="0"/>
            </a:endParaRPr>
          </a:p>
        </p:txBody>
      </p:sp>
      <p:sp>
        <p:nvSpPr>
          <p:cNvPr id="4" name="Текстовое поле 3"/>
          <p:cNvSpPr txBox="1"/>
          <p:nvPr/>
        </p:nvSpPr>
        <p:spPr>
          <a:xfrm>
            <a:off x="201295" y="179705"/>
            <a:ext cx="8741410" cy="5354320"/>
          </a:xfrm>
          <a:prstGeom prst="rect">
            <a:avLst/>
          </a:prstGeom>
          <a:noFill/>
        </p:spPr>
        <p:txBody>
          <a:bodyPr wrap="square" rtlCol="0" anchor="t">
            <a:spAutoFit/>
          </a:bodyPr>
          <a:lstStyle/>
          <a:p>
            <a:r>
              <a:rPr lang="ru-RU" altLang="en-US" sz="2400" b="1">
                <a:latin typeface="Times New Roman" panose="02020603050405020304" pitchFamily="18" charset="0"/>
                <a:cs typeface="Times New Roman" panose="02020603050405020304" pitchFamily="18" charset="0"/>
              </a:rPr>
              <a:t>Порядок роботи</a:t>
            </a:r>
          </a:p>
          <a:p>
            <a:r>
              <a:rPr lang="ru-RU" altLang="en-US" sz="2400" b="1">
                <a:latin typeface="Times New Roman" panose="02020603050405020304" pitchFamily="18" charset="0"/>
                <a:cs typeface="Times New Roman" panose="02020603050405020304" pitchFamily="18" charset="0"/>
              </a:rPr>
              <a:t>Техніка безпеки</a:t>
            </a:r>
          </a:p>
          <a:p>
            <a:r>
              <a:rPr lang="ru-RU" altLang="en-US">
                <a:latin typeface="Times New Roman" panose="02020603050405020304" pitchFamily="18" charset="0"/>
                <a:cs typeface="Times New Roman" panose="02020603050405020304" pitchFamily="18" charset="0"/>
              </a:rPr>
              <a:t>      При експлуатації телефонного апарата в стаціонарних та рухомиоб’єктах необхідно до підключення електромережі надійно з’єднати клему заземлення на корпусі телефонного апарата з шиною заземлення об’єкта, при експлуатації апарата, як виносного з екранованим кабелем з’єднати. </a:t>
            </a:r>
          </a:p>
          <a:p>
            <a:r>
              <a:rPr lang="ru-RU" altLang="en-US">
                <a:latin typeface="Times New Roman" panose="02020603050405020304" pitchFamily="18" charset="0"/>
                <a:cs typeface="Times New Roman" panose="02020603050405020304" pitchFamily="18" charset="0"/>
              </a:rPr>
              <a:t>клему заземлення на корпусі телефонного апарату з екраном кабелю.</a:t>
            </a:r>
          </a:p>
          <a:p>
            <a:r>
              <a:rPr lang="ru-RU" altLang="en-US">
                <a:latin typeface="Times New Roman" panose="02020603050405020304" pitchFamily="18" charset="0"/>
                <a:cs typeface="Times New Roman" panose="02020603050405020304" pitchFamily="18" charset="0"/>
              </a:rPr>
              <a:t>При здійсненні індукторного виклику ЗАБОРОНЯЄТЬСЯ торкатися клем (напруга на клемах лінії – до 100 В). </a:t>
            </a:r>
          </a:p>
          <a:p>
            <a:r>
              <a:rPr lang="ru-RU" altLang="en-US" sz="2400" b="1">
                <a:latin typeface="Times New Roman" panose="02020603050405020304" pitchFamily="18" charset="0"/>
                <a:cs typeface="Times New Roman" panose="02020603050405020304" pitchFamily="18" charset="0"/>
              </a:rPr>
              <a:t>Підготовка до роботи:</a:t>
            </a:r>
          </a:p>
          <a:p>
            <a:r>
              <a:rPr lang="ru-RU" altLang="en-US">
                <a:latin typeface="Times New Roman" panose="02020603050405020304" pitchFamily="18" charset="0"/>
                <a:cs typeface="Times New Roman" panose="02020603050405020304" pitchFamily="18" charset="0"/>
              </a:rPr>
              <a:t>- встановити телефонний апарат у зручному для роботи місці або у спеціальний кронштейн при експлуатації в рухомих об’єктах;</a:t>
            </a:r>
          </a:p>
          <a:p>
            <a:r>
              <a:rPr lang="ru-RU" altLang="en-US">
                <a:latin typeface="Times New Roman" panose="02020603050405020304" pitchFamily="18" charset="0"/>
                <a:cs typeface="Times New Roman" panose="02020603050405020304" pitchFamily="18" charset="0"/>
              </a:rPr>
              <a:t>- при роботі в режимі «МБ» вставити тубус з елементами живлення або підключити джерело постійного струму напругою 27 В від бортової мережі;</a:t>
            </a:r>
          </a:p>
          <a:p>
            <a:r>
              <a:rPr lang="ru-RU" altLang="en-US">
                <a:latin typeface="Times New Roman" panose="02020603050405020304" pitchFamily="18" charset="0"/>
                <a:cs typeface="Times New Roman" panose="02020603050405020304" pitchFamily="18" charset="0"/>
              </a:rPr>
              <a:t>- підключити лінію зв’язку до клем Л1 та Л2.;</a:t>
            </a:r>
          </a:p>
          <a:p>
            <a:r>
              <a:rPr lang="ru-RU" altLang="en-US">
                <a:latin typeface="Times New Roman" panose="02020603050405020304" pitchFamily="18" charset="0"/>
                <a:cs typeface="Times New Roman" panose="02020603050405020304" pitchFamily="18" charset="0"/>
              </a:rPr>
              <a:t>- перемикачі на передній панелі виставити у положення: перемикач «ВИКЛИК» – у праве крайнє положення, перемикач «ГУЧНІСТЬ» – у праве крайнє положення, перемикач «РЕЖИМ РОБОТИ» – у положення «МБ».</a:t>
            </a:r>
          </a:p>
        </p:txBody>
      </p:sp>
    </p:spTree>
  </p:cSld>
  <p:clrMapOvr>
    <a:masterClrMapping/>
  </p:clrMapOvr>
  <p:transition advTm="2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овое поле 5"/>
          <p:cNvSpPr txBox="1"/>
          <p:nvPr/>
        </p:nvSpPr>
        <p:spPr>
          <a:xfrm>
            <a:off x="328295" y="4845685"/>
            <a:ext cx="8660130" cy="368300"/>
          </a:xfrm>
          <a:prstGeom prst="rect">
            <a:avLst/>
          </a:prstGeom>
          <a:noFill/>
        </p:spPr>
        <p:txBody>
          <a:bodyPr wrap="square" rtlCol="0" anchor="t">
            <a:spAutoFit/>
          </a:bodyPr>
          <a:lstStyle/>
          <a:p>
            <a:r>
              <a:rPr lang="uk-UA" altLang="ru-RU">
                <a:latin typeface="Times New Roman" panose="02020603050405020304" pitchFamily="18" charset="0"/>
                <a:cs typeface="Times New Roman" panose="02020603050405020304" pitchFamily="18" charset="0"/>
              </a:rPr>
              <a:t>     </a:t>
            </a:r>
            <a:endParaRPr lang="ru-RU" altLang="en-US" sz="2000">
              <a:latin typeface="Times New Roman" panose="02020603050405020304" pitchFamily="18" charset="0"/>
              <a:cs typeface="Times New Roman" panose="02020603050405020304" pitchFamily="18" charset="0"/>
            </a:endParaRPr>
          </a:p>
        </p:txBody>
      </p:sp>
      <p:sp>
        <p:nvSpPr>
          <p:cNvPr id="2" name="Текстовое поле 1"/>
          <p:cNvSpPr txBox="1"/>
          <p:nvPr/>
        </p:nvSpPr>
        <p:spPr>
          <a:xfrm>
            <a:off x="219710" y="182880"/>
            <a:ext cx="8768080" cy="460375"/>
          </a:xfrm>
          <a:prstGeom prst="rect">
            <a:avLst/>
          </a:prstGeom>
          <a:noFill/>
        </p:spPr>
        <p:txBody>
          <a:bodyPr wrap="square" rtlCol="0" anchor="t">
            <a:spAutoFit/>
          </a:bodyPr>
          <a:lstStyle/>
          <a:p>
            <a:pPr algn="ctr"/>
            <a:r>
              <a:rPr lang="ru-RU" altLang="en-US" sz="2400" b="1" dirty="0" err="1">
                <a:solidFill>
                  <a:srgbClr val="FF0000"/>
                </a:solidFill>
                <a:latin typeface="Times New Roman" panose="02020603050405020304" pitchFamily="18" charset="0"/>
                <a:cs typeface="Times New Roman" panose="02020603050405020304" pitchFamily="18" charset="0"/>
              </a:rPr>
              <a:t>Телефонний</a:t>
            </a:r>
            <a:r>
              <a:rPr lang="ru-RU" altLang="en-US" sz="2400" b="1" dirty="0">
                <a:solidFill>
                  <a:srgbClr val="FF0000"/>
                </a:solidFill>
                <a:latin typeface="Times New Roman" panose="02020603050405020304" pitchFamily="18" charset="0"/>
                <a:cs typeface="Times New Roman" panose="02020603050405020304" pitchFamily="18" charset="0"/>
              </a:rPr>
              <a:t> </a:t>
            </a:r>
            <a:r>
              <a:rPr lang="ru-RU" altLang="en-US" sz="2400" b="1" dirty="0" err="1">
                <a:solidFill>
                  <a:srgbClr val="FF0000"/>
                </a:solidFill>
                <a:latin typeface="Times New Roman" panose="02020603050405020304" pitchFamily="18" charset="0"/>
                <a:cs typeface="Times New Roman" panose="02020603050405020304" pitchFamily="18" charset="0"/>
              </a:rPr>
              <a:t>комутатор</a:t>
            </a:r>
            <a:r>
              <a:rPr lang="ru-RU" altLang="en-US" sz="2400" b="1" dirty="0">
                <a:solidFill>
                  <a:srgbClr val="FF0000"/>
                </a:solidFill>
                <a:latin typeface="Times New Roman" panose="02020603050405020304" pitchFamily="18" charset="0"/>
                <a:cs typeface="Times New Roman" panose="02020603050405020304" pitchFamily="18" charset="0"/>
              </a:rPr>
              <a:t> П-193М</a:t>
            </a:r>
          </a:p>
        </p:txBody>
      </p:sp>
      <p:sp>
        <p:nvSpPr>
          <p:cNvPr id="3" name="Текстовое поле 2"/>
          <p:cNvSpPr txBox="1"/>
          <p:nvPr/>
        </p:nvSpPr>
        <p:spPr>
          <a:xfrm>
            <a:off x="219710" y="182880"/>
            <a:ext cx="8692515" cy="646331"/>
          </a:xfrm>
          <a:prstGeom prst="rect">
            <a:avLst/>
          </a:prstGeom>
          <a:noFill/>
        </p:spPr>
        <p:txBody>
          <a:bodyPr wrap="square" rtlCol="0" anchor="t">
            <a:spAutoFit/>
          </a:bodyPr>
          <a:lstStyle/>
          <a:p>
            <a:endParaRPr lang="ru-RU" altLang="en-US" dirty="0">
              <a:latin typeface="Times New Roman" panose="02020603050405020304" pitchFamily="18" charset="0"/>
              <a:cs typeface="Times New Roman" panose="02020603050405020304" pitchFamily="18" charset="0"/>
            </a:endParaRPr>
          </a:p>
          <a:p>
            <a:endParaRPr lang="ru-RU" altLang="en-US" dirty="0">
              <a:latin typeface="Times New Roman" panose="02020603050405020304" pitchFamily="18" charset="0"/>
              <a:cs typeface="Times New Roman" panose="02020603050405020304" pitchFamily="18" charset="0"/>
            </a:endParaRPr>
          </a:p>
        </p:txBody>
      </p:sp>
      <p:pic>
        <p:nvPicPr>
          <p:cNvPr id="5" name="Рисунок 4"/>
          <p:cNvPicPr/>
          <p:nvPr/>
        </p:nvPicPr>
        <p:blipFill>
          <a:blip r:embed="rId2" cstate="print"/>
          <a:srcRect/>
          <a:stretch>
            <a:fillRect/>
          </a:stretch>
        </p:blipFill>
        <p:spPr bwMode="auto">
          <a:xfrm>
            <a:off x="357158" y="714356"/>
            <a:ext cx="8501121" cy="600079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овое поле 5"/>
          <p:cNvSpPr txBox="1"/>
          <p:nvPr/>
        </p:nvSpPr>
        <p:spPr>
          <a:xfrm>
            <a:off x="328295" y="4845685"/>
            <a:ext cx="8660130" cy="368300"/>
          </a:xfrm>
          <a:prstGeom prst="rect">
            <a:avLst/>
          </a:prstGeom>
          <a:noFill/>
        </p:spPr>
        <p:txBody>
          <a:bodyPr wrap="square" rtlCol="0" anchor="t">
            <a:spAutoFit/>
          </a:bodyPr>
          <a:lstStyle/>
          <a:p>
            <a:r>
              <a:rPr lang="uk-UA" altLang="ru-RU">
                <a:latin typeface="Times New Roman" panose="02020603050405020304" pitchFamily="18" charset="0"/>
                <a:cs typeface="Times New Roman" panose="02020603050405020304" pitchFamily="18" charset="0"/>
              </a:rPr>
              <a:t>     </a:t>
            </a:r>
            <a:endParaRPr lang="ru-RU" altLang="en-US" sz="2000">
              <a:latin typeface="Times New Roman" panose="02020603050405020304" pitchFamily="18" charset="0"/>
              <a:cs typeface="Times New Roman" panose="02020603050405020304" pitchFamily="18" charset="0"/>
            </a:endParaRPr>
          </a:p>
        </p:txBody>
      </p:sp>
      <p:sp>
        <p:nvSpPr>
          <p:cNvPr id="2" name="Текстовое поле 1"/>
          <p:cNvSpPr txBox="1"/>
          <p:nvPr/>
        </p:nvSpPr>
        <p:spPr>
          <a:xfrm>
            <a:off x="219710" y="182880"/>
            <a:ext cx="8768080" cy="460375"/>
          </a:xfrm>
          <a:prstGeom prst="rect">
            <a:avLst/>
          </a:prstGeom>
          <a:noFill/>
        </p:spPr>
        <p:txBody>
          <a:bodyPr wrap="square" rtlCol="0" anchor="t">
            <a:spAutoFit/>
          </a:bodyPr>
          <a:lstStyle/>
          <a:p>
            <a:pPr algn="ctr"/>
            <a:r>
              <a:rPr lang="ru-RU" altLang="en-US" sz="2400" b="1" dirty="0" err="1">
                <a:solidFill>
                  <a:srgbClr val="FF0000"/>
                </a:solidFill>
                <a:latin typeface="Times New Roman" panose="02020603050405020304" pitchFamily="18" charset="0"/>
                <a:cs typeface="Times New Roman" panose="02020603050405020304" pitchFamily="18" charset="0"/>
              </a:rPr>
              <a:t>Телефонний</a:t>
            </a:r>
            <a:r>
              <a:rPr lang="ru-RU" altLang="en-US" sz="2400" b="1" dirty="0">
                <a:solidFill>
                  <a:srgbClr val="FF0000"/>
                </a:solidFill>
                <a:latin typeface="Times New Roman" panose="02020603050405020304" pitchFamily="18" charset="0"/>
                <a:cs typeface="Times New Roman" panose="02020603050405020304" pitchFamily="18" charset="0"/>
              </a:rPr>
              <a:t> </a:t>
            </a:r>
            <a:r>
              <a:rPr lang="ru-RU" altLang="en-US" sz="2400" b="1" dirty="0" err="1">
                <a:solidFill>
                  <a:srgbClr val="FF0000"/>
                </a:solidFill>
                <a:latin typeface="Times New Roman" panose="02020603050405020304" pitchFamily="18" charset="0"/>
                <a:cs typeface="Times New Roman" panose="02020603050405020304" pitchFamily="18" charset="0"/>
              </a:rPr>
              <a:t>комутатор</a:t>
            </a:r>
            <a:r>
              <a:rPr lang="ru-RU" altLang="en-US" sz="2400" b="1" dirty="0">
                <a:solidFill>
                  <a:srgbClr val="FF0000"/>
                </a:solidFill>
                <a:latin typeface="Times New Roman" panose="02020603050405020304" pitchFamily="18" charset="0"/>
                <a:cs typeface="Times New Roman" panose="02020603050405020304" pitchFamily="18" charset="0"/>
              </a:rPr>
              <a:t> П-193М</a:t>
            </a:r>
          </a:p>
        </p:txBody>
      </p:sp>
      <p:sp>
        <p:nvSpPr>
          <p:cNvPr id="3" name="Текстовое поле 2"/>
          <p:cNvSpPr txBox="1"/>
          <p:nvPr/>
        </p:nvSpPr>
        <p:spPr>
          <a:xfrm>
            <a:off x="142844" y="-2143164"/>
            <a:ext cx="8692515" cy="8863965"/>
          </a:xfrm>
          <a:prstGeom prst="rect">
            <a:avLst/>
          </a:prstGeom>
          <a:noFill/>
        </p:spPr>
        <p:txBody>
          <a:bodyPr wrap="square" rtlCol="0" anchor="t">
            <a:spAutoFit/>
          </a:bodyPr>
          <a:lstStyle/>
          <a:p>
            <a:endParaRPr lang="ru-RU" altLang="en-US" dirty="0">
              <a:latin typeface="Times New Roman" panose="02020603050405020304" pitchFamily="18" charset="0"/>
              <a:cs typeface="Times New Roman" panose="02020603050405020304" pitchFamily="18" charset="0"/>
            </a:endParaRPr>
          </a:p>
          <a:p>
            <a:endParaRPr lang="ru-RU" altLang="en-US" dirty="0">
              <a:latin typeface="Times New Roman" panose="02020603050405020304" pitchFamily="18" charset="0"/>
              <a:cs typeface="Times New Roman" panose="02020603050405020304" pitchFamily="18" charset="0"/>
            </a:endParaRPr>
          </a:p>
          <a:p>
            <a:endParaRPr lang="ru-RU" altLang="en-US" sz="2400" b="1" dirty="0" smtClean="0">
              <a:latin typeface="Times New Roman" panose="02020603050405020304" pitchFamily="18" charset="0"/>
              <a:cs typeface="Times New Roman" panose="02020603050405020304" pitchFamily="18" charset="0"/>
            </a:endParaRPr>
          </a:p>
          <a:p>
            <a:endParaRPr lang="ru-RU" altLang="en-US" sz="2400" b="1" dirty="0" smtClean="0">
              <a:latin typeface="Times New Roman" panose="02020603050405020304" pitchFamily="18" charset="0"/>
              <a:cs typeface="Times New Roman" panose="02020603050405020304" pitchFamily="18" charset="0"/>
            </a:endParaRPr>
          </a:p>
          <a:p>
            <a:endParaRPr lang="ru-RU" altLang="en-US" sz="2400" b="1" dirty="0" smtClean="0">
              <a:latin typeface="Times New Roman" panose="02020603050405020304" pitchFamily="18" charset="0"/>
              <a:cs typeface="Times New Roman" panose="02020603050405020304" pitchFamily="18" charset="0"/>
            </a:endParaRPr>
          </a:p>
          <a:p>
            <a:endParaRPr lang="ru-RU" altLang="en-US" sz="2400" b="1" dirty="0" smtClean="0">
              <a:latin typeface="Times New Roman" panose="02020603050405020304" pitchFamily="18" charset="0"/>
              <a:cs typeface="Times New Roman" panose="02020603050405020304" pitchFamily="18" charset="0"/>
            </a:endParaRPr>
          </a:p>
          <a:p>
            <a:endParaRPr lang="ru-RU" altLang="en-US" sz="2400" b="1" dirty="0" smtClean="0">
              <a:latin typeface="Times New Roman" panose="02020603050405020304" pitchFamily="18" charset="0"/>
              <a:cs typeface="Times New Roman" panose="02020603050405020304" pitchFamily="18" charset="0"/>
            </a:endParaRPr>
          </a:p>
          <a:p>
            <a:endParaRPr lang="ru-RU" altLang="en-US" sz="2400" b="1" dirty="0" smtClean="0">
              <a:latin typeface="Times New Roman" panose="02020603050405020304" pitchFamily="18" charset="0"/>
              <a:cs typeface="Times New Roman" panose="02020603050405020304" pitchFamily="18" charset="0"/>
            </a:endParaRPr>
          </a:p>
          <a:p>
            <a:r>
              <a:rPr lang="ru-RU" altLang="en-US" sz="2400" b="1" dirty="0" err="1" smtClean="0">
                <a:latin typeface="Times New Roman" panose="02020603050405020304" pitchFamily="18" charset="0"/>
                <a:cs typeface="Times New Roman" panose="02020603050405020304" pitchFamily="18" charset="0"/>
              </a:rPr>
              <a:t>Підготовка</a:t>
            </a:r>
            <a:r>
              <a:rPr lang="ru-RU" altLang="en-US" sz="2400" b="1" dirty="0" smtClean="0">
                <a:latin typeface="Times New Roman" panose="02020603050405020304" pitchFamily="18" charset="0"/>
                <a:cs typeface="Times New Roman" panose="02020603050405020304" pitchFamily="18" charset="0"/>
              </a:rPr>
              <a:t> </a:t>
            </a:r>
            <a:r>
              <a:rPr lang="ru-RU" altLang="en-US" sz="2400" b="1" dirty="0">
                <a:latin typeface="Times New Roman" panose="02020603050405020304" pitchFamily="18" charset="0"/>
                <a:cs typeface="Times New Roman" panose="02020603050405020304" pitchFamily="18" charset="0"/>
              </a:rPr>
              <a:t>до </a:t>
            </a:r>
            <a:r>
              <a:rPr lang="ru-RU" altLang="en-US" sz="2400" b="1" dirty="0" err="1">
                <a:latin typeface="Times New Roman" panose="02020603050405020304" pitchFamily="18" charset="0"/>
                <a:cs typeface="Times New Roman" panose="02020603050405020304" pitchFamily="18" charset="0"/>
              </a:rPr>
              <a:t>роботи</a:t>
            </a:r>
            <a:r>
              <a:rPr lang="ru-RU" altLang="en-US" sz="2400" b="1"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витягнути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a:t>
            </a:r>
            <a:r>
              <a:rPr lang="ru-RU" altLang="en-US" dirty="0">
                <a:latin typeface="Times New Roman" panose="02020603050405020304" pitchFamily="18" charset="0"/>
                <a:cs typeface="Times New Roman" panose="02020603050405020304" pitchFamily="18" charset="0"/>
              </a:rPr>
              <a:t> сумки, </a:t>
            </a:r>
            <a:r>
              <a:rPr lang="ru-RU" altLang="en-US" dirty="0" err="1">
                <a:latin typeface="Times New Roman" panose="02020603050405020304" pitchFamily="18" charset="0"/>
                <a:cs typeface="Times New Roman" panose="02020603050405020304" pitchFamily="18" charset="0"/>
              </a:rPr>
              <a:t>відкрити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передні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дверцята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встановити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комутатор</a:t>
            </a:r>
            <a:r>
              <a:rPr lang="ru-RU" altLang="en-US" dirty="0">
                <a:latin typeface="Times New Roman" panose="02020603050405020304" pitchFamily="18" charset="0"/>
                <a:cs typeface="Times New Roman" panose="02020603050405020304" pitchFamily="18" charset="0"/>
              </a:rPr>
              <a:t> на </a:t>
            </a:r>
            <a:r>
              <a:rPr lang="ru-RU" altLang="en-US" dirty="0" err="1">
                <a:latin typeface="Times New Roman" panose="02020603050405020304" pitchFamily="18" charset="0"/>
                <a:cs typeface="Times New Roman" panose="02020603050405020304" pitchFamily="18" charset="0"/>
              </a:rPr>
              <a:t>стіл</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або</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повісити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на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стіну</a:t>
            </a:r>
            <a:r>
              <a:rPr lang="ru-RU" altLang="en-US"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відкрити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дверцята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вільними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гніздами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вийняти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з'єднувальні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шнури</a:t>
            </a:r>
            <a:r>
              <a:rPr lang="ru-RU" altLang="en-US"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 - </a:t>
            </a:r>
            <a:r>
              <a:rPr lang="ru-RU" altLang="en-US" dirty="0" err="1">
                <a:latin typeface="Times New Roman" panose="02020603050405020304" pitchFamily="18" charset="0"/>
                <a:cs typeface="Times New Roman" panose="02020603050405020304" pitchFamily="18" charset="0"/>
              </a:rPr>
              <a:t>пропустити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з'єднувальні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шнури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крізь</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відповідні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прорізи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закрити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дверцята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встановити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з'єднувальні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шнури</a:t>
            </a:r>
            <a:r>
              <a:rPr lang="ru-RU" altLang="en-US" dirty="0">
                <a:latin typeface="Times New Roman" panose="02020603050405020304" pitchFamily="18" charset="0"/>
                <a:cs typeface="Times New Roman" panose="02020603050405020304" pitchFamily="18" charset="0"/>
              </a:rPr>
              <a:t> штепселями в </a:t>
            </a:r>
            <a:r>
              <a:rPr lang="ru-RU" altLang="en-US" dirty="0" err="1">
                <a:latin typeface="Times New Roman" panose="02020603050405020304" pitchFamily="18" charset="0"/>
                <a:cs typeface="Times New Roman" panose="02020603050405020304" pitchFamily="18" charset="0"/>
              </a:rPr>
              <a:t>холості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гнізда</a:t>
            </a:r>
            <a:r>
              <a:rPr lang="ru-RU" altLang="en-US"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відпустити</a:t>
            </a:r>
            <a:r>
              <a:rPr lang="ru-RU" altLang="en-US" dirty="0">
                <a:latin typeface="Times New Roman" panose="02020603050405020304" pitchFamily="18" charset="0"/>
                <a:cs typeface="Times New Roman" panose="02020603050405020304" pitchFamily="18" charset="0"/>
              </a:rPr>
              <a:t> шторку </a:t>
            </a:r>
            <a:r>
              <a:rPr lang="ru-RU" altLang="en-US" dirty="0" err="1">
                <a:latin typeface="Times New Roman" panose="02020603050405020304" pitchFamily="18" charset="0"/>
                <a:cs typeface="Times New Roman" panose="02020603050405020304" pitchFamily="18" charset="0"/>
              </a:rPr>
              <a:t>відбійно-викличних</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клапанів</a:t>
            </a:r>
            <a:r>
              <a:rPr lang="ru-RU" altLang="en-US"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відкрити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верхню</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кришку</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вийняти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мікротелефонну</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гарнітуру</a:t>
            </a:r>
            <a:r>
              <a:rPr lang="ru-RU" altLang="en-US"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під'єднати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провід</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заземлення</a:t>
            </a:r>
            <a:r>
              <a:rPr lang="ru-RU" altLang="en-US"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під'єднати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абонентські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лінії</a:t>
            </a:r>
            <a:r>
              <a:rPr lang="ru-RU" altLang="en-US" dirty="0">
                <a:latin typeface="Times New Roman" panose="02020603050405020304" pitchFamily="18" charset="0"/>
                <a:cs typeface="Times New Roman" panose="02020603050405020304" pitchFamily="18" charset="0"/>
              </a:rPr>
              <a:t> до </a:t>
            </a:r>
            <a:r>
              <a:rPr lang="ru-RU" altLang="en-US" dirty="0" err="1">
                <a:latin typeface="Times New Roman" panose="02020603050405020304" pitchFamily="18" charset="0"/>
                <a:cs typeface="Times New Roman" panose="02020603050405020304" pitchFamily="18" charset="0"/>
              </a:rPr>
              <a:t>лінійних</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затискачів</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комутатора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або</a:t>
            </a:r>
            <a:r>
              <a:rPr lang="ru-RU" altLang="en-US" dirty="0">
                <a:latin typeface="Times New Roman" panose="02020603050405020304" pitchFamily="18" charset="0"/>
                <a:cs typeface="Times New Roman" panose="02020603050405020304" pitchFamily="18" charset="0"/>
              </a:rPr>
              <a:t> щитка.</a:t>
            </a:r>
          </a:p>
          <a:p>
            <a:r>
              <a:rPr lang="ru-RU" altLang="en-US" sz="2400" b="1" dirty="0" err="1">
                <a:latin typeface="Times New Roman" panose="02020603050405020304" pitchFamily="18" charset="0"/>
                <a:cs typeface="Times New Roman" panose="02020603050405020304" pitchFamily="18" charset="0"/>
              </a:rPr>
              <a:t>Перевірка</a:t>
            </a:r>
            <a:r>
              <a:rPr lang="ru-RU" altLang="en-US" sz="2400" b="1" dirty="0">
                <a:latin typeface="Times New Roman" panose="02020603050405020304" pitchFamily="18" charset="0"/>
                <a:cs typeface="Times New Roman" panose="02020603050405020304" pitchFamily="18" charset="0"/>
              </a:rPr>
              <a:t> </a:t>
            </a:r>
            <a:r>
              <a:rPr lang="ru-RU" altLang="en-US" sz="2400" b="1" dirty="0" err="1">
                <a:latin typeface="Times New Roman" panose="02020603050405020304" pitchFamily="18" charset="0"/>
                <a:cs typeface="Times New Roman" panose="02020603050405020304" pitchFamily="18" charset="0"/>
              </a:rPr>
              <a:t>працездатності</a:t>
            </a:r>
            <a:r>
              <a:rPr lang="ru-RU" altLang="en-US" sz="2400" b="1" dirty="0">
                <a:latin typeface="Times New Roman" panose="02020603050405020304" pitchFamily="18" charset="0"/>
                <a:cs typeface="Times New Roman" panose="02020603050405020304" pitchFamily="18" charset="0"/>
              </a:rPr>
              <a:t> </a:t>
            </a:r>
            <a:r>
              <a:rPr lang="ru-RU" altLang="en-US" sz="2400" b="1" dirty="0" err="1">
                <a:latin typeface="Times New Roman" panose="02020603050405020304" pitchFamily="18" charset="0"/>
                <a:cs typeface="Times New Roman" panose="02020603050405020304" pitchFamily="18" charset="0"/>
              </a:rPr>
              <a:t>комутатора</a:t>
            </a:r>
            <a:r>
              <a:rPr lang="ru-RU" altLang="en-US" sz="2400" b="1"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а) </a:t>
            </a:r>
            <a:r>
              <a:rPr lang="ru-RU" altLang="en-US" dirty="0" err="1">
                <a:latin typeface="Times New Roman" panose="02020603050405020304" pitchFamily="18" charset="0"/>
                <a:cs typeface="Times New Roman" panose="02020603050405020304" pitchFamily="18" charset="0"/>
              </a:rPr>
              <a:t>напруга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батареї</a:t>
            </a:r>
            <a:r>
              <a:rPr lang="ru-RU" altLang="en-US" dirty="0">
                <a:latin typeface="Times New Roman" panose="02020603050405020304" pitchFamily="18" charset="0"/>
                <a:cs typeface="Times New Roman" panose="02020603050405020304" pitchFamily="18" charset="0"/>
              </a:rPr>
              <a:t> ГБ-10У-1,3 </a:t>
            </a:r>
            <a:r>
              <a:rPr lang="ru-RU" altLang="en-US" dirty="0" err="1">
                <a:latin typeface="Times New Roman" panose="02020603050405020304" pitchFamily="18" charset="0"/>
                <a:cs typeface="Times New Roman" panose="02020603050405020304" pitchFamily="18" charset="0"/>
              </a:rPr>
              <a:t>перевіряється</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гучністю</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прослуховування</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власного</a:t>
            </a:r>
            <a:r>
              <a:rPr lang="ru-RU" altLang="en-US" dirty="0">
                <a:latin typeface="Times New Roman" panose="02020603050405020304" pitchFamily="18" charset="0"/>
                <a:cs typeface="Times New Roman" panose="02020603050405020304" pitchFamily="18" charset="0"/>
              </a:rPr>
              <a:t> голосу в </a:t>
            </a:r>
            <a:r>
              <a:rPr lang="ru-RU" altLang="en-US" dirty="0" err="1">
                <a:latin typeface="Times New Roman" panose="02020603050405020304" pitchFamily="18" charset="0"/>
                <a:cs typeface="Times New Roman" panose="02020603050405020304" pitchFamily="18" charset="0"/>
              </a:rPr>
              <a:t>мікротелефонній</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трубці</a:t>
            </a:r>
            <a:r>
              <a:rPr lang="ru-RU" altLang="en-US"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б) </a:t>
            </a:r>
            <a:r>
              <a:rPr lang="ru-RU" altLang="en-US" dirty="0" err="1">
                <a:latin typeface="Times New Roman" panose="02020603050405020304" pitchFamily="18" charset="0"/>
                <a:cs typeface="Times New Roman" panose="02020603050405020304" pitchFamily="18" charset="0"/>
              </a:rPr>
              <a:t>перевірка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відбійно-викличних</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клапанів</a:t>
            </a:r>
            <a:r>
              <a:rPr lang="ru-RU" altLang="en-US"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під'єднати</a:t>
            </a:r>
            <a:r>
              <a:rPr lang="ru-RU" altLang="en-US" dirty="0">
                <a:latin typeface="Times New Roman" panose="02020603050405020304" pitchFamily="18" charset="0"/>
                <a:cs typeface="Times New Roman" panose="02020603050405020304" pitchFamily="18" charset="0"/>
              </a:rPr>
              <a:t> два </a:t>
            </a:r>
            <a:r>
              <a:rPr lang="ru-RU" altLang="en-US" dirty="0" err="1">
                <a:latin typeface="Times New Roman" panose="02020603050405020304" pitchFamily="18" charset="0"/>
                <a:cs typeface="Times New Roman" panose="02020603050405020304" pitchFamily="18" charset="0"/>
              </a:rPr>
              <a:t>телефонних</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апарати</a:t>
            </a:r>
            <a:r>
              <a:rPr lang="ru-RU" altLang="en-US" dirty="0">
                <a:latin typeface="Times New Roman" panose="02020603050405020304" pitchFamily="18" charset="0"/>
                <a:cs typeface="Times New Roman" panose="02020603050405020304" pitchFamily="18" charset="0"/>
              </a:rPr>
              <a:t> до </a:t>
            </a:r>
            <a:r>
              <a:rPr lang="ru-RU" altLang="en-US" dirty="0" err="1">
                <a:latin typeface="Times New Roman" panose="02020603050405020304" pitchFamily="18" charset="0"/>
                <a:cs typeface="Times New Roman" panose="02020603050405020304" pitchFamily="18" charset="0"/>
              </a:rPr>
              <a:t>лінійних</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затискачів</a:t>
            </a:r>
            <a:r>
              <a:rPr lang="ru-RU" altLang="en-US" dirty="0">
                <a:latin typeface="Times New Roman" panose="02020603050405020304" pitchFamily="18" charset="0"/>
                <a:cs typeface="Times New Roman" panose="02020603050405020304" pitchFamily="18" charset="0"/>
              </a:rPr>
              <a:t>, по </a:t>
            </a:r>
            <a:r>
              <a:rPr lang="ru-RU" altLang="en-US" dirty="0" err="1">
                <a:latin typeface="Times New Roman" panose="02020603050405020304" pitchFamily="18" charset="0"/>
                <a:cs typeface="Times New Roman" panose="02020603050405020304" pitchFamily="18" charset="0"/>
              </a:rPr>
              <a:t>черзі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надіслати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виклик</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a:t>
            </a:r>
            <a:r>
              <a:rPr lang="ru-RU" altLang="en-US" dirty="0">
                <a:latin typeface="Times New Roman" panose="02020603050405020304" pitchFamily="18" charset="0"/>
                <a:cs typeface="Times New Roman" panose="02020603050405020304" pitchFamily="18" charset="0"/>
              </a:rPr>
              <a:t> кожного </a:t>
            </a:r>
            <a:r>
              <a:rPr lang="ru-RU" altLang="en-US" dirty="0" err="1">
                <a:latin typeface="Times New Roman" panose="02020603050405020304" pitchFamily="18" charset="0"/>
                <a:cs typeface="Times New Roman" panose="02020603050405020304" pitchFamily="18" charset="0"/>
              </a:rPr>
              <a:t>апарата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клапани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відповідних</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номерів</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мають</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відкритись</a:t>
            </a:r>
            <a:r>
              <a:rPr lang="ru-RU" altLang="en-US"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в) </a:t>
            </a:r>
            <a:r>
              <a:rPr lang="ru-RU" altLang="en-US" dirty="0" err="1">
                <a:latin typeface="Times New Roman" panose="02020603050405020304" pitchFamily="18" charset="0"/>
                <a:cs typeface="Times New Roman" panose="02020603050405020304" pitchFamily="18" charset="0"/>
              </a:rPr>
              <a:t>перевірка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з'єднувальних</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шнурів</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гнізд</a:t>
            </a:r>
            <a:r>
              <a:rPr lang="ru-RU" altLang="en-US"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встановити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з'єднувальний</a:t>
            </a:r>
            <a:r>
              <a:rPr lang="ru-RU" altLang="en-US" dirty="0">
                <a:latin typeface="Times New Roman" panose="02020603050405020304" pitchFamily="18" charset="0"/>
                <a:cs typeface="Times New Roman" panose="02020603050405020304" pitchFamily="18" charset="0"/>
              </a:rPr>
              <a:t> шнур № 1 в </a:t>
            </a:r>
            <a:r>
              <a:rPr lang="ru-RU" altLang="en-US" dirty="0" err="1">
                <a:latin typeface="Times New Roman" panose="02020603050405020304" pitchFamily="18" charset="0"/>
                <a:cs typeface="Times New Roman" panose="02020603050405020304" pitchFamily="18" charset="0"/>
              </a:rPr>
              <a:t>гніздо</a:t>
            </a:r>
            <a:r>
              <a:rPr lang="ru-RU" altLang="en-US" dirty="0">
                <a:latin typeface="Times New Roman" panose="02020603050405020304" pitchFamily="18" charset="0"/>
                <a:cs typeface="Times New Roman" panose="02020603050405020304" pitchFamily="18" charset="0"/>
              </a:rPr>
              <a:t> № 2;</a:t>
            </a:r>
          </a:p>
          <a:p>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послати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виклик</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a:t>
            </a:r>
            <a:r>
              <a:rPr lang="ru-RU" altLang="en-US" dirty="0">
                <a:latin typeface="Times New Roman" panose="02020603050405020304" pitchFamily="18" charset="0"/>
                <a:cs typeface="Times New Roman" panose="02020603050405020304" pitchFamily="18" charset="0"/>
              </a:rPr>
              <a:t> телефонного </a:t>
            </a:r>
            <a:r>
              <a:rPr lang="ru-RU" altLang="en-US" dirty="0" err="1">
                <a:latin typeface="Times New Roman" panose="02020603050405020304" pitchFamily="18" charset="0"/>
                <a:cs typeface="Times New Roman" panose="02020603050405020304" pitchFamily="18" charset="0"/>
              </a:rPr>
              <a:t>апарата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телефонний</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апарат</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має</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дзвонити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чутна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розмова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що</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вкаже</a:t>
            </a:r>
            <a:r>
              <a:rPr lang="ru-RU" altLang="en-US" dirty="0">
                <a:latin typeface="Times New Roman" panose="02020603050405020304" pitchFamily="18" charset="0"/>
                <a:cs typeface="Times New Roman" panose="02020603050405020304" pitchFamily="18" charset="0"/>
              </a:rPr>
              <a:t> на </a:t>
            </a:r>
            <a:r>
              <a:rPr lang="ru-RU" altLang="en-US" dirty="0" err="1">
                <a:latin typeface="Times New Roman" panose="02020603050405020304" pitchFamily="18" charset="0"/>
                <a:cs typeface="Times New Roman" panose="02020603050405020304" pitchFamily="18" charset="0"/>
              </a:rPr>
              <a:t>справність</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обох</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шнурових</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гнізд</a:t>
            </a:r>
            <a:r>
              <a:rPr lang="ru-RU" altLang="en-US"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встановити</a:t>
            </a:r>
            <a:r>
              <a:rPr lang="ru-RU" altLang="en-US" dirty="0">
                <a:latin typeface="Times New Roman" panose="02020603050405020304" pitchFamily="18" charset="0"/>
                <a:cs typeface="Times New Roman" panose="02020603050405020304" pitchFamily="18" charset="0"/>
              </a:rPr>
              <a:t> шнур № 2 в </a:t>
            </a:r>
            <a:r>
              <a:rPr lang="ru-RU" altLang="en-US" dirty="0" err="1">
                <a:latin typeface="Times New Roman" panose="02020603050405020304" pitchFamily="18" charset="0"/>
                <a:cs typeface="Times New Roman" panose="02020603050405020304" pitchFamily="18" charset="0"/>
              </a:rPr>
              <a:t>гніздо</a:t>
            </a:r>
            <a:r>
              <a:rPr lang="ru-RU" altLang="en-US" dirty="0">
                <a:latin typeface="Times New Roman" panose="02020603050405020304" pitchFamily="18" charset="0"/>
                <a:cs typeface="Times New Roman" panose="02020603050405020304" pitchFamily="18" charset="0"/>
              </a:rPr>
              <a:t> № 1 </a:t>
            </a:r>
            <a:r>
              <a:rPr lang="ru-RU" altLang="en-US" dirty="0" err="1">
                <a:latin typeface="Times New Roman" panose="02020603050405020304" pitchFamily="18" charset="0"/>
                <a:cs typeface="Times New Roman" panose="02020603050405020304" pitchFamily="18" charset="0"/>
              </a:rPr>
              <a:t>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здійснити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виклик</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другій</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апарат</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має</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дзвонити</a:t>
            </a:r>
            <a:endParaRPr lang="ru-RU"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овое поле 5"/>
          <p:cNvSpPr txBox="1"/>
          <p:nvPr/>
        </p:nvSpPr>
        <p:spPr>
          <a:xfrm>
            <a:off x="328295" y="4845685"/>
            <a:ext cx="8660130" cy="368300"/>
          </a:xfrm>
          <a:prstGeom prst="rect">
            <a:avLst/>
          </a:prstGeom>
          <a:noFill/>
        </p:spPr>
        <p:txBody>
          <a:bodyPr wrap="square" rtlCol="0" anchor="t">
            <a:spAutoFit/>
          </a:bodyPr>
          <a:lstStyle/>
          <a:p>
            <a:r>
              <a:rPr lang="uk-UA" altLang="ru-RU">
                <a:latin typeface="Times New Roman" panose="02020603050405020304" pitchFamily="18" charset="0"/>
                <a:cs typeface="Times New Roman" panose="02020603050405020304" pitchFamily="18" charset="0"/>
              </a:rPr>
              <a:t>     </a:t>
            </a:r>
            <a:endParaRPr lang="ru-RU" altLang="en-US" sz="2000">
              <a:latin typeface="Times New Roman" panose="02020603050405020304" pitchFamily="18" charset="0"/>
              <a:cs typeface="Times New Roman" panose="02020603050405020304" pitchFamily="18" charset="0"/>
            </a:endParaRPr>
          </a:p>
        </p:txBody>
      </p:sp>
      <p:sp>
        <p:nvSpPr>
          <p:cNvPr id="2" name="Текстовое поле 1"/>
          <p:cNvSpPr txBox="1"/>
          <p:nvPr/>
        </p:nvSpPr>
        <p:spPr>
          <a:xfrm>
            <a:off x="219710" y="182880"/>
            <a:ext cx="8768080" cy="460375"/>
          </a:xfrm>
          <a:prstGeom prst="rect">
            <a:avLst/>
          </a:prstGeom>
          <a:noFill/>
        </p:spPr>
        <p:txBody>
          <a:bodyPr wrap="square" rtlCol="0" anchor="t">
            <a:spAutoFit/>
          </a:bodyPr>
          <a:lstStyle/>
          <a:p>
            <a:pPr algn="ctr"/>
            <a:r>
              <a:rPr lang="ru-RU" altLang="en-US" sz="2400" b="1" dirty="0" err="1">
                <a:solidFill>
                  <a:srgbClr val="FF0000"/>
                </a:solidFill>
                <a:latin typeface="Times New Roman" panose="02020603050405020304" pitchFamily="18" charset="0"/>
                <a:cs typeface="Times New Roman" panose="02020603050405020304" pitchFamily="18" charset="0"/>
              </a:rPr>
              <a:t>Телефонний</a:t>
            </a:r>
            <a:r>
              <a:rPr lang="ru-RU" altLang="en-US" sz="2400" b="1" dirty="0">
                <a:solidFill>
                  <a:srgbClr val="FF0000"/>
                </a:solidFill>
                <a:latin typeface="Times New Roman" panose="02020603050405020304" pitchFamily="18" charset="0"/>
                <a:cs typeface="Times New Roman" panose="02020603050405020304" pitchFamily="18" charset="0"/>
              </a:rPr>
              <a:t> </a:t>
            </a:r>
            <a:r>
              <a:rPr lang="ru-RU" altLang="en-US" sz="2400" b="1" dirty="0" err="1">
                <a:solidFill>
                  <a:srgbClr val="FF0000"/>
                </a:solidFill>
                <a:latin typeface="Times New Roman" panose="02020603050405020304" pitchFamily="18" charset="0"/>
                <a:cs typeface="Times New Roman" panose="02020603050405020304" pitchFamily="18" charset="0"/>
              </a:rPr>
              <a:t>комутатор</a:t>
            </a:r>
            <a:r>
              <a:rPr lang="ru-RU" altLang="en-US" sz="2400" b="1" dirty="0">
                <a:solidFill>
                  <a:srgbClr val="FF0000"/>
                </a:solidFill>
                <a:latin typeface="Times New Roman" panose="02020603050405020304" pitchFamily="18" charset="0"/>
                <a:cs typeface="Times New Roman" panose="02020603050405020304" pitchFamily="18" charset="0"/>
              </a:rPr>
              <a:t> П-193М</a:t>
            </a:r>
          </a:p>
        </p:txBody>
      </p:sp>
      <p:sp>
        <p:nvSpPr>
          <p:cNvPr id="3" name="Текстовое поле 2"/>
          <p:cNvSpPr txBox="1"/>
          <p:nvPr/>
        </p:nvSpPr>
        <p:spPr>
          <a:xfrm>
            <a:off x="219710" y="182880"/>
            <a:ext cx="8692515" cy="6647180"/>
          </a:xfrm>
          <a:prstGeom prst="rect">
            <a:avLst/>
          </a:prstGeom>
          <a:noFill/>
        </p:spPr>
        <p:txBody>
          <a:bodyPr wrap="square" rtlCol="0" anchor="t">
            <a:spAutoFit/>
          </a:bodyPr>
          <a:lstStyle/>
          <a:p>
            <a:endParaRPr lang="ru-RU" altLang="en-US" dirty="0">
              <a:latin typeface="Times New Roman" panose="02020603050405020304" pitchFamily="18" charset="0"/>
              <a:cs typeface="Times New Roman" panose="02020603050405020304" pitchFamily="18" charset="0"/>
            </a:endParaRPr>
          </a:p>
          <a:p>
            <a:endParaRPr lang="ru-RU" altLang="en-US" dirty="0">
              <a:latin typeface="Times New Roman" panose="02020603050405020304" pitchFamily="18" charset="0"/>
              <a:cs typeface="Times New Roman" panose="02020603050405020304" pitchFamily="18" charset="0"/>
            </a:endParaRPr>
          </a:p>
          <a:p>
            <a:r>
              <a:rPr lang="ru-RU" altLang="en-US" sz="2400" b="1" dirty="0" err="1">
                <a:latin typeface="Times New Roman" panose="02020603050405020304" pitchFamily="18" charset="0"/>
                <a:cs typeface="Times New Roman" panose="02020603050405020304" pitchFamily="18" charset="0"/>
              </a:rPr>
              <a:t>Підготовка</a:t>
            </a:r>
            <a:r>
              <a:rPr lang="ru-RU" altLang="en-US" sz="2400" b="1" dirty="0">
                <a:latin typeface="Times New Roman" panose="02020603050405020304" pitchFamily="18" charset="0"/>
                <a:cs typeface="Times New Roman" panose="02020603050405020304" pitchFamily="18" charset="0"/>
              </a:rPr>
              <a:t> до </a:t>
            </a:r>
            <a:r>
              <a:rPr lang="ru-RU" altLang="en-US" sz="2400" b="1" dirty="0" err="1">
                <a:latin typeface="Times New Roman" panose="02020603050405020304" pitchFamily="18" charset="0"/>
                <a:cs typeface="Times New Roman" panose="02020603050405020304" pitchFamily="18" charset="0"/>
              </a:rPr>
              <a:t>роботи</a:t>
            </a:r>
            <a:r>
              <a:rPr lang="ru-RU" altLang="en-US" sz="2400" b="1"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витягнути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a:t>
            </a:r>
            <a:r>
              <a:rPr lang="ru-RU" altLang="en-US" dirty="0">
                <a:latin typeface="Times New Roman" panose="02020603050405020304" pitchFamily="18" charset="0"/>
                <a:cs typeface="Times New Roman" panose="02020603050405020304" pitchFamily="18" charset="0"/>
              </a:rPr>
              <a:t> сумки, </a:t>
            </a:r>
            <a:r>
              <a:rPr lang="ru-RU" altLang="en-US" dirty="0" err="1">
                <a:latin typeface="Times New Roman" panose="02020603050405020304" pitchFamily="18" charset="0"/>
                <a:cs typeface="Times New Roman" panose="02020603050405020304" pitchFamily="18" charset="0"/>
              </a:rPr>
              <a:t>відкрити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передні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дверцята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встановити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комутатор</a:t>
            </a:r>
            <a:r>
              <a:rPr lang="ru-RU" altLang="en-US" dirty="0">
                <a:latin typeface="Times New Roman" panose="02020603050405020304" pitchFamily="18" charset="0"/>
                <a:cs typeface="Times New Roman" panose="02020603050405020304" pitchFamily="18" charset="0"/>
              </a:rPr>
              <a:t> на </a:t>
            </a:r>
            <a:r>
              <a:rPr lang="ru-RU" altLang="en-US" dirty="0" err="1">
                <a:latin typeface="Times New Roman" panose="02020603050405020304" pitchFamily="18" charset="0"/>
                <a:cs typeface="Times New Roman" panose="02020603050405020304" pitchFamily="18" charset="0"/>
              </a:rPr>
              <a:t>стіл</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або</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повісити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на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стіну</a:t>
            </a:r>
            <a:r>
              <a:rPr lang="ru-RU" altLang="en-US"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відкрити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дверцята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вільними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гніздами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вийняти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з'єднувальні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шнури</a:t>
            </a:r>
            <a:r>
              <a:rPr lang="ru-RU" altLang="en-US"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 - </a:t>
            </a:r>
            <a:r>
              <a:rPr lang="ru-RU" altLang="en-US" dirty="0" err="1">
                <a:latin typeface="Times New Roman" panose="02020603050405020304" pitchFamily="18" charset="0"/>
                <a:cs typeface="Times New Roman" panose="02020603050405020304" pitchFamily="18" charset="0"/>
              </a:rPr>
              <a:t>пропустити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з'єднувальні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шнури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крізь</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відповідні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прорізи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закрити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дверцята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встановити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з'єднувальні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шнури</a:t>
            </a:r>
            <a:r>
              <a:rPr lang="ru-RU" altLang="en-US" dirty="0">
                <a:latin typeface="Times New Roman" panose="02020603050405020304" pitchFamily="18" charset="0"/>
                <a:cs typeface="Times New Roman" panose="02020603050405020304" pitchFamily="18" charset="0"/>
              </a:rPr>
              <a:t> штепселями в </a:t>
            </a:r>
            <a:r>
              <a:rPr lang="ru-RU" altLang="en-US" dirty="0" err="1">
                <a:latin typeface="Times New Roman" panose="02020603050405020304" pitchFamily="18" charset="0"/>
                <a:cs typeface="Times New Roman" panose="02020603050405020304" pitchFamily="18" charset="0"/>
              </a:rPr>
              <a:t>холості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гнізда</a:t>
            </a:r>
            <a:r>
              <a:rPr lang="ru-RU" altLang="en-US"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відпустити</a:t>
            </a:r>
            <a:r>
              <a:rPr lang="ru-RU" altLang="en-US" dirty="0">
                <a:latin typeface="Times New Roman" panose="02020603050405020304" pitchFamily="18" charset="0"/>
                <a:cs typeface="Times New Roman" panose="02020603050405020304" pitchFamily="18" charset="0"/>
              </a:rPr>
              <a:t> шторку </a:t>
            </a:r>
            <a:r>
              <a:rPr lang="ru-RU" altLang="en-US" dirty="0" err="1">
                <a:latin typeface="Times New Roman" panose="02020603050405020304" pitchFamily="18" charset="0"/>
                <a:cs typeface="Times New Roman" panose="02020603050405020304" pitchFamily="18" charset="0"/>
              </a:rPr>
              <a:t>відбійно-викличних</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клапанів</a:t>
            </a:r>
            <a:r>
              <a:rPr lang="ru-RU" altLang="en-US"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відкрити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верхню</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кришку</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вийняти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мікротелефонну</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гарнітуру</a:t>
            </a:r>
            <a:r>
              <a:rPr lang="ru-RU" altLang="en-US"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під'єднати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провід</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заземлення</a:t>
            </a:r>
            <a:r>
              <a:rPr lang="ru-RU" altLang="en-US"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під'єднати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абонентські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лінії</a:t>
            </a:r>
            <a:r>
              <a:rPr lang="ru-RU" altLang="en-US" dirty="0">
                <a:latin typeface="Times New Roman" panose="02020603050405020304" pitchFamily="18" charset="0"/>
                <a:cs typeface="Times New Roman" panose="02020603050405020304" pitchFamily="18" charset="0"/>
              </a:rPr>
              <a:t> до </a:t>
            </a:r>
            <a:r>
              <a:rPr lang="ru-RU" altLang="en-US" dirty="0" err="1">
                <a:latin typeface="Times New Roman" panose="02020603050405020304" pitchFamily="18" charset="0"/>
                <a:cs typeface="Times New Roman" panose="02020603050405020304" pitchFamily="18" charset="0"/>
              </a:rPr>
              <a:t>лінійних</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затискачів</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комутатора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або</a:t>
            </a:r>
            <a:r>
              <a:rPr lang="ru-RU" altLang="en-US" dirty="0">
                <a:latin typeface="Times New Roman" panose="02020603050405020304" pitchFamily="18" charset="0"/>
                <a:cs typeface="Times New Roman" panose="02020603050405020304" pitchFamily="18" charset="0"/>
              </a:rPr>
              <a:t> щитка.</a:t>
            </a:r>
          </a:p>
          <a:p>
            <a:r>
              <a:rPr lang="ru-RU" altLang="en-US" sz="2400" b="1" dirty="0" err="1">
                <a:latin typeface="Times New Roman" panose="02020603050405020304" pitchFamily="18" charset="0"/>
                <a:cs typeface="Times New Roman" panose="02020603050405020304" pitchFamily="18" charset="0"/>
              </a:rPr>
              <a:t>Перевірка</a:t>
            </a:r>
            <a:r>
              <a:rPr lang="ru-RU" altLang="en-US" sz="2400" b="1" dirty="0">
                <a:latin typeface="Times New Roman" panose="02020603050405020304" pitchFamily="18" charset="0"/>
                <a:cs typeface="Times New Roman" panose="02020603050405020304" pitchFamily="18" charset="0"/>
              </a:rPr>
              <a:t> </a:t>
            </a:r>
            <a:r>
              <a:rPr lang="ru-RU" altLang="en-US" sz="2400" b="1" dirty="0" err="1">
                <a:latin typeface="Times New Roman" panose="02020603050405020304" pitchFamily="18" charset="0"/>
                <a:cs typeface="Times New Roman" panose="02020603050405020304" pitchFamily="18" charset="0"/>
              </a:rPr>
              <a:t>працездатності</a:t>
            </a:r>
            <a:r>
              <a:rPr lang="ru-RU" altLang="en-US" sz="2400" b="1" dirty="0">
                <a:latin typeface="Times New Roman" panose="02020603050405020304" pitchFamily="18" charset="0"/>
                <a:cs typeface="Times New Roman" panose="02020603050405020304" pitchFamily="18" charset="0"/>
              </a:rPr>
              <a:t> </a:t>
            </a:r>
            <a:r>
              <a:rPr lang="ru-RU" altLang="en-US" sz="2400" b="1" dirty="0" err="1">
                <a:latin typeface="Times New Roman" panose="02020603050405020304" pitchFamily="18" charset="0"/>
                <a:cs typeface="Times New Roman" panose="02020603050405020304" pitchFamily="18" charset="0"/>
              </a:rPr>
              <a:t>комутатора</a:t>
            </a:r>
            <a:r>
              <a:rPr lang="ru-RU" altLang="en-US" sz="2400" b="1"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а) </a:t>
            </a:r>
            <a:r>
              <a:rPr lang="ru-RU" altLang="en-US" dirty="0" err="1">
                <a:latin typeface="Times New Roman" panose="02020603050405020304" pitchFamily="18" charset="0"/>
                <a:cs typeface="Times New Roman" panose="02020603050405020304" pitchFamily="18" charset="0"/>
              </a:rPr>
              <a:t>напруга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батареї</a:t>
            </a:r>
            <a:r>
              <a:rPr lang="ru-RU" altLang="en-US" dirty="0">
                <a:latin typeface="Times New Roman" panose="02020603050405020304" pitchFamily="18" charset="0"/>
                <a:cs typeface="Times New Roman" panose="02020603050405020304" pitchFamily="18" charset="0"/>
              </a:rPr>
              <a:t> ГБ-10У-1,3 </a:t>
            </a:r>
            <a:r>
              <a:rPr lang="ru-RU" altLang="en-US" dirty="0" err="1">
                <a:latin typeface="Times New Roman" panose="02020603050405020304" pitchFamily="18" charset="0"/>
                <a:cs typeface="Times New Roman" panose="02020603050405020304" pitchFamily="18" charset="0"/>
              </a:rPr>
              <a:t>перевіряється</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гучністю</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прослуховування</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власного</a:t>
            </a:r>
            <a:r>
              <a:rPr lang="ru-RU" altLang="en-US" dirty="0">
                <a:latin typeface="Times New Roman" panose="02020603050405020304" pitchFamily="18" charset="0"/>
                <a:cs typeface="Times New Roman" panose="02020603050405020304" pitchFamily="18" charset="0"/>
              </a:rPr>
              <a:t> голосу в </a:t>
            </a:r>
            <a:r>
              <a:rPr lang="ru-RU" altLang="en-US" dirty="0" err="1">
                <a:latin typeface="Times New Roman" panose="02020603050405020304" pitchFamily="18" charset="0"/>
                <a:cs typeface="Times New Roman" panose="02020603050405020304" pitchFamily="18" charset="0"/>
              </a:rPr>
              <a:t>мікротелефонній</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трубці</a:t>
            </a:r>
            <a:r>
              <a:rPr lang="ru-RU" altLang="en-US"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б) </a:t>
            </a:r>
            <a:r>
              <a:rPr lang="ru-RU" altLang="en-US" dirty="0" err="1">
                <a:latin typeface="Times New Roman" panose="02020603050405020304" pitchFamily="18" charset="0"/>
                <a:cs typeface="Times New Roman" panose="02020603050405020304" pitchFamily="18" charset="0"/>
              </a:rPr>
              <a:t>перевірка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відбійно-викличних</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клапанів</a:t>
            </a:r>
            <a:r>
              <a:rPr lang="ru-RU" altLang="en-US"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під'єднати</a:t>
            </a:r>
            <a:r>
              <a:rPr lang="ru-RU" altLang="en-US" dirty="0">
                <a:latin typeface="Times New Roman" panose="02020603050405020304" pitchFamily="18" charset="0"/>
                <a:cs typeface="Times New Roman" panose="02020603050405020304" pitchFamily="18" charset="0"/>
              </a:rPr>
              <a:t> два </a:t>
            </a:r>
            <a:r>
              <a:rPr lang="ru-RU" altLang="en-US" dirty="0" err="1">
                <a:latin typeface="Times New Roman" panose="02020603050405020304" pitchFamily="18" charset="0"/>
                <a:cs typeface="Times New Roman" panose="02020603050405020304" pitchFamily="18" charset="0"/>
              </a:rPr>
              <a:t>телефонних</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апарати</a:t>
            </a:r>
            <a:r>
              <a:rPr lang="ru-RU" altLang="en-US" dirty="0">
                <a:latin typeface="Times New Roman" panose="02020603050405020304" pitchFamily="18" charset="0"/>
                <a:cs typeface="Times New Roman" panose="02020603050405020304" pitchFamily="18" charset="0"/>
              </a:rPr>
              <a:t> до </a:t>
            </a:r>
            <a:r>
              <a:rPr lang="ru-RU" altLang="en-US" dirty="0" err="1">
                <a:latin typeface="Times New Roman" panose="02020603050405020304" pitchFamily="18" charset="0"/>
                <a:cs typeface="Times New Roman" panose="02020603050405020304" pitchFamily="18" charset="0"/>
              </a:rPr>
              <a:t>лінійних</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затискачів</a:t>
            </a:r>
            <a:r>
              <a:rPr lang="ru-RU" altLang="en-US" dirty="0">
                <a:latin typeface="Times New Roman" panose="02020603050405020304" pitchFamily="18" charset="0"/>
                <a:cs typeface="Times New Roman" panose="02020603050405020304" pitchFamily="18" charset="0"/>
              </a:rPr>
              <a:t>, по </a:t>
            </a:r>
            <a:r>
              <a:rPr lang="ru-RU" altLang="en-US" dirty="0" err="1">
                <a:latin typeface="Times New Roman" panose="02020603050405020304" pitchFamily="18" charset="0"/>
                <a:cs typeface="Times New Roman" panose="02020603050405020304" pitchFamily="18" charset="0"/>
              </a:rPr>
              <a:t>черзі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надіслати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виклик</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a:t>
            </a:r>
            <a:r>
              <a:rPr lang="ru-RU" altLang="en-US" dirty="0">
                <a:latin typeface="Times New Roman" panose="02020603050405020304" pitchFamily="18" charset="0"/>
                <a:cs typeface="Times New Roman" panose="02020603050405020304" pitchFamily="18" charset="0"/>
              </a:rPr>
              <a:t> кожного </a:t>
            </a:r>
            <a:r>
              <a:rPr lang="ru-RU" altLang="en-US" dirty="0" err="1">
                <a:latin typeface="Times New Roman" panose="02020603050405020304" pitchFamily="18" charset="0"/>
                <a:cs typeface="Times New Roman" panose="02020603050405020304" pitchFamily="18" charset="0"/>
              </a:rPr>
              <a:t>апарата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клапани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відповідних</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номерів</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мають</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відкритись</a:t>
            </a:r>
            <a:r>
              <a:rPr lang="ru-RU" altLang="en-US"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в) </a:t>
            </a:r>
            <a:r>
              <a:rPr lang="ru-RU" altLang="en-US" dirty="0" err="1">
                <a:latin typeface="Times New Roman" panose="02020603050405020304" pitchFamily="18" charset="0"/>
                <a:cs typeface="Times New Roman" panose="02020603050405020304" pitchFamily="18" charset="0"/>
              </a:rPr>
              <a:t>перевірка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з'єднувальних</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шнурів</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гнізд</a:t>
            </a:r>
            <a:r>
              <a:rPr lang="ru-RU" altLang="en-US"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встановити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з'єднувальний</a:t>
            </a:r>
            <a:r>
              <a:rPr lang="ru-RU" altLang="en-US" dirty="0">
                <a:latin typeface="Times New Roman" panose="02020603050405020304" pitchFamily="18" charset="0"/>
                <a:cs typeface="Times New Roman" panose="02020603050405020304" pitchFamily="18" charset="0"/>
              </a:rPr>
              <a:t> шнур № 1 в </a:t>
            </a:r>
            <a:r>
              <a:rPr lang="ru-RU" altLang="en-US" dirty="0" err="1">
                <a:latin typeface="Times New Roman" panose="02020603050405020304" pitchFamily="18" charset="0"/>
                <a:cs typeface="Times New Roman" panose="02020603050405020304" pitchFamily="18" charset="0"/>
              </a:rPr>
              <a:t>гніздо</a:t>
            </a:r>
            <a:r>
              <a:rPr lang="ru-RU" altLang="en-US" dirty="0">
                <a:latin typeface="Times New Roman" panose="02020603050405020304" pitchFamily="18" charset="0"/>
                <a:cs typeface="Times New Roman" panose="02020603050405020304" pitchFamily="18" charset="0"/>
              </a:rPr>
              <a:t> № 2;</a:t>
            </a:r>
          </a:p>
          <a:p>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послати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виклик</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a:t>
            </a:r>
            <a:r>
              <a:rPr lang="ru-RU" altLang="en-US" dirty="0">
                <a:latin typeface="Times New Roman" panose="02020603050405020304" pitchFamily="18" charset="0"/>
                <a:cs typeface="Times New Roman" panose="02020603050405020304" pitchFamily="18" charset="0"/>
              </a:rPr>
              <a:t> телефонного </a:t>
            </a:r>
            <a:r>
              <a:rPr lang="ru-RU" altLang="en-US" dirty="0" err="1">
                <a:latin typeface="Times New Roman" panose="02020603050405020304" pitchFamily="18" charset="0"/>
                <a:cs typeface="Times New Roman" panose="02020603050405020304" pitchFamily="18" charset="0"/>
              </a:rPr>
              <a:t>апарата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телефонний</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апарат</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має</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дзвонити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чутна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розмова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що</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вкаже</a:t>
            </a:r>
            <a:r>
              <a:rPr lang="ru-RU" altLang="en-US" dirty="0">
                <a:latin typeface="Times New Roman" panose="02020603050405020304" pitchFamily="18" charset="0"/>
                <a:cs typeface="Times New Roman" panose="02020603050405020304" pitchFamily="18" charset="0"/>
              </a:rPr>
              <a:t> на </a:t>
            </a:r>
            <a:r>
              <a:rPr lang="ru-RU" altLang="en-US" dirty="0" err="1">
                <a:latin typeface="Times New Roman" panose="02020603050405020304" pitchFamily="18" charset="0"/>
                <a:cs typeface="Times New Roman" panose="02020603050405020304" pitchFamily="18" charset="0"/>
              </a:rPr>
              <a:t>справність</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обох</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шнурових</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гнізд</a:t>
            </a:r>
            <a:r>
              <a:rPr lang="ru-RU" altLang="en-US" dirty="0">
                <a:latin typeface="Times New Roman" panose="02020603050405020304" pitchFamily="18" charset="0"/>
                <a:cs typeface="Times New Roman" panose="02020603050405020304" pitchFamily="18" charset="0"/>
              </a:rPr>
              <a:t>;</a:t>
            </a:r>
          </a:p>
          <a:p>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встановити</a:t>
            </a:r>
            <a:r>
              <a:rPr lang="ru-RU" altLang="en-US" dirty="0">
                <a:latin typeface="Times New Roman" panose="02020603050405020304" pitchFamily="18" charset="0"/>
                <a:cs typeface="Times New Roman" panose="02020603050405020304" pitchFamily="18" charset="0"/>
              </a:rPr>
              <a:t> шнур № 2 в </a:t>
            </a:r>
            <a:r>
              <a:rPr lang="ru-RU" altLang="en-US" dirty="0" err="1">
                <a:latin typeface="Times New Roman" panose="02020603050405020304" pitchFamily="18" charset="0"/>
                <a:cs typeface="Times New Roman" panose="02020603050405020304" pitchFamily="18" charset="0"/>
              </a:rPr>
              <a:t>гніздо</a:t>
            </a:r>
            <a:r>
              <a:rPr lang="ru-RU" altLang="en-US" dirty="0">
                <a:latin typeface="Times New Roman" panose="02020603050405020304" pitchFamily="18" charset="0"/>
                <a:cs typeface="Times New Roman" panose="02020603050405020304" pitchFamily="18" charset="0"/>
              </a:rPr>
              <a:t> № 1 </a:t>
            </a:r>
            <a:r>
              <a:rPr lang="ru-RU" altLang="en-US" dirty="0" err="1">
                <a:latin typeface="Times New Roman" panose="02020603050405020304" pitchFamily="18" charset="0"/>
                <a:cs typeface="Times New Roman" panose="02020603050405020304" pitchFamily="18" charset="0"/>
              </a:rPr>
              <a:t>і</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здійснити</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виклик</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другій</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апарат</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має</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дзвонити</a:t>
            </a:r>
            <a:endParaRPr lang="ru-RU"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ое поле 3"/>
          <p:cNvSpPr txBox="1"/>
          <p:nvPr/>
        </p:nvSpPr>
        <p:spPr>
          <a:xfrm>
            <a:off x="269875" y="147955"/>
            <a:ext cx="8604250" cy="1753235"/>
          </a:xfrm>
          <a:prstGeom prst="rect">
            <a:avLst/>
          </a:prstGeom>
          <a:noFill/>
        </p:spPr>
        <p:txBody>
          <a:bodyPr wrap="square" rtlCol="0" anchor="t">
            <a:spAutoFit/>
          </a:bodyPr>
          <a:lstStyle/>
          <a:p>
            <a:r>
              <a:rPr lang="ru-RU" altLang="en-US">
                <a:latin typeface="Times New Roman" panose="02020603050405020304" pitchFamily="18" charset="0"/>
                <a:cs typeface="Times New Roman" panose="02020603050405020304" pitchFamily="18" charset="0"/>
              </a:rPr>
              <a:t>г) перевірка індуктора:</a:t>
            </a:r>
          </a:p>
          <a:p>
            <a:r>
              <a:rPr lang="ru-RU" altLang="en-US">
                <a:latin typeface="Times New Roman" panose="02020603050405020304" pitchFamily="18" charset="0"/>
                <a:cs typeface="Times New Roman" panose="02020603050405020304" pitchFamily="18" charset="0"/>
              </a:rPr>
              <a:t>- послати виклик абоненту при натиснутій опитувально-викличній кнопці (при справному індукторі дзвонить дзвінок телефону абонента);</a:t>
            </a:r>
          </a:p>
          <a:p>
            <a:r>
              <a:rPr lang="ru-RU" altLang="en-US">
                <a:latin typeface="Times New Roman" panose="02020603050405020304" pitchFamily="18" charset="0"/>
                <a:cs typeface="Times New Roman" panose="02020603050405020304" pitchFamily="18" charset="0"/>
              </a:rPr>
              <a:t>д) перевірка громорозрядників:</a:t>
            </a:r>
          </a:p>
          <a:p>
            <a:r>
              <a:rPr lang="ru-RU" altLang="en-US">
                <a:latin typeface="Times New Roman" panose="02020603050405020304" pitchFamily="18" charset="0"/>
                <a:cs typeface="Times New Roman" panose="02020603050405020304" pitchFamily="18" charset="0"/>
              </a:rPr>
              <a:t>- один провід від телефонного апарата під'єднати до затискачів комутатора «З», а другим проводом по черзі торкатися всіх лінійних затискачів і </a:t>
            </a:r>
            <a:r>
              <a:rPr lang="ru-RU" altLang="en-US">
                <a:latin typeface="Times New Roman" panose="02020603050405020304" pitchFamily="18" charset="0"/>
                <a:cs typeface="Times New Roman" panose="02020603050405020304" pitchFamily="18" charset="0"/>
                <a:sym typeface="+mn-ea"/>
              </a:rPr>
              <a:t>одночасно повертати</a:t>
            </a:r>
          </a:p>
        </p:txBody>
      </p:sp>
      <p:sp>
        <p:nvSpPr>
          <p:cNvPr id="5" name="Текстовое поле 4"/>
          <p:cNvSpPr txBox="1"/>
          <p:nvPr/>
        </p:nvSpPr>
        <p:spPr>
          <a:xfrm>
            <a:off x="269875" y="1901190"/>
            <a:ext cx="8740140" cy="3507740"/>
          </a:xfrm>
          <a:prstGeom prst="rect">
            <a:avLst/>
          </a:prstGeom>
          <a:noFill/>
        </p:spPr>
        <p:txBody>
          <a:bodyPr wrap="square" rtlCol="0" anchor="t">
            <a:spAutoFit/>
          </a:bodyPr>
          <a:lstStyle/>
          <a:p>
            <a:r>
              <a:rPr lang="ru-RU" altLang="en-US">
                <a:latin typeface="Times New Roman" panose="02020603050405020304" pitchFamily="18" charset="0"/>
                <a:cs typeface="Times New Roman" panose="02020603050405020304" pitchFamily="18" charset="0"/>
              </a:rPr>
              <a:t> ручку індуктора апарата (ручка має обертатись легко і жоден відбійно-викличний клапан не повинен відкриватись).</a:t>
            </a:r>
          </a:p>
          <a:p>
            <a:r>
              <a:rPr lang="ru-RU" altLang="en-US" sz="2400" b="1">
                <a:latin typeface="Times New Roman" panose="02020603050405020304" pitchFamily="18" charset="0"/>
                <a:cs typeface="Times New Roman" panose="02020603050405020304" pitchFamily="18" charset="0"/>
              </a:rPr>
              <a:t>Згортання комутатора:</a:t>
            </a:r>
          </a:p>
          <a:p>
            <a:r>
              <a:rPr lang="ru-RU" altLang="en-US">
                <a:latin typeface="Times New Roman" panose="02020603050405020304" pitchFamily="18" charset="0"/>
                <a:cs typeface="Times New Roman" panose="02020603050405020304" pitchFamily="18" charset="0"/>
              </a:rPr>
              <a:t>- відключити абонентські лінії або з'єднувальний кабель;</a:t>
            </a:r>
          </a:p>
          <a:p>
            <a:r>
              <a:rPr lang="ru-RU" altLang="en-US">
                <a:latin typeface="Times New Roman" panose="02020603050405020304" pitchFamily="18" charset="0"/>
                <a:cs typeface="Times New Roman" panose="02020603050405020304" pitchFamily="18" charset="0"/>
              </a:rPr>
              <a:t>- відключити провід заземлення від затискачів «З» та «земля»; - покласти мікротелефонну трубку на панель, скласти шнур трубки в кришці комутатора та закрити її;</a:t>
            </a:r>
          </a:p>
          <a:p>
            <a:r>
              <a:rPr lang="ru-RU" altLang="en-US">
                <a:latin typeface="Times New Roman" panose="02020603050405020304" pitchFamily="18" charset="0"/>
                <a:cs typeface="Times New Roman" panose="02020603050405020304" pitchFamily="18" charset="0"/>
              </a:rPr>
              <a:t>- вийняти штепселі з'єднувальних шнурів і з’єднувальних та вільних гнізд, покласти їх на своє місце, закрити дверцята;</a:t>
            </a:r>
          </a:p>
          <a:p>
            <a:r>
              <a:rPr lang="ru-RU" altLang="en-US">
                <a:latin typeface="Times New Roman" panose="02020603050405020304" pitchFamily="18" charset="0"/>
                <a:cs typeface="Times New Roman" panose="02020603050405020304" pitchFamily="18" charset="0"/>
              </a:rPr>
              <a:t>- закрити дверцята комутатора;</a:t>
            </a:r>
          </a:p>
          <a:p>
            <a:r>
              <a:rPr lang="ru-RU" altLang="en-US">
                <a:latin typeface="Times New Roman" panose="02020603050405020304" pitchFamily="18" charset="0"/>
                <a:cs typeface="Times New Roman" panose="02020603050405020304" pitchFamily="18" charset="0"/>
              </a:rPr>
              <a:t>- встановити комутатор на дно сумки;</a:t>
            </a:r>
          </a:p>
          <a:p>
            <a:r>
              <a:rPr lang="ru-RU" altLang="en-US">
                <a:latin typeface="Times New Roman" panose="02020603050405020304" pitchFamily="18" charset="0"/>
                <a:cs typeface="Times New Roman" panose="02020603050405020304" pitchFamily="18" charset="0"/>
              </a:rPr>
              <a:t>- застібнути сумку.</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мещающее содержимое 3"/>
          <p:cNvPicPr>
            <a:picLocks noGrp="1" noChangeAspect="1"/>
          </p:cNvPicPr>
          <p:nvPr>
            <p:ph idx="1"/>
          </p:nvPr>
        </p:nvPicPr>
        <p:blipFill>
          <a:blip r:embed="rId2" cstate="print"/>
          <a:stretch>
            <a:fillRect/>
          </a:stretch>
        </p:blipFill>
        <p:spPr>
          <a:xfrm>
            <a:off x="1107440" y="526415"/>
            <a:ext cx="7025640" cy="61607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p:cNvPicPr>
            <a:picLocks noChangeAspect="1"/>
          </p:cNvPicPr>
          <p:nvPr/>
        </p:nvPicPr>
        <p:blipFill>
          <a:blip r:embed="rId2" cstate="print"/>
          <a:stretch>
            <a:fillRect/>
          </a:stretch>
        </p:blipFill>
        <p:spPr>
          <a:xfrm>
            <a:off x="494665" y="154940"/>
            <a:ext cx="8376285" cy="2760345"/>
          </a:xfrm>
          <a:prstGeom prst="rect">
            <a:avLst/>
          </a:prstGeom>
        </p:spPr>
      </p:pic>
      <p:sp>
        <p:nvSpPr>
          <p:cNvPr id="3" name="Текстовое поле 2"/>
          <p:cNvSpPr txBox="1"/>
          <p:nvPr/>
        </p:nvSpPr>
        <p:spPr>
          <a:xfrm>
            <a:off x="449580" y="2818765"/>
            <a:ext cx="8465820" cy="922020"/>
          </a:xfrm>
          <a:prstGeom prst="rect">
            <a:avLst/>
          </a:prstGeom>
          <a:noFill/>
        </p:spPr>
        <p:txBody>
          <a:bodyPr wrap="square" rtlCol="0" anchor="t">
            <a:spAutoFit/>
          </a:bodyPr>
          <a:lstStyle/>
          <a:p>
            <a:r>
              <a:rPr lang="ru-RU" altLang="en-US">
                <a:latin typeface="Times New Roman" panose="02020603050405020304" pitchFamily="18" charset="0"/>
                <a:cs typeface="Times New Roman" panose="02020603050405020304" pitchFamily="18" charset="0"/>
              </a:rPr>
              <a:t>Рис. . Польові телефонно-телеграфні кабелі П-274, П-274М:</a:t>
            </a:r>
          </a:p>
          <a:p>
            <a:r>
              <a:rPr lang="ru-RU" altLang="en-US">
                <a:latin typeface="Times New Roman" panose="02020603050405020304" pitchFamily="18" charset="0"/>
                <a:cs typeface="Times New Roman" panose="02020603050405020304" pitchFamily="18" charset="0"/>
              </a:rPr>
              <a:t>1 – мідні дроти; 2 – сталеві дроти; 3 – вита струмопровідна жила;</a:t>
            </a:r>
          </a:p>
          <a:p>
            <a:r>
              <a:rPr lang="ru-RU" altLang="en-US">
                <a:latin typeface="Times New Roman" panose="02020603050405020304" pitchFamily="18" charset="0"/>
                <a:cs typeface="Times New Roman" panose="02020603050405020304" pitchFamily="18" charset="0"/>
              </a:rPr>
              <a:t>4 – ізоляція з поліетилену; 5 – захисна капронова оболонка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207010" y="217805"/>
            <a:ext cx="8618220" cy="460375"/>
          </a:xfrm>
          <a:prstGeom prst="rect">
            <a:avLst/>
          </a:prstGeom>
          <a:noFill/>
        </p:spPr>
        <p:txBody>
          <a:bodyPr wrap="square" rtlCol="0" anchor="t">
            <a:spAutoFit/>
          </a:bodyPr>
          <a:lstStyle/>
          <a:p>
            <a:pPr algn="ctr"/>
            <a:r>
              <a:rPr lang="ru-RU" altLang="en-US" sz="2400">
                <a:latin typeface="Times New Roman" panose="02020603050405020304" pitchFamily="18" charset="0"/>
                <a:cs typeface="Times New Roman" panose="02020603050405020304" pitchFamily="18" charset="0"/>
              </a:rPr>
              <a:t>Технічні характеристики кабелю</a:t>
            </a:r>
          </a:p>
        </p:txBody>
      </p:sp>
      <p:pic>
        <p:nvPicPr>
          <p:cNvPr id="3" name="Изображение 2"/>
          <p:cNvPicPr>
            <a:picLocks noChangeAspect="1"/>
          </p:cNvPicPr>
          <p:nvPr/>
        </p:nvPicPr>
        <p:blipFill>
          <a:blip r:embed="rId2" cstate="print"/>
          <a:stretch>
            <a:fillRect/>
          </a:stretch>
        </p:blipFill>
        <p:spPr>
          <a:xfrm>
            <a:off x="400685" y="818515"/>
            <a:ext cx="8424545" cy="237617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275590" y="280035"/>
            <a:ext cx="8592820" cy="5815965"/>
          </a:xfrm>
          <a:prstGeom prst="rect">
            <a:avLst/>
          </a:prstGeom>
          <a:noFill/>
        </p:spPr>
        <p:txBody>
          <a:bodyPr wrap="square" rtlCol="0" anchor="t">
            <a:spAutoFit/>
          </a:bodyPr>
          <a:lstStyle/>
          <a:p>
            <a:r>
              <a:rPr lang="ru-RU" altLang="en-US">
                <a:latin typeface="Times New Roman" panose="02020603050405020304" pitchFamily="18" charset="0"/>
                <a:cs typeface="Times New Roman" panose="02020603050405020304" pitchFamily="18" charset="0"/>
              </a:rPr>
              <a:t>     </a:t>
            </a:r>
            <a:r>
              <a:rPr lang="ru-RU" altLang="en-US" sz="2400" b="1">
                <a:latin typeface="Times New Roman" panose="02020603050405020304" pitchFamily="18" charset="0"/>
                <a:cs typeface="Times New Roman" panose="02020603050405020304" pitchFamily="18" charset="0"/>
              </a:rPr>
              <a:t> Телефонна котушка ТК-2М</a:t>
            </a:r>
          </a:p>
          <a:p>
            <a:r>
              <a:rPr lang="ru-RU" altLang="en-US">
                <a:latin typeface="Times New Roman" panose="02020603050405020304" pitchFamily="18" charset="0"/>
                <a:cs typeface="Times New Roman" panose="02020603050405020304" pitchFamily="18" charset="0"/>
              </a:rPr>
              <a:t>      Телефонна котушка ТК-2М (рис. 10) призначена для прокладання і знімання польового кабелю П-274М. Обладнана плечовим ременем для перенесення. Вага 3,8 кг. Ємність – 1 будівельна довжина (500 м).</a:t>
            </a:r>
          </a:p>
          <a:p>
            <a:r>
              <a:rPr lang="ru-RU" altLang="en-US" sz="2400" b="1">
                <a:latin typeface="Times New Roman" panose="02020603050405020304" pitchFamily="18" charset="0"/>
                <a:cs typeface="Times New Roman" panose="02020603050405020304" pitchFamily="18" charset="0"/>
              </a:rPr>
              <a:t>Правила прокладання та маскування кабельних ліній </a:t>
            </a:r>
          </a:p>
          <a:p>
            <a:r>
              <a:rPr lang="ru-RU" altLang="en-US">
                <a:latin typeface="Times New Roman" panose="02020603050405020304" pitchFamily="18" charset="0"/>
                <a:cs typeface="Times New Roman" panose="02020603050405020304" pitchFamily="18" charset="0"/>
              </a:rPr>
              <a:t>Через населені пункти прокладати кабель не слід. При неможливості обходу населеного пункту лінії зв’язку необхідно прокладати по вулицях з найменшою інтенсивністю руху, підвішуючи і закріплюючи кабель на висоті 5,5 м або заглиблюючи його в землю. На відкритій місцевості при неможливості заглиблення кабелю лінії зв’язку прокладаються на поверхні ґрунту із використанням складок місцевості. Кабель уклада ється на землю вільно, без натягу і закріплюється до місцевих предметів або кілками через кожних 150 – 200 м. Слід уникати прокладення ліній біля залізничних та шосейних доріг. Якщо за умовами обстановки кабельна лінія повинна прокладатись уздовж доріг, то відстань від дороги до лінії повинна бути не менш 150 м. При підвішуванні кабелю можуть використовуватись опори постійних повітряних ліній зв’язку. В цьому випадку кабель повинен підвішуватись на висоті не менш 3 м і не менш, ніж на 1,5 м нижче нижнього дроту постійної повітряної лінії.</a:t>
            </a:r>
          </a:p>
          <a:p>
            <a:r>
              <a:rPr lang="ru-RU" altLang="en-US">
                <a:latin typeface="Times New Roman" panose="02020603050405020304" pitchFamily="18" charset="0"/>
                <a:cs typeface="Times New Roman" panose="02020603050405020304" pitchFamily="18" charset="0"/>
              </a:rPr>
              <a:t>      Підвішувати кабель на опорах високовольтних магістралей і освітлювальних мереж забороняється.</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119380" y="0"/>
            <a:ext cx="9025255" cy="6462395"/>
          </a:xfrm>
          <a:prstGeom prst="rect">
            <a:avLst/>
          </a:prstGeom>
          <a:noFill/>
        </p:spPr>
        <p:txBody>
          <a:bodyPr wrap="square" rtlCol="0" anchor="t">
            <a:spAutoFit/>
          </a:bodyPr>
          <a:lstStyle/>
          <a:p>
            <a:r>
              <a:rPr lang="ru-RU" altLang="en-US">
                <a:latin typeface="Times New Roman" panose="02020603050405020304" pitchFamily="18" charset="0"/>
                <a:cs typeface="Times New Roman" panose="02020603050405020304" pitchFamily="18" charset="0"/>
              </a:rPr>
              <a:t>      На болотяній місцевості та в сирих місцях кабель повинен підвішуватись на жердинах, місцевих предметах або прокладатися на грудках. </a:t>
            </a:r>
          </a:p>
          <a:p>
            <a:r>
              <a:rPr lang="ru-RU" altLang="en-US">
                <a:latin typeface="Times New Roman" panose="02020603050405020304" pitchFamily="18" charset="0"/>
                <a:cs typeface="Times New Roman" panose="02020603050405020304" pitchFamily="18" charset="0"/>
              </a:rPr>
              <a:t>Для запобігання сповзання у воду його необхідно закріплювати кілками або рогатками. </a:t>
            </a:r>
          </a:p>
          <a:p>
            <a:r>
              <a:rPr lang="ru-RU" altLang="en-US">
                <a:latin typeface="Times New Roman" panose="02020603050405020304" pitchFamily="18" charset="0"/>
                <a:cs typeface="Times New Roman" panose="02020603050405020304" pitchFamily="18" charset="0"/>
              </a:rPr>
              <a:t>У лісистій місцевості кабель прокладається по поверхні ґрунту по просіках, галявинах та рідколіссі або підвішується без натягу на деревах на висоті близько 3 м. </a:t>
            </a:r>
          </a:p>
          <a:p>
            <a:r>
              <a:rPr lang="ru-RU" altLang="en-US">
                <a:latin typeface="Times New Roman" panose="02020603050405020304" pitchFamily="18" charset="0"/>
                <a:cs typeface="Times New Roman" panose="02020603050405020304" pitchFamily="18" charset="0"/>
              </a:rPr>
              <a:t>У траншеях та ходах сполучення кабель укладається по їх крутостях і закріплюється кілками, в місцях схрещення траншей та ходів сполучення закривається дошками.</a:t>
            </a:r>
          </a:p>
          <a:p>
            <a:r>
              <a:rPr lang="ru-RU" altLang="en-US">
                <a:latin typeface="Times New Roman" panose="02020603050405020304" pitchFamily="18" charset="0"/>
                <a:cs typeface="Times New Roman" panose="02020603050405020304" pitchFamily="18" charset="0"/>
              </a:rPr>
              <a:t>      Траса прокладання кабелю повинна бути по можливості прямолінійною, забезпечувати зручність розгортання та експлуатаційного обслуговування кабельної лінії. </a:t>
            </a:r>
          </a:p>
          <a:p>
            <a:r>
              <a:rPr lang="ru-RU" altLang="en-US">
                <a:latin typeface="Times New Roman" panose="02020603050405020304" pitchFamily="18" charset="0"/>
                <a:cs typeface="Times New Roman" panose="02020603050405020304" pitchFamily="18" charset="0"/>
              </a:rPr>
              <a:t>      При розкладанні кабелю на трасі зустрічаються різні перешкоди і перепони у вигляді високовольтних ліній, рік, озер, каналів. У цих випадках необхідно виконувати певні правила, а саме: </a:t>
            </a:r>
          </a:p>
          <a:p>
            <a:r>
              <a:rPr lang="ru-RU" altLang="en-US">
                <a:latin typeface="Times New Roman" panose="02020603050405020304" pitchFamily="18" charset="0"/>
                <a:cs typeface="Times New Roman" panose="02020603050405020304" pitchFamily="18" charset="0"/>
              </a:rPr>
              <a:t>- створюючи переходи через ґрунтові дороги, кабель необхідно прокладати у каналах глибиною 20 – 40 см; </a:t>
            </a:r>
          </a:p>
          <a:p>
            <a:r>
              <a:rPr lang="ru-RU" altLang="en-US">
                <a:latin typeface="Times New Roman" panose="02020603050405020304" pitchFamily="18" charset="0"/>
                <a:cs typeface="Times New Roman" panose="02020603050405020304" pitchFamily="18" charset="0"/>
              </a:rPr>
              <a:t>- переходи ліній зв’язку через дороги з твердим покриттям обладнуються із використанням в першу чергу водовідвідних труб та мостів; </a:t>
            </a:r>
          </a:p>
          <a:p>
            <a:r>
              <a:rPr lang="ru-RU" altLang="en-US">
                <a:latin typeface="Times New Roman" panose="02020603050405020304" pitchFamily="18" charset="0"/>
                <a:cs typeface="Times New Roman" panose="02020603050405020304" pitchFamily="18" charset="0"/>
              </a:rPr>
              <a:t>- при їх відсутності може бути зроблений повітряний перехід на висоті не менше 5,5 м над полотном дороги;</a:t>
            </a:r>
          </a:p>
          <a:p>
            <a:r>
              <a:rPr lang="ru-RU" altLang="en-US">
                <a:latin typeface="Times New Roman" panose="02020603050405020304" pitchFamily="18" charset="0"/>
                <a:cs typeface="Times New Roman" panose="02020603050405020304" pitchFamily="18" charset="0"/>
              </a:rPr>
              <a:t>- при будові переходів через залізничні дороги в першу чергу використовуються водовідвідні труби, крім того, можна обладнати перехід ліній зв’язку під рейками, закопуючи кабель в канавку глибиною не менше 20 см. Протягувати кабель між стиками рейок забороняється. Повітряні переходи дозволяється робити тільки через не електрифіковані залізничні дороги. Висота підвіски кабелю повинна бути не менше 7,5 м;</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01295"/>
            <a:ext cx="8686800" cy="1560830"/>
          </a:xfrm>
        </p:spPr>
        <p:txBody>
          <a:bodyPr>
            <a:normAutofit/>
          </a:bodyPr>
          <a:lstStyle/>
          <a:p>
            <a:pPr>
              <a:defRPr/>
            </a:pPr>
            <a:endParaRPr sz="28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304800" y="1859915"/>
            <a:ext cx="8686800" cy="4233545"/>
          </a:xfrm>
        </p:spPr>
        <p:txBody>
          <a:bodyPr>
            <a:normAutofit/>
          </a:bodyPr>
          <a:lstStyle/>
          <a:p>
            <a:pPr marL="0" indent="0">
              <a:buNone/>
              <a:defRPr/>
            </a:pPr>
            <a:r>
              <a:rPr lang="ru-RU" dirty="0" smtClean="0"/>
              <a:t> </a:t>
            </a:r>
            <a:r>
              <a:rPr lang="ru-RU" sz="2400" b="1" u="sng" dirty="0" err="1" smtClean="0">
                <a:solidFill>
                  <a:schemeClr val="tx1"/>
                </a:solidFill>
                <a:latin typeface="Arial" pitchFamily="34" charset="0"/>
                <a:cs typeface="Arial" pitchFamily="34" charset="0"/>
              </a:rPr>
              <a:t>Самостійно</a:t>
            </a:r>
            <a:r>
              <a:rPr lang="ru-RU" sz="2400" b="1" u="sng" dirty="0" smtClean="0">
                <a:solidFill>
                  <a:schemeClr val="tx1"/>
                </a:solidFill>
                <a:latin typeface="Arial" pitchFamily="34" charset="0"/>
                <a:cs typeface="Arial" pitchFamily="34" charset="0"/>
              </a:rPr>
              <a:t> </a:t>
            </a:r>
            <a:r>
              <a:rPr lang="ru-RU" sz="2400" b="1" u="sng" dirty="0" err="1" smtClean="0">
                <a:solidFill>
                  <a:schemeClr val="tx1"/>
                </a:solidFill>
                <a:latin typeface="Arial" pitchFamily="34" charset="0"/>
                <a:cs typeface="Arial" pitchFamily="34" charset="0"/>
              </a:rPr>
              <a:t>вивчити</a:t>
            </a:r>
            <a:r>
              <a:rPr lang="ru-RU" sz="2400" b="1" u="sng" dirty="0" smtClean="0">
                <a:solidFill>
                  <a:schemeClr val="tx1"/>
                </a:solidFill>
                <a:latin typeface="Arial" pitchFamily="34" charset="0"/>
                <a:cs typeface="Arial" pitchFamily="34" charset="0"/>
              </a:rPr>
              <a:t> </a:t>
            </a:r>
            <a:r>
              <a:rPr lang="ru-RU" sz="2400" b="1" u="sng" dirty="0" err="1" smtClean="0">
                <a:solidFill>
                  <a:schemeClr val="tx1"/>
                </a:solidFill>
                <a:latin typeface="Arial" pitchFamily="34" charset="0"/>
                <a:cs typeface="Arial" pitchFamily="34" charset="0"/>
              </a:rPr>
              <a:t>питання</a:t>
            </a:r>
            <a:r>
              <a:rPr lang="ru-RU" sz="1900" dirty="0" smtClean="0">
                <a:solidFill>
                  <a:schemeClr val="tx1"/>
                </a:solidFill>
                <a:latin typeface="Arial" pitchFamily="34" charset="0"/>
                <a:cs typeface="Arial" pitchFamily="34" charset="0"/>
              </a:rPr>
              <a:t>:</a:t>
            </a:r>
          </a:p>
          <a:p>
            <a:pPr marL="0" indent="0">
              <a:buNone/>
              <a:defRPr/>
            </a:pPr>
            <a:r>
              <a:rPr lang="ru-RU" sz="1900" dirty="0" smtClean="0">
                <a:solidFill>
                  <a:schemeClr val="tx1"/>
                </a:solidFill>
                <a:latin typeface="Arial" pitchFamily="34" charset="0"/>
                <a:cs typeface="Arial" pitchFamily="34" charset="0"/>
              </a:rPr>
              <a:t> 1</a:t>
            </a:r>
            <a:r>
              <a:rPr lang="ru-RU" sz="1900" dirty="0" smtClean="0">
                <a:solidFill>
                  <a:schemeClr val="tx1"/>
                </a:solidFill>
                <a:latin typeface="Arial" pitchFamily="34" charset="0"/>
                <a:cs typeface="Arial" pitchFamily="34" charset="0"/>
              </a:rPr>
              <a:t>. </a:t>
            </a:r>
            <a:r>
              <a:rPr lang="ru-RU" sz="1900" dirty="0" err="1" smtClean="0">
                <a:solidFill>
                  <a:schemeClr val="tx1"/>
                </a:solidFill>
                <a:latin typeface="Arial" pitchFamily="34" charset="0"/>
                <a:cs typeface="Arial" pitchFamily="34" charset="0"/>
              </a:rPr>
              <a:t>Призначення</a:t>
            </a:r>
            <a:r>
              <a:rPr lang="ru-RU" sz="1900" dirty="0" smtClean="0">
                <a:solidFill>
                  <a:schemeClr val="tx1"/>
                </a:solidFill>
                <a:latin typeface="Arial" pitchFamily="34" charset="0"/>
                <a:cs typeface="Arial" pitchFamily="34" charset="0"/>
              </a:rPr>
              <a:t>, склад та </a:t>
            </a:r>
            <a:r>
              <a:rPr lang="ru-RU" sz="1900" dirty="0" err="1" smtClean="0">
                <a:solidFill>
                  <a:schemeClr val="tx1"/>
                </a:solidFill>
                <a:latin typeface="Arial" pitchFamily="34" charset="0"/>
                <a:cs typeface="Arial" pitchFamily="34" charset="0"/>
              </a:rPr>
              <a:t>конструктивне</a:t>
            </a:r>
            <a:r>
              <a:rPr lang="ru-RU" sz="1900" dirty="0" smtClean="0">
                <a:solidFill>
                  <a:schemeClr val="tx1"/>
                </a:solidFill>
                <a:latin typeface="Arial" pitchFamily="34" charset="0"/>
                <a:cs typeface="Arial" pitchFamily="34" charset="0"/>
              </a:rPr>
              <a:t> </a:t>
            </a:r>
            <a:r>
              <a:rPr lang="ru-RU" sz="1900" dirty="0" err="1" smtClean="0">
                <a:solidFill>
                  <a:schemeClr val="tx1"/>
                </a:solidFill>
                <a:latin typeface="Arial" pitchFamily="34" charset="0"/>
                <a:cs typeface="Arial" pitchFamily="34" charset="0"/>
              </a:rPr>
              <a:t>виконання</a:t>
            </a:r>
            <a:r>
              <a:rPr lang="ru-RU" sz="1900" dirty="0" smtClean="0">
                <a:solidFill>
                  <a:schemeClr val="tx1"/>
                </a:solidFill>
                <a:latin typeface="Arial" pitchFamily="34" charset="0"/>
                <a:cs typeface="Arial" pitchFamily="34" charset="0"/>
              </a:rPr>
              <a:t> телефонного </a:t>
            </a:r>
            <a:r>
              <a:rPr lang="ru-RU" sz="1900" dirty="0" err="1" smtClean="0">
                <a:solidFill>
                  <a:schemeClr val="tx1"/>
                </a:solidFill>
                <a:latin typeface="Arial" pitchFamily="34" charset="0"/>
                <a:cs typeface="Arial" pitchFamily="34" charset="0"/>
              </a:rPr>
              <a:t>комутатора</a:t>
            </a:r>
            <a:r>
              <a:rPr lang="ru-RU" sz="1900" dirty="0" smtClean="0">
                <a:solidFill>
                  <a:schemeClr val="tx1"/>
                </a:solidFill>
                <a:latin typeface="Arial" pitchFamily="34" charset="0"/>
                <a:cs typeface="Arial" pitchFamily="34" charset="0"/>
              </a:rPr>
              <a:t> П-193М</a:t>
            </a:r>
            <a:r>
              <a:rPr lang="ru-RU" sz="1900" dirty="0" smtClean="0">
                <a:solidFill>
                  <a:schemeClr val="tx1"/>
                </a:solidFill>
                <a:latin typeface="Arial" pitchFamily="34" charset="0"/>
                <a:cs typeface="Arial" pitchFamily="34" charset="0"/>
              </a:rPr>
              <a:t>.</a:t>
            </a:r>
          </a:p>
          <a:p>
            <a:pPr marL="0" indent="0">
              <a:buNone/>
              <a:defRPr/>
            </a:pPr>
            <a:r>
              <a:rPr lang="ru-RU" sz="1900" dirty="0" smtClean="0">
                <a:solidFill>
                  <a:schemeClr val="tx1"/>
                </a:solidFill>
                <a:latin typeface="Arial" pitchFamily="34" charset="0"/>
                <a:cs typeface="Arial" pitchFamily="34" charset="0"/>
              </a:rPr>
              <a:t> </a:t>
            </a:r>
            <a:r>
              <a:rPr lang="ru-RU" sz="1900" dirty="0" smtClean="0">
                <a:solidFill>
                  <a:schemeClr val="tx1"/>
                </a:solidFill>
                <a:latin typeface="Arial" pitchFamily="34" charset="0"/>
                <a:cs typeface="Arial" pitchFamily="34" charset="0"/>
              </a:rPr>
              <a:t>2. Практична робота </a:t>
            </a:r>
            <a:r>
              <a:rPr lang="ru-RU" sz="1900" dirty="0" err="1" smtClean="0">
                <a:solidFill>
                  <a:schemeClr val="tx1"/>
                </a:solidFill>
                <a:latin typeface="Arial" pitchFamily="34" charset="0"/>
                <a:cs typeface="Arial" pitchFamily="34" charset="0"/>
              </a:rPr>
              <a:t>з</a:t>
            </a:r>
            <a:r>
              <a:rPr lang="ru-RU" sz="1900" dirty="0" smtClean="0">
                <a:solidFill>
                  <a:schemeClr val="tx1"/>
                </a:solidFill>
                <a:latin typeface="Arial" pitchFamily="34" charset="0"/>
                <a:cs typeface="Arial" pitchFamily="34" charset="0"/>
              </a:rPr>
              <a:t> </a:t>
            </a:r>
            <a:r>
              <a:rPr lang="ru-RU" sz="1900" dirty="0" err="1" smtClean="0">
                <a:solidFill>
                  <a:schemeClr val="tx1"/>
                </a:solidFill>
                <a:latin typeface="Arial" pitchFamily="34" charset="0"/>
                <a:cs typeface="Arial" pitchFamily="34" charset="0"/>
              </a:rPr>
              <a:t>телефонним</a:t>
            </a:r>
            <a:r>
              <a:rPr lang="ru-RU" sz="1900" dirty="0" smtClean="0">
                <a:solidFill>
                  <a:schemeClr val="tx1"/>
                </a:solidFill>
                <a:latin typeface="Arial" pitchFamily="34" charset="0"/>
                <a:cs typeface="Arial" pitchFamily="34" charset="0"/>
              </a:rPr>
              <a:t> </a:t>
            </a:r>
            <a:r>
              <a:rPr lang="ru-RU" sz="1900" dirty="0" err="1" smtClean="0">
                <a:solidFill>
                  <a:schemeClr val="tx1"/>
                </a:solidFill>
                <a:latin typeface="Arial" pitchFamily="34" charset="0"/>
                <a:cs typeface="Arial" pitchFamily="34" charset="0"/>
              </a:rPr>
              <a:t>комутатором</a:t>
            </a:r>
            <a:r>
              <a:rPr lang="ru-RU" sz="1900" dirty="0" smtClean="0">
                <a:solidFill>
                  <a:schemeClr val="tx1"/>
                </a:solidFill>
                <a:latin typeface="Arial" pitchFamily="34" charset="0"/>
                <a:cs typeface="Arial" pitchFamily="34" charset="0"/>
              </a:rPr>
              <a:t> П-193М для </a:t>
            </a:r>
            <a:r>
              <a:rPr lang="ru-RU" sz="1900" dirty="0" err="1" smtClean="0">
                <a:solidFill>
                  <a:schemeClr val="tx1"/>
                </a:solidFill>
                <a:latin typeface="Arial" pitchFamily="34" charset="0"/>
                <a:cs typeface="Arial" pitchFamily="34" charset="0"/>
              </a:rPr>
              <a:t>забезпечення</a:t>
            </a:r>
            <a:r>
              <a:rPr lang="ru-RU" sz="1900" dirty="0" smtClean="0">
                <a:solidFill>
                  <a:schemeClr val="tx1"/>
                </a:solidFill>
                <a:latin typeface="Arial" pitchFamily="34" charset="0"/>
                <a:cs typeface="Arial" pitchFamily="34" charset="0"/>
              </a:rPr>
              <a:t> зв’язку у </a:t>
            </a:r>
            <a:r>
              <a:rPr lang="ru-RU" sz="1900" dirty="0" err="1" smtClean="0">
                <a:solidFill>
                  <a:schemeClr val="tx1"/>
                </a:solidFill>
                <a:latin typeface="Arial" pitchFamily="34" charset="0"/>
                <a:cs typeface="Arial" pitchFamily="34" charset="0"/>
              </a:rPr>
              <a:t>польовій</a:t>
            </a:r>
            <a:r>
              <a:rPr lang="ru-RU" sz="1900" dirty="0" smtClean="0">
                <a:solidFill>
                  <a:schemeClr val="tx1"/>
                </a:solidFill>
                <a:latin typeface="Arial" pitchFamily="34" charset="0"/>
                <a:cs typeface="Arial" pitchFamily="34" charset="0"/>
              </a:rPr>
              <a:t> </a:t>
            </a:r>
            <a:r>
              <a:rPr lang="ru-RU" sz="1900" dirty="0" err="1" smtClean="0">
                <a:solidFill>
                  <a:schemeClr val="tx1"/>
                </a:solidFill>
                <a:latin typeface="Arial" pitchFamily="34" charset="0"/>
                <a:cs typeface="Arial" pitchFamily="34" charset="0"/>
              </a:rPr>
              <a:t>мереж.і</a:t>
            </a:r>
            <a:r>
              <a:rPr lang="ru-RU" sz="1900" dirty="0" smtClean="0">
                <a:solidFill>
                  <a:schemeClr val="tx1"/>
                </a:solidFill>
                <a:latin typeface="Arial" pitchFamily="34" charset="0"/>
                <a:cs typeface="Arial" pitchFamily="34" charset="0"/>
              </a:rPr>
              <a:t> </a:t>
            </a:r>
          </a:p>
          <a:p>
            <a:pPr marL="0" indent="0">
              <a:buNone/>
              <a:defRPr/>
            </a:pPr>
            <a:r>
              <a:rPr lang="ru-RU" sz="1900" dirty="0" smtClean="0">
                <a:solidFill>
                  <a:schemeClr val="tx1"/>
                </a:solidFill>
                <a:latin typeface="Arial" pitchFamily="34" charset="0"/>
                <a:cs typeface="Arial" pitchFamily="34" charset="0"/>
              </a:rPr>
              <a:t>3. </a:t>
            </a:r>
            <a:r>
              <a:rPr lang="ru-RU" sz="1900" dirty="0" err="1" smtClean="0">
                <a:solidFill>
                  <a:schemeClr val="tx1"/>
                </a:solidFill>
                <a:latin typeface="Arial" pitchFamily="34" charset="0"/>
                <a:cs typeface="Arial" pitchFamily="34" charset="0"/>
              </a:rPr>
              <a:t>Підготовка</a:t>
            </a:r>
            <a:r>
              <a:rPr lang="ru-RU" sz="1900" dirty="0" smtClean="0">
                <a:solidFill>
                  <a:schemeClr val="tx1"/>
                </a:solidFill>
                <a:latin typeface="Arial" pitchFamily="34" charset="0"/>
                <a:cs typeface="Arial" pitchFamily="34" charset="0"/>
              </a:rPr>
              <a:t> </a:t>
            </a:r>
            <a:r>
              <a:rPr lang="ru-RU" sz="1900" dirty="0" smtClean="0">
                <a:solidFill>
                  <a:schemeClr val="tx1"/>
                </a:solidFill>
                <a:latin typeface="Arial" pitchFamily="34" charset="0"/>
                <a:cs typeface="Arial" pitchFamily="34" charset="0"/>
              </a:rPr>
              <a:t>до </a:t>
            </a:r>
            <a:r>
              <a:rPr lang="ru-RU" sz="1900" dirty="0" err="1" smtClean="0">
                <a:solidFill>
                  <a:schemeClr val="tx1"/>
                </a:solidFill>
                <a:latin typeface="Arial" pitchFamily="34" charset="0"/>
                <a:cs typeface="Arial" pitchFamily="34" charset="0"/>
              </a:rPr>
              <a:t>роботи</a:t>
            </a:r>
            <a:r>
              <a:rPr lang="ru-RU" sz="1900" dirty="0" smtClean="0">
                <a:solidFill>
                  <a:schemeClr val="tx1"/>
                </a:solidFill>
                <a:latin typeface="Arial" pitchFamily="34" charset="0"/>
                <a:cs typeface="Arial" pitchFamily="34" charset="0"/>
              </a:rPr>
              <a:t> телефонного </a:t>
            </a:r>
            <a:r>
              <a:rPr lang="ru-RU" sz="1900" dirty="0" err="1" smtClean="0">
                <a:solidFill>
                  <a:schemeClr val="tx1"/>
                </a:solidFill>
                <a:latin typeface="Arial" pitchFamily="34" charset="0"/>
                <a:cs typeface="Arial" pitchFamily="34" charset="0"/>
              </a:rPr>
              <a:t>комутатора</a:t>
            </a:r>
            <a:r>
              <a:rPr lang="ru-RU" sz="1900" dirty="0" smtClean="0">
                <a:solidFill>
                  <a:schemeClr val="tx1"/>
                </a:solidFill>
                <a:latin typeface="Arial" pitchFamily="34" charset="0"/>
                <a:cs typeface="Arial" pitchFamily="34" charset="0"/>
              </a:rPr>
              <a:t> П-193М для </a:t>
            </a:r>
            <a:r>
              <a:rPr lang="ru-RU" sz="1900" dirty="0" err="1" smtClean="0">
                <a:solidFill>
                  <a:schemeClr val="tx1"/>
                </a:solidFill>
                <a:latin typeface="Arial" pitchFamily="34" charset="0"/>
                <a:cs typeface="Arial" pitchFamily="34" charset="0"/>
              </a:rPr>
              <a:t>забезпечення</a:t>
            </a:r>
            <a:r>
              <a:rPr lang="ru-RU" sz="1900" dirty="0" smtClean="0">
                <a:solidFill>
                  <a:schemeClr val="tx1"/>
                </a:solidFill>
                <a:latin typeface="Arial" pitchFamily="34" charset="0"/>
                <a:cs typeface="Arial" pitchFamily="34" charset="0"/>
              </a:rPr>
              <a:t> зв’язку у </a:t>
            </a:r>
            <a:r>
              <a:rPr lang="ru-RU" sz="1900" dirty="0" err="1" smtClean="0">
                <a:solidFill>
                  <a:schemeClr val="tx1"/>
                </a:solidFill>
                <a:latin typeface="Arial" pitchFamily="34" charset="0"/>
                <a:cs typeface="Arial" pitchFamily="34" charset="0"/>
              </a:rPr>
              <a:t>польовій</a:t>
            </a:r>
            <a:r>
              <a:rPr lang="ru-RU" sz="1900" dirty="0" smtClean="0">
                <a:solidFill>
                  <a:schemeClr val="tx1"/>
                </a:solidFill>
                <a:latin typeface="Arial" pitchFamily="34" charset="0"/>
                <a:cs typeface="Arial" pitchFamily="34" charset="0"/>
              </a:rPr>
              <a:t> </a:t>
            </a:r>
            <a:r>
              <a:rPr lang="ru-RU" sz="1900" dirty="0" err="1" smtClean="0">
                <a:solidFill>
                  <a:schemeClr val="tx1"/>
                </a:solidFill>
                <a:latin typeface="Arial" pitchFamily="34" charset="0"/>
                <a:cs typeface="Arial" pitchFamily="34" charset="0"/>
              </a:rPr>
              <a:t>мережі</a:t>
            </a:r>
            <a:r>
              <a:rPr lang="ru-RU" sz="1900" dirty="0" smtClean="0">
                <a:solidFill>
                  <a:schemeClr val="tx1"/>
                </a:solidFill>
                <a:latin typeface="Arial" pitchFamily="34" charset="0"/>
                <a:cs typeface="Arial" pitchFamily="34" charset="0"/>
              </a:rPr>
              <a:t>.</a:t>
            </a:r>
          </a:p>
          <a:p>
            <a:pPr marL="0" indent="0">
              <a:buNone/>
              <a:defRPr/>
            </a:pPr>
            <a:r>
              <a:rPr lang="ru-RU" sz="1900" dirty="0" smtClean="0">
                <a:solidFill>
                  <a:schemeClr val="tx1"/>
                </a:solidFill>
                <a:latin typeface="Arial" pitchFamily="34" charset="0"/>
                <a:cs typeface="Arial" pitchFamily="34" charset="0"/>
              </a:rPr>
              <a:t> 4 Порядок </a:t>
            </a:r>
            <a:r>
              <a:rPr lang="ru-RU" sz="1900" dirty="0" err="1" smtClean="0">
                <a:solidFill>
                  <a:schemeClr val="tx1"/>
                </a:solidFill>
                <a:latin typeface="Arial" pitchFamily="34" charset="0"/>
                <a:cs typeface="Arial" pitchFamily="34" charset="0"/>
              </a:rPr>
              <a:t>перевірки</a:t>
            </a:r>
            <a:r>
              <a:rPr lang="ru-RU" sz="1900" dirty="0" smtClean="0">
                <a:solidFill>
                  <a:schemeClr val="tx1"/>
                </a:solidFill>
                <a:latin typeface="Arial" pitchFamily="34" charset="0"/>
                <a:cs typeface="Arial" pitchFamily="34" charset="0"/>
              </a:rPr>
              <a:t> </a:t>
            </a:r>
            <a:r>
              <a:rPr lang="ru-RU" sz="1900" dirty="0" err="1" smtClean="0">
                <a:solidFill>
                  <a:schemeClr val="tx1"/>
                </a:solidFill>
                <a:latin typeface="Arial" pitchFamily="34" charset="0"/>
                <a:cs typeface="Arial" pitchFamily="34" charset="0"/>
              </a:rPr>
              <a:t>наявності</a:t>
            </a:r>
            <a:r>
              <a:rPr lang="ru-RU" sz="1900" dirty="0" smtClean="0">
                <a:solidFill>
                  <a:schemeClr val="tx1"/>
                </a:solidFill>
                <a:latin typeface="Arial" pitchFamily="34" charset="0"/>
                <a:cs typeface="Arial" pitchFamily="34" charset="0"/>
              </a:rPr>
              <a:t> зв’язку у </a:t>
            </a:r>
            <a:r>
              <a:rPr lang="ru-RU" sz="1900" dirty="0" err="1" smtClean="0">
                <a:solidFill>
                  <a:schemeClr val="tx1"/>
                </a:solidFill>
                <a:latin typeface="Arial" pitchFamily="34" charset="0"/>
                <a:cs typeface="Arial" pitchFamily="34" charset="0"/>
              </a:rPr>
              <a:t>польовій</a:t>
            </a:r>
            <a:r>
              <a:rPr lang="ru-RU" sz="1900" dirty="0" smtClean="0">
                <a:solidFill>
                  <a:schemeClr val="tx1"/>
                </a:solidFill>
                <a:latin typeface="Arial" pitchFamily="34" charset="0"/>
                <a:cs typeface="Arial" pitchFamily="34" charset="0"/>
              </a:rPr>
              <a:t> </a:t>
            </a:r>
            <a:r>
              <a:rPr lang="ru-RU" sz="1900" dirty="0" err="1" smtClean="0">
                <a:solidFill>
                  <a:schemeClr val="tx1"/>
                </a:solidFill>
                <a:latin typeface="Arial" pitchFamily="34" charset="0"/>
                <a:cs typeface="Arial" pitchFamily="34" charset="0"/>
              </a:rPr>
              <a:t>мережі</a:t>
            </a:r>
            <a:r>
              <a:rPr lang="ru-RU" sz="1900" dirty="0" smtClean="0">
                <a:solidFill>
                  <a:schemeClr val="tx1"/>
                </a:solidFill>
                <a:latin typeface="Arial" pitchFamily="34" charset="0"/>
                <a:cs typeface="Arial" pitchFamily="34" charset="0"/>
              </a:rPr>
              <a:t> </a:t>
            </a:r>
            <a:r>
              <a:rPr lang="ru-RU" sz="1900" dirty="0" err="1" smtClean="0">
                <a:solidFill>
                  <a:schemeClr val="tx1"/>
                </a:solidFill>
                <a:latin typeface="Arial" pitchFamily="34" charset="0"/>
                <a:cs typeface="Arial" pitchFamily="34" charset="0"/>
              </a:rPr>
              <a:t>з</a:t>
            </a:r>
            <a:r>
              <a:rPr lang="ru-RU" sz="1900" dirty="0" smtClean="0">
                <a:solidFill>
                  <a:schemeClr val="tx1"/>
                </a:solidFill>
                <a:latin typeface="Arial" pitchFamily="34" charset="0"/>
                <a:cs typeface="Arial" pitchFamily="34" charset="0"/>
              </a:rPr>
              <a:t> </a:t>
            </a:r>
            <a:r>
              <a:rPr lang="ru-RU" sz="1900" dirty="0" err="1" smtClean="0">
                <a:solidFill>
                  <a:schemeClr val="tx1"/>
                </a:solidFill>
                <a:latin typeface="Arial" pitchFamily="34" charset="0"/>
                <a:cs typeface="Arial" pitchFamily="34" charset="0"/>
              </a:rPr>
              <a:t>телефонним</a:t>
            </a:r>
            <a:r>
              <a:rPr lang="ru-RU" sz="1900" dirty="0" smtClean="0">
                <a:solidFill>
                  <a:schemeClr val="tx1"/>
                </a:solidFill>
                <a:latin typeface="Arial" pitchFamily="34" charset="0"/>
                <a:cs typeface="Arial" pitchFamily="34" charset="0"/>
              </a:rPr>
              <a:t> </a:t>
            </a:r>
            <a:r>
              <a:rPr lang="ru-RU" sz="1900" dirty="0" err="1" smtClean="0">
                <a:solidFill>
                  <a:schemeClr val="tx1"/>
                </a:solidFill>
                <a:latin typeface="Arial" pitchFamily="34" charset="0"/>
                <a:cs typeface="Arial" pitchFamily="34" charset="0"/>
              </a:rPr>
              <a:t>комутатором</a:t>
            </a:r>
            <a:r>
              <a:rPr lang="ru-RU" sz="1900" dirty="0" smtClean="0">
                <a:solidFill>
                  <a:schemeClr val="tx1"/>
                </a:solidFill>
                <a:latin typeface="Arial" pitchFamily="34" charset="0"/>
                <a:cs typeface="Arial" pitchFamily="34" charset="0"/>
              </a:rPr>
              <a:t> </a:t>
            </a:r>
            <a:r>
              <a:rPr lang="ru-RU" sz="1900" dirty="0" smtClean="0">
                <a:solidFill>
                  <a:schemeClr val="tx1"/>
                </a:solidFill>
                <a:latin typeface="Arial" pitchFamily="34" charset="0"/>
                <a:cs typeface="Arial" pitchFamily="34" charset="0"/>
              </a:rPr>
              <a:t>П-193М.</a:t>
            </a:r>
            <a:endParaRPr sz="1900" dirty="0" smtClean="0">
              <a:solidFill>
                <a:schemeClr val="tx1"/>
              </a:solidFill>
              <a:latin typeface="Arial" pitchFamily="34" charset="0"/>
              <a:cs typeface="Arial" pitchFamily="34" charset="0"/>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овое поле 2"/>
          <p:cNvSpPr txBox="1"/>
          <p:nvPr/>
        </p:nvSpPr>
        <p:spPr>
          <a:xfrm>
            <a:off x="226060" y="272415"/>
            <a:ext cx="8692515" cy="1753235"/>
          </a:xfrm>
          <a:prstGeom prst="rect">
            <a:avLst/>
          </a:prstGeom>
          <a:noFill/>
        </p:spPr>
        <p:txBody>
          <a:bodyPr wrap="square" rtlCol="0" anchor="t">
            <a:spAutoFit/>
          </a:bodyPr>
          <a:lstStyle/>
          <a:p>
            <a:r>
              <a:rPr lang="ru-RU" altLang="en-US"/>
              <a:t>-</a:t>
            </a:r>
            <a:r>
              <a:rPr lang="ru-RU" altLang="en-US">
                <a:latin typeface="Times New Roman" panose="02020603050405020304" pitchFamily="18" charset="0"/>
                <a:cs typeface="Times New Roman" panose="02020603050405020304" pitchFamily="18" charset="0"/>
              </a:rPr>
              <a:t> переходи польових кабельних ліній через яри та балки можуть бути як повітряні, так і по дну перешкоди. Переходи через яри шириною більше80 м робляться по скатах та дну яру; </a:t>
            </a:r>
          </a:p>
          <a:p>
            <a:r>
              <a:rPr lang="ru-RU" altLang="en-US">
                <a:latin typeface="Times New Roman" panose="02020603050405020304" pitchFamily="18" charset="0"/>
                <a:cs typeface="Times New Roman" panose="02020603050405020304" pitchFamily="18" charset="0"/>
              </a:rPr>
              <a:t>- при перехрещенні траси ліній зв’язку з високовольтними лініями кабель необхідно прокладати по землі. Пересікати високовольтні лінії та електрифіковані залізничні дороги для запобігання електричних наводокнеобхідно під прямим кутом.</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117693"/>
            <a:ext cx="8858312" cy="6894195"/>
          </a:xfrm>
          <a:prstGeom prst="rect">
            <a:avLst/>
          </a:prstGeom>
        </p:spPr>
        <p:txBody>
          <a:bodyPr wrap="square">
            <a:spAutoFit/>
          </a:bodyPr>
          <a:lstStyle/>
          <a:p>
            <a:r>
              <a:rPr lang="ru-RU" dirty="0" smtClean="0">
                <a:latin typeface="Times New Roman" pitchFamily="18" charset="0"/>
                <a:cs typeface="Times New Roman" pitchFamily="18" charset="0"/>
              </a:rPr>
              <a:t>1. </a:t>
            </a:r>
            <a:r>
              <a:rPr lang="ru-RU" sz="2000" b="1" dirty="0" err="1" smtClean="0">
                <a:latin typeface="Times New Roman" pitchFamily="18" charset="0"/>
                <a:cs typeface="Times New Roman" pitchFamily="18" charset="0"/>
              </a:rPr>
              <a:t>Розгортання</a:t>
            </a:r>
            <a:r>
              <a:rPr lang="ru-RU" sz="2000" b="1" dirty="0" smtClean="0">
                <a:latin typeface="Times New Roman" pitchFamily="18" charset="0"/>
                <a:cs typeface="Times New Roman" pitchFamily="18" charset="0"/>
              </a:rPr>
              <a:t>.</a:t>
            </a:r>
          </a:p>
          <a:p>
            <a:r>
              <a:rPr lang="ru-RU" sz="2000" b="1" dirty="0" smtClean="0">
                <a:latin typeface="Times New Roman" pitchFamily="18" charset="0"/>
                <a:cs typeface="Times New Roman" pitchFamily="18" charset="0"/>
              </a:rPr>
              <a:t>2. </a:t>
            </a:r>
            <a:r>
              <a:rPr lang="ru-RU" sz="2000" b="1" dirty="0" err="1" smtClean="0">
                <a:latin typeface="Times New Roman" pitchFamily="18" charset="0"/>
                <a:cs typeface="Times New Roman" pitchFamily="18" charset="0"/>
              </a:rPr>
              <a:t>Зовнішній</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огляд</a:t>
            </a:r>
            <a:r>
              <a:rPr lang="ru-RU" sz="2000" b="1" dirty="0" smtClean="0">
                <a:latin typeface="Times New Roman" pitchFamily="18" charset="0"/>
                <a:cs typeface="Times New Roman" pitchFamily="18" charset="0"/>
              </a:rPr>
              <a:t>.</a:t>
            </a:r>
          </a:p>
          <a:p>
            <a:r>
              <a:rPr lang="ru-RU" sz="2000" b="1" dirty="0" smtClean="0">
                <a:latin typeface="Times New Roman" pitchFamily="18" charset="0"/>
                <a:cs typeface="Times New Roman" pitchFamily="18" charset="0"/>
              </a:rPr>
              <a:t>3. </a:t>
            </a:r>
            <a:r>
              <a:rPr lang="ru-RU" sz="2000" b="1" dirty="0" err="1" smtClean="0">
                <a:latin typeface="Times New Roman" pitchFamily="18" charset="0"/>
                <a:cs typeface="Times New Roman" pitchFamily="18" charset="0"/>
              </a:rPr>
              <a:t>Перевірку</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працездатності</a:t>
            </a:r>
            <a:r>
              <a:rPr lang="ru-RU" sz="2000" b="1" dirty="0" smtClean="0">
                <a:latin typeface="Times New Roman" pitchFamily="18" charset="0"/>
                <a:cs typeface="Times New Roman" pitchFamily="18" charset="0"/>
              </a:rPr>
              <a:t> "на себе".</a:t>
            </a:r>
          </a:p>
          <a:p>
            <a:r>
              <a:rPr lang="ru-RU" sz="2000" b="1" i="1" u="sng" dirty="0" err="1" smtClean="0">
                <a:latin typeface="Times New Roman" pitchFamily="18" charset="0"/>
                <a:cs typeface="Times New Roman" pitchFamily="18" charset="0"/>
              </a:rPr>
              <a:t>Розгортання</a:t>
            </a:r>
            <a:endParaRPr lang="ru-RU" sz="2000" b="1" i="1" u="sng"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Комутатор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вийняти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брезентової</a:t>
            </a:r>
            <a:r>
              <a:rPr lang="ru-RU" dirty="0" smtClean="0">
                <a:latin typeface="Times New Roman" pitchFamily="18" charset="0"/>
                <a:cs typeface="Times New Roman" pitchFamily="18" charset="0"/>
              </a:rPr>
              <a:t> сумки, </a:t>
            </a:r>
            <a:r>
              <a:rPr lang="ru-RU" dirty="0" err="1" smtClean="0">
                <a:latin typeface="Times New Roman" pitchFamily="18" charset="0"/>
                <a:cs typeface="Times New Roman" pitchFamily="18" charset="0"/>
              </a:rPr>
              <a:t>установити</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заздалегідь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підготовлене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місце</a:t>
            </a:r>
            <a:r>
              <a:rPr lang="ru-RU" dirty="0" smtClean="0">
                <a:latin typeface="Times New Roman" pitchFamily="18" charset="0"/>
                <a:cs typeface="Times New Roman" pitchFamily="18" charset="0"/>
              </a:rPr>
              <a:t>(при </a:t>
            </a:r>
            <a:r>
              <a:rPr lang="ru-RU" dirty="0" err="1" smtClean="0">
                <a:latin typeface="Times New Roman" pitchFamily="18" charset="0"/>
                <a:cs typeface="Times New Roman" pitchFamily="18" charset="0"/>
              </a:rPr>
              <a:t>відсутності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вкриття</a:t>
            </a:r>
            <a:r>
              <a:rPr lang="ru-RU" dirty="0" smtClean="0">
                <a:latin typeface="Times New Roman" pitchFamily="18" charset="0"/>
                <a:cs typeface="Times New Roman" pitchFamily="18" charset="0"/>
              </a:rPr>
              <a:t> П-193М </a:t>
            </a:r>
            <a:r>
              <a:rPr lang="ru-RU" dirty="0" err="1" smtClean="0">
                <a:latin typeface="Times New Roman" pitchFamily="18" charset="0"/>
                <a:cs typeface="Times New Roman" pitchFamily="18" charset="0"/>
              </a:rPr>
              <a:t>із</a:t>
            </a:r>
            <a:r>
              <a:rPr lang="ru-RU" dirty="0" smtClean="0">
                <a:latin typeface="Times New Roman" pitchFamily="18" charset="0"/>
                <a:cs typeface="Times New Roman" pitchFamily="18" charset="0"/>
              </a:rPr>
              <a:t> сумки не </a:t>
            </a:r>
            <a:r>
              <a:rPr lang="ru-RU" dirty="0" err="1" smtClean="0">
                <a:latin typeface="Times New Roman" pitchFamily="18" charset="0"/>
                <a:cs typeface="Times New Roman" pitchFamily="18" charset="0"/>
              </a:rPr>
              <a:t>виймається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відкриваються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тільки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передні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дверцята</a:t>
            </a:r>
            <a:r>
              <a:rPr lang="ru-RU" dirty="0" smtClean="0">
                <a:latin typeface="Times New Roman" pitchFamily="18" charset="0"/>
                <a:cs typeface="Times New Roman" pitchFamily="18" charset="0"/>
              </a:rPr>
              <a:t>).</a:t>
            </a:r>
          </a:p>
          <a:p>
            <a:pPr>
              <a:buFont typeface="Arial" pitchFamily="34" charset="0"/>
              <a:buChar char="•"/>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відкрити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дверцята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неодруженими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гніздами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вийняти</a:t>
            </a:r>
            <a:r>
              <a:rPr lang="ru-RU" dirty="0" smtClean="0">
                <a:latin typeface="Times New Roman" pitchFamily="18" charset="0"/>
                <a:cs typeface="Times New Roman" pitchFamily="18" charset="0"/>
              </a:rPr>
              <a:t> шнур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піддона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пропустити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шнури</a:t>
            </a:r>
            <a:r>
              <a:rPr lang="ru-RU" dirty="0" smtClean="0">
                <a:latin typeface="Times New Roman" pitchFamily="18" charset="0"/>
                <a:cs typeface="Times New Roman" pitchFamily="18" charset="0"/>
              </a:rPr>
              <a:t> через </a:t>
            </a:r>
            <a:r>
              <a:rPr lang="ru-RU" dirty="0" err="1" smtClean="0">
                <a:latin typeface="Times New Roman" pitchFamily="18" charset="0"/>
                <a:cs typeface="Times New Roman" pitchFamily="18" charset="0"/>
              </a:rPr>
              <a:t>вирізи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розподіливши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їх</a:t>
            </a:r>
            <a:r>
              <a:rPr lang="ru-RU" dirty="0" smtClean="0">
                <a:latin typeface="Times New Roman" pitchFamily="18" charset="0"/>
                <a:cs typeface="Times New Roman" pitchFamily="18" charset="0"/>
              </a:rPr>
              <a:t> один по одному </a:t>
            </a:r>
            <a:r>
              <a:rPr lang="ru-RU" dirty="0" err="1" smtClean="0">
                <a:latin typeface="Times New Roman" pitchFamily="18" charset="0"/>
                <a:cs typeface="Times New Roman" pitchFamily="18" charset="0"/>
              </a:rPr>
              <a:t>номерів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абонентських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комплектів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закрити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дверцята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вставити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штепселі</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вільні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гнізда</a:t>
            </a:r>
            <a:r>
              <a:rPr lang="ru-RU" dirty="0" smtClean="0">
                <a:latin typeface="Times New Roman" pitchFamily="18" charset="0"/>
                <a:cs typeface="Times New Roman" pitchFamily="18" charset="0"/>
              </a:rPr>
              <a:t>;</a:t>
            </a:r>
          </a:p>
          <a:p>
            <a:pPr>
              <a:buFont typeface="Arial" pitchFamily="34" charset="0"/>
              <a:buChar char="•"/>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опустити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закріпити</a:t>
            </a:r>
            <a:r>
              <a:rPr lang="ru-RU" dirty="0" smtClean="0">
                <a:latin typeface="Times New Roman" pitchFamily="18" charset="0"/>
                <a:cs typeface="Times New Roman" pitchFamily="18" charset="0"/>
              </a:rPr>
              <a:t> шторку </a:t>
            </a:r>
            <a:r>
              <a:rPr lang="ru-RU" dirty="0" err="1" smtClean="0">
                <a:latin typeface="Times New Roman" pitchFamily="18" charset="0"/>
                <a:cs typeface="Times New Roman" pitchFamily="18" charset="0"/>
              </a:rPr>
              <a:t>відбійно-викличних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клапанів</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buFont typeface="Arial" pitchFamily="34" charset="0"/>
              <a:buChar char="•"/>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відкрити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верхні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дверцята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вийняти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мікротелефонну</a:t>
            </a:r>
            <a:r>
              <a:rPr lang="ru-RU" dirty="0" smtClean="0">
                <a:latin typeface="Times New Roman" pitchFamily="18" charset="0"/>
                <a:cs typeface="Times New Roman" pitchFamily="18" charset="0"/>
              </a:rPr>
              <a:t> трубку;</a:t>
            </a:r>
          </a:p>
          <a:p>
            <a:pPr>
              <a:buFont typeface="Arial" pitchFamily="34" charset="0"/>
              <a:buChar char="•"/>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установити</a:t>
            </a:r>
            <a:r>
              <a:rPr lang="ru-RU" dirty="0" smtClean="0">
                <a:latin typeface="Times New Roman" pitchFamily="18" charset="0"/>
                <a:cs typeface="Times New Roman" pitchFamily="18" charset="0"/>
              </a:rPr>
              <a:t> батарею ГБ-10-У-1,3 у </a:t>
            </a:r>
            <a:r>
              <a:rPr lang="ru-RU" dirty="0" err="1" smtClean="0">
                <a:latin typeface="Times New Roman" pitchFamily="18" charset="0"/>
                <a:cs typeface="Times New Roman" pitchFamily="18" charset="0"/>
              </a:rPr>
              <a:t>відсік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дотримуючи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полярності</a:t>
            </a:r>
            <a:r>
              <a:rPr lang="ru-RU" dirty="0" smtClean="0">
                <a:latin typeface="Times New Roman" pitchFamily="18" charset="0"/>
                <a:cs typeface="Times New Roman" pitchFamily="18" charset="0"/>
              </a:rPr>
              <a:t>;</a:t>
            </a:r>
          </a:p>
          <a:p>
            <a:pPr>
              <a:buFont typeface="Arial" pitchFamily="34" charset="0"/>
              <a:buChar char="•"/>
            </a:pPr>
            <a:r>
              <a:rPr lang="ru-RU" dirty="0" err="1" smtClean="0">
                <a:latin typeface="Times New Roman" pitchFamily="18" charset="0"/>
                <a:cs typeface="Times New Roman" pitchFamily="18" charset="0"/>
              </a:rPr>
              <a:t>підключити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заземлення</a:t>
            </a:r>
            <a:r>
              <a:rPr lang="ru-RU" dirty="0" smtClean="0">
                <a:latin typeface="Times New Roman" pitchFamily="18" charset="0"/>
                <a:cs typeface="Times New Roman" pitchFamily="18" charset="0"/>
              </a:rPr>
              <a:t> до </a:t>
            </a:r>
            <a:r>
              <a:rPr lang="ru-RU" dirty="0" err="1" smtClean="0">
                <a:latin typeface="Times New Roman" pitchFamily="18" charset="0"/>
                <a:cs typeface="Times New Roman" pitchFamily="18" charset="0"/>
              </a:rPr>
              <a:t>затиску</a:t>
            </a:r>
            <a:r>
              <a:rPr lang="ru-RU" dirty="0" smtClean="0">
                <a:latin typeface="Times New Roman" pitchFamily="18" charset="0"/>
                <a:cs typeface="Times New Roman" pitchFamily="18" charset="0"/>
              </a:rPr>
              <a:t> "3" </a:t>
            </a:r>
            <a:r>
              <a:rPr lang="ru-RU" dirty="0" err="1" smtClean="0">
                <a:latin typeface="Times New Roman" pitchFamily="18" charset="0"/>
                <a:cs typeface="Times New Roman" pitchFamily="18" charset="0"/>
              </a:rPr>
              <a:t>комутатори</a:t>
            </a:r>
            <a:r>
              <a:rPr lang="ru-RU" dirty="0" smtClean="0">
                <a:latin typeface="Times New Roman" pitchFamily="18" charset="0"/>
                <a:cs typeface="Times New Roman" pitchFamily="18" charset="0"/>
              </a:rPr>
              <a:t>, при </a:t>
            </a:r>
            <a:r>
              <a:rPr lang="ru-RU" dirty="0" err="1" smtClean="0">
                <a:latin typeface="Times New Roman" pitchFamily="18" charset="0"/>
                <a:cs typeface="Times New Roman" pitchFamily="18" charset="0"/>
              </a:rPr>
              <a:t>наявності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дзвінка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постійного</a:t>
            </a:r>
            <a:r>
              <a:rPr lang="ru-RU" dirty="0" smtClean="0">
                <a:latin typeface="Times New Roman" pitchFamily="18" charset="0"/>
                <a:cs typeface="Times New Roman" pitchFamily="18" charset="0"/>
              </a:rPr>
              <a:t> струму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батареєю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підключити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його</a:t>
            </a:r>
            <a:r>
              <a:rPr lang="ru-RU" dirty="0" smtClean="0">
                <a:latin typeface="Times New Roman" pitchFamily="18" charset="0"/>
                <a:cs typeface="Times New Roman" pitchFamily="18" charset="0"/>
              </a:rPr>
              <a:t> до </a:t>
            </a:r>
            <a:r>
              <a:rPr lang="ru-RU" dirty="0" err="1" smtClean="0">
                <a:latin typeface="Times New Roman" pitchFamily="18" charset="0"/>
                <a:cs typeface="Times New Roman" pitchFamily="18" charset="0"/>
              </a:rPr>
              <a:t>затисків</a:t>
            </a:r>
            <a:r>
              <a:rPr lang="ru-RU" dirty="0" smtClean="0">
                <a:latin typeface="Times New Roman" pitchFamily="18" charset="0"/>
                <a:cs typeface="Times New Roman" pitchFamily="18" charset="0"/>
              </a:rPr>
              <a:t> /"3В/" </a:t>
            </a:r>
            <a:r>
              <a:rPr lang="ru-RU" dirty="0" err="1" smtClean="0">
                <a:latin typeface="Times New Roman" pitchFamily="18" charset="0"/>
                <a:cs typeface="Times New Roman" pitchFamily="18" charset="0"/>
              </a:rPr>
              <a:t>й</a:t>
            </a:r>
            <a:r>
              <a:rPr lang="ru-RU" dirty="0" smtClean="0">
                <a:latin typeface="Times New Roman" pitchFamily="18" charset="0"/>
                <a:cs typeface="Times New Roman" pitchFamily="18" charset="0"/>
              </a:rPr>
              <a:t> "3";</a:t>
            </a:r>
          </a:p>
          <a:p>
            <a:pPr>
              <a:buFont typeface="Arial" pitchFamily="34" charset="0"/>
              <a:buChar char="•"/>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підключити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абонентські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лінії</a:t>
            </a:r>
            <a:r>
              <a:rPr lang="ru-RU" dirty="0" smtClean="0">
                <a:latin typeface="Times New Roman" pitchFamily="18" charset="0"/>
                <a:cs typeface="Times New Roman" pitchFamily="18" charset="0"/>
              </a:rPr>
              <a:t> (ЧЕРВОНА) до </a:t>
            </a:r>
            <a:r>
              <a:rPr lang="ru-RU" dirty="0" err="1" smtClean="0">
                <a:latin typeface="Times New Roman" pitchFamily="18" charset="0"/>
                <a:cs typeface="Times New Roman" pitchFamily="18" charset="0"/>
              </a:rPr>
              <a:t>лінійних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затисків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комутатора</a:t>
            </a:r>
            <a:r>
              <a:rPr lang="ru-RU" dirty="0" smtClean="0">
                <a:latin typeface="Times New Roman" pitchFamily="18" charset="0"/>
                <a:cs typeface="Times New Roman" pitchFamily="18" charset="0"/>
              </a:rPr>
              <a:t>.</a:t>
            </a:r>
          </a:p>
          <a:p>
            <a:r>
              <a:rPr lang="ru-RU" sz="2000" b="1" i="1" u="sng" dirty="0" err="1" smtClean="0">
                <a:latin typeface="Times New Roman" pitchFamily="18" charset="0"/>
                <a:cs typeface="Times New Roman" pitchFamily="18" charset="0"/>
              </a:rPr>
              <a:t>Зовнішній</a:t>
            </a:r>
            <a:r>
              <a:rPr lang="ru-RU" sz="2000" b="1" i="1" u="sng" dirty="0" smtClean="0">
                <a:latin typeface="Times New Roman" pitchFamily="18" charset="0"/>
                <a:cs typeface="Times New Roman" pitchFamily="18" charset="0"/>
              </a:rPr>
              <a:t> </a:t>
            </a:r>
            <a:r>
              <a:rPr lang="ru-RU" sz="2000" b="1" i="1" u="sng" dirty="0" err="1" smtClean="0">
                <a:latin typeface="Times New Roman" pitchFamily="18" charset="0"/>
                <a:cs typeface="Times New Roman" pitchFamily="18" charset="0"/>
              </a:rPr>
              <a:t>огляд</a:t>
            </a:r>
            <a:r>
              <a:rPr lang="ru-RU" sz="2000" b="1" i="1" u="sng" dirty="0" smtClean="0">
                <a:latin typeface="Times New Roman" pitchFamily="18" charset="0"/>
                <a:cs typeface="Times New Roman" pitchFamily="18" charset="0"/>
              </a:rPr>
              <a:t> </a:t>
            </a:r>
            <a:endParaRPr lang="ru-RU" sz="2000" b="1" i="1" u="sng"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Телефоністові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необхідно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переконатися</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відсутності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видимих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ушкоджень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надійності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підключення</a:t>
            </a:r>
            <a:r>
              <a:rPr lang="ru-RU" dirty="0" smtClean="0">
                <a:latin typeface="Times New Roman" pitchFamily="18" charset="0"/>
                <a:cs typeface="Times New Roman" pitchFamily="18" charset="0"/>
              </a:rPr>
              <a:t> кабелю </a:t>
            </a:r>
            <a:r>
              <a:rPr lang="ru-RU" dirty="0" err="1" smtClean="0">
                <a:latin typeface="Times New Roman" pitchFamily="18" charset="0"/>
                <a:cs typeface="Times New Roman" pitchFamily="18" charset="0"/>
              </a:rPr>
              <a:t>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проведення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заземлення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чіткості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перемикання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надійності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фіксації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опитувально-викличних</a:t>
            </a:r>
            <a:r>
              <a:rPr lang="ru-RU" dirty="0" smtClean="0">
                <a:latin typeface="Times New Roman" pitchFamily="18" charset="0"/>
                <a:cs typeface="Times New Roman" pitchFamily="18" charset="0"/>
              </a:rPr>
              <a:t> кнопок. </a:t>
            </a:r>
            <a:r>
              <a:rPr lang="ru-RU" dirty="0" err="1" smtClean="0">
                <a:latin typeface="Times New Roman" pitchFamily="18" charset="0"/>
                <a:cs typeface="Times New Roman" pitchFamily="18" charset="0"/>
              </a:rPr>
              <a:t>Перевірка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роботоздатності</a:t>
            </a:r>
            <a:r>
              <a:rPr lang="ru-RU" dirty="0" smtClean="0">
                <a:latin typeface="Times New Roman" pitchFamily="18" charset="0"/>
                <a:cs typeface="Times New Roman" pitchFamily="18" charset="0"/>
              </a:rPr>
              <a:t> "на себе" </a:t>
            </a:r>
            <a:r>
              <a:rPr lang="ru-RU" dirty="0" err="1" smtClean="0">
                <a:latin typeface="Times New Roman" pitchFamily="18" charset="0"/>
                <a:cs typeface="Times New Roman" pitchFamily="18" charset="0"/>
              </a:rPr>
              <a:t>Перевірка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працездатності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виробляється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метою </a:t>
            </a:r>
            <a:r>
              <a:rPr lang="ru-RU" dirty="0" err="1" smtClean="0">
                <a:latin typeface="Times New Roman" pitchFamily="18" charset="0"/>
                <a:cs typeface="Times New Roman" pitchFamily="18" charset="0"/>
              </a:rPr>
              <a:t>визначення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готовності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комутатора</a:t>
            </a:r>
            <a:r>
              <a:rPr lang="ru-RU" dirty="0" smtClean="0">
                <a:latin typeface="Times New Roman" pitchFamily="18" charset="0"/>
                <a:cs typeface="Times New Roman" pitchFamily="18" charset="0"/>
              </a:rPr>
              <a:t> до </a:t>
            </a:r>
            <a:r>
              <a:rPr lang="ru-RU" dirty="0" err="1" smtClean="0">
                <a:latin typeface="Times New Roman" pitchFamily="18" charset="0"/>
                <a:cs typeface="Times New Roman" pitchFamily="18" charset="0"/>
              </a:rPr>
              <a:t>дії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Існують</a:t>
            </a:r>
            <a:r>
              <a:rPr lang="ru-RU" dirty="0" smtClean="0">
                <a:latin typeface="Times New Roman" pitchFamily="18" charset="0"/>
                <a:cs typeface="Times New Roman" pitchFamily="18" charset="0"/>
              </a:rPr>
              <a:t> два </a:t>
            </a:r>
            <a:r>
              <a:rPr lang="ru-RU" dirty="0" err="1" smtClean="0">
                <a:latin typeface="Times New Roman" pitchFamily="18" charset="0"/>
                <a:cs typeface="Times New Roman" pitchFamily="18" charset="0"/>
              </a:rPr>
              <a:t>методи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перевірки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працездатності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комутатора</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 </a:t>
            </a:r>
          </a:p>
          <a:p>
            <a:endParaRPr lang="ru-RU"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0"/>
            <a:ext cx="8786874" cy="6494085"/>
          </a:xfrm>
          <a:prstGeom prst="rect">
            <a:avLst/>
          </a:prstGeom>
        </p:spPr>
        <p:txBody>
          <a:bodyPr wrap="square">
            <a:spAutoFit/>
          </a:bodyPr>
          <a:lstStyle/>
          <a:p>
            <a:pPr marL="342900" indent="-342900">
              <a:buFont typeface="+mj-lt"/>
              <a:buAutoNum type="arabicPeriod"/>
            </a:pPr>
            <a:r>
              <a:rPr lang="ru-RU"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Прискорена</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перевірка</a:t>
            </a:r>
            <a:r>
              <a:rPr lang="ru-RU" sz="2000" b="1" i="1" dirty="0" smtClean="0">
                <a:latin typeface="Times New Roman" pitchFamily="18" charset="0"/>
                <a:cs typeface="Times New Roman" pitchFamily="18" charset="0"/>
              </a:rPr>
              <a:t>;</a:t>
            </a:r>
          </a:p>
          <a:p>
            <a:pPr>
              <a:buFont typeface="Wingdings" pitchFamily="2" charset="2"/>
              <a:buChar char="§"/>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перевірка</a:t>
            </a:r>
            <a:r>
              <a:rPr lang="ru-RU" dirty="0" smtClean="0">
                <a:latin typeface="Times New Roman" pitchFamily="18" charset="0"/>
                <a:cs typeface="Times New Roman" pitchFamily="18" charset="0"/>
              </a:rPr>
              <a:t> за </a:t>
            </a:r>
            <a:r>
              <a:rPr lang="ru-RU" dirty="0" err="1" smtClean="0">
                <a:latin typeface="Times New Roman" pitchFamily="18" charset="0"/>
                <a:cs typeface="Times New Roman" pitchFamily="18" charset="0"/>
              </a:rPr>
              <a:t>допомогою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телефонних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апаратів</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Порядок </a:t>
            </a:r>
            <a:r>
              <a:rPr lang="ru-RU" b="1" dirty="0" err="1" smtClean="0">
                <a:latin typeface="Times New Roman" pitchFamily="18" charset="0"/>
                <a:cs typeface="Times New Roman" pitchFamily="18" charset="0"/>
              </a:rPr>
              <a:t>перевірки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наявності</a:t>
            </a:r>
            <a:r>
              <a:rPr lang="ru-RU" b="1" dirty="0" smtClean="0">
                <a:latin typeface="Times New Roman" pitchFamily="18" charset="0"/>
                <a:cs typeface="Times New Roman" pitchFamily="18" charset="0"/>
              </a:rPr>
              <a:t> зв’язку у </a:t>
            </a:r>
            <a:r>
              <a:rPr lang="ru-RU" b="1" dirty="0" err="1" smtClean="0">
                <a:latin typeface="Times New Roman" pitchFamily="18" charset="0"/>
                <a:cs typeface="Times New Roman" pitchFamily="18" charset="0"/>
              </a:rPr>
              <a:t>польовій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мережі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з</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телефонним</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комутатором</a:t>
            </a:r>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П-193М</a:t>
            </a:r>
            <a:endParaRPr lang="ru-RU" b="1" dirty="0" smtClean="0">
              <a:latin typeface="Times New Roman" pitchFamily="18" charset="0"/>
              <a:cs typeface="Times New Roman" pitchFamily="18" charset="0"/>
            </a:endParaRPr>
          </a:p>
          <a:p>
            <a:pPr>
              <a:buFont typeface="Arial" pitchFamily="34" charset="0"/>
              <a:buChar char="•"/>
            </a:pPr>
            <a:r>
              <a:rPr lang="ru-RU" dirty="0" smtClean="0">
                <a:latin typeface="Times New Roman" pitchFamily="18" charset="0"/>
                <a:cs typeface="Times New Roman" pitchFamily="18" charset="0"/>
              </a:rPr>
              <a:t>До </a:t>
            </a:r>
            <a:r>
              <a:rPr lang="ru-RU" dirty="0" err="1" smtClean="0">
                <a:latin typeface="Times New Roman" pitchFamily="18" charset="0"/>
                <a:cs typeface="Times New Roman" pitchFamily="18" charset="0"/>
              </a:rPr>
              <a:t>лінійних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затисків</a:t>
            </a:r>
            <a:r>
              <a:rPr lang="ru-RU" dirty="0" smtClean="0">
                <a:latin typeface="Times New Roman" pitchFamily="18" charset="0"/>
                <a:cs typeface="Times New Roman" pitchFamily="18" charset="0"/>
              </a:rPr>
              <a:t> 1 </a:t>
            </a:r>
            <a:r>
              <a:rPr lang="ru-RU" dirty="0" err="1" smtClean="0">
                <a:latin typeface="Times New Roman" pitchFamily="18" charset="0"/>
                <a:cs typeface="Times New Roman" pitchFamily="18" charset="0"/>
              </a:rPr>
              <a:t>й</a:t>
            </a:r>
            <a:r>
              <a:rPr lang="ru-RU" dirty="0" smtClean="0">
                <a:latin typeface="Times New Roman" pitchFamily="18" charset="0"/>
                <a:cs typeface="Times New Roman" pitchFamily="18" charset="0"/>
              </a:rPr>
              <a:t> 2 </a:t>
            </a:r>
            <a:r>
              <a:rPr lang="ru-RU" dirty="0" err="1" smtClean="0">
                <a:latin typeface="Times New Roman" pitchFamily="18" charset="0"/>
                <a:cs typeface="Times New Roman" pitchFamily="18" charset="0"/>
              </a:rPr>
              <a:t>підключені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телефонні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апарати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абонентів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комутатора</a:t>
            </a:r>
            <a:r>
              <a:rPr lang="ru-RU" dirty="0" smtClean="0">
                <a:latin typeface="Times New Roman" pitchFamily="18" charset="0"/>
                <a:cs typeface="Times New Roman" pitchFamily="18" charset="0"/>
              </a:rPr>
              <a:t>.</a:t>
            </a:r>
          </a:p>
          <a:p>
            <a:r>
              <a:rPr lang="ru-RU" i="1" dirty="0" err="1" smtClean="0">
                <a:latin typeface="Times New Roman" pitchFamily="18" charset="0"/>
                <a:cs typeface="Times New Roman" pitchFamily="18" charset="0"/>
              </a:rPr>
              <a:t>Прийом</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виклику</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від</a:t>
            </a:r>
            <a:r>
              <a:rPr lang="ru-RU" i="1" dirty="0" smtClean="0">
                <a:latin typeface="Times New Roman" pitchFamily="18" charset="0"/>
                <a:cs typeface="Times New Roman" pitchFamily="18" charset="0"/>
              </a:rPr>
              <a:t> абонента МБ</a:t>
            </a:r>
          </a:p>
          <a:p>
            <a:r>
              <a:rPr lang="ru-RU" dirty="0" smtClean="0">
                <a:latin typeface="Times New Roman" pitchFamily="18" charset="0"/>
                <a:cs typeface="Times New Roman" pitchFamily="18" charset="0"/>
              </a:rPr>
              <a:t>Абонент </a:t>
            </a:r>
            <a:r>
              <a:rPr lang="ru-RU" dirty="0" err="1" smtClean="0">
                <a:latin typeface="Times New Roman" pitchFamily="18" charset="0"/>
                <a:cs typeface="Times New Roman" pitchFamily="18" charset="0"/>
              </a:rPr>
              <a:t>посилає</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телефонну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станцію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виклик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обертаючи</a:t>
            </a:r>
            <a:r>
              <a:rPr lang="ru-RU" dirty="0" smtClean="0">
                <a:latin typeface="Times New Roman" pitchFamily="18" charset="0"/>
                <a:cs typeface="Times New Roman" pitchFamily="18" charset="0"/>
              </a:rPr>
              <a:t> ручку </a:t>
            </a:r>
            <a:r>
              <a:rPr lang="ru-RU" dirty="0" err="1" smtClean="0">
                <a:latin typeface="Times New Roman" pitchFamily="18" charset="0"/>
                <a:cs typeface="Times New Roman" pitchFamily="18" charset="0"/>
              </a:rPr>
              <a:t>індуктора</a:t>
            </a:r>
            <a:r>
              <a:rPr lang="ru-RU" dirty="0" smtClean="0">
                <a:latin typeface="Times New Roman" pitchFamily="18" charset="0"/>
                <a:cs typeface="Times New Roman" pitchFamily="18" charset="0"/>
              </a:rPr>
              <a:t> ТА-57. На </a:t>
            </a:r>
            <a:r>
              <a:rPr lang="ru-RU" dirty="0" err="1" smtClean="0">
                <a:latin typeface="Times New Roman" pitchFamily="18" charset="0"/>
                <a:cs typeface="Times New Roman" pitchFamily="18" charset="0"/>
              </a:rPr>
              <a:t>лицьовій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панелі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комутатора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відкидається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дверцята</a:t>
            </a:r>
            <a:r>
              <a:rPr lang="ru-RU" dirty="0" smtClean="0">
                <a:latin typeface="Times New Roman" pitchFamily="18" charset="0"/>
                <a:cs typeface="Times New Roman" pitchFamily="18" charset="0"/>
              </a:rPr>
              <a:t> ОВК (</a:t>
            </a:r>
            <a:r>
              <a:rPr lang="ru-RU" dirty="0" err="1" smtClean="0">
                <a:latin typeface="Times New Roman" pitchFamily="18" charset="0"/>
                <a:cs typeface="Times New Roman" pitchFamily="18" charset="0"/>
              </a:rPr>
              <a:t>відбійно-викличного</a:t>
            </a:r>
            <a:r>
              <a:rPr lang="ru-RU" dirty="0" smtClean="0">
                <a:latin typeface="Times New Roman" pitchFamily="18" charset="0"/>
                <a:cs typeface="Times New Roman" pitchFamily="18" charset="0"/>
              </a:rPr>
              <a:t> клапана).</a:t>
            </a:r>
          </a:p>
          <a:p>
            <a:r>
              <a:rPr lang="ru-RU" i="1" dirty="0" err="1" smtClean="0">
                <a:latin typeface="Times New Roman" pitchFamily="18" charset="0"/>
                <a:cs typeface="Times New Roman" pitchFamily="18" charset="0"/>
              </a:rPr>
              <a:t>Опитування</a:t>
            </a:r>
            <a:r>
              <a:rPr lang="ru-RU" i="1" dirty="0" smtClean="0">
                <a:latin typeface="Times New Roman" pitchFamily="18" charset="0"/>
                <a:cs typeface="Times New Roman" pitchFamily="18" charset="0"/>
              </a:rPr>
              <a:t> абонента МБ</a:t>
            </a:r>
          </a:p>
          <a:p>
            <a:r>
              <a:rPr lang="ru-RU" dirty="0" smtClean="0">
                <a:latin typeface="Times New Roman" pitchFamily="18" charset="0"/>
                <a:cs typeface="Times New Roman" pitchFamily="18" charset="0"/>
              </a:rPr>
              <a:t>При </a:t>
            </a:r>
            <a:r>
              <a:rPr lang="ru-RU" dirty="0" err="1" smtClean="0">
                <a:latin typeface="Times New Roman" pitchFamily="18" charset="0"/>
                <a:cs typeface="Times New Roman" pitchFamily="18" charset="0"/>
              </a:rPr>
              <a:t>одержанні</a:t>
            </a:r>
            <a:r>
              <a:rPr lang="ru-RU" dirty="0" smtClean="0">
                <a:latin typeface="Times New Roman" pitchFamily="18" charset="0"/>
                <a:cs typeface="Times New Roman" pitchFamily="18" charset="0"/>
              </a:rPr>
              <a:t> сигналу </a:t>
            </a:r>
            <a:r>
              <a:rPr lang="ru-RU" dirty="0" err="1" smtClean="0">
                <a:latin typeface="Times New Roman" pitchFamily="18" charset="0"/>
                <a:cs typeface="Times New Roman" pitchFamily="18" charset="0"/>
              </a:rPr>
              <a:t>виклику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черговий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телефоніст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натискає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опитувально-викличну</a:t>
            </a:r>
            <a:r>
              <a:rPr lang="ru-RU" dirty="0" smtClean="0">
                <a:latin typeface="Times New Roman" pitchFamily="18" charset="0"/>
                <a:cs typeface="Times New Roman" pitchFamily="18" charset="0"/>
              </a:rPr>
              <a:t> кнопку (ОВК) </a:t>
            </a:r>
            <a:r>
              <a:rPr lang="ru-RU" dirty="0" err="1" smtClean="0">
                <a:latin typeface="Times New Roman" pitchFamily="18" charset="0"/>
                <a:cs typeface="Times New Roman" pitchFamily="18" charset="0"/>
              </a:rPr>
              <a:t>даного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абонентського</a:t>
            </a:r>
            <a:r>
              <a:rPr lang="ru-RU" dirty="0" smtClean="0">
                <a:latin typeface="Times New Roman" pitchFamily="18" charset="0"/>
                <a:cs typeface="Times New Roman" pitchFamily="18" charset="0"/>
              </a:rPr>
              <a:t> комплекту </a:t>
            </a:r>
            <a:r>
              <a:rPr lang="ru-RU" dirty="0" err="1" smtClean="0">
                <a:latin typeface="Times New Roman" pitchFamily="18" charset="0"/>
                <a:cs typeface="Times New Roman" pitchFamily="18" charset="0"/>
              </a:rPr>
              <a:t>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вимовляє</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мікрофон</a:t>
            </a:r>
            <a:r>
              <a:rPr lang="ru-RU" dirty="0" smtClean="0">
                <a:latin typeface="Times New Roman" pitchFamily="18" charset="0"/>
                <a:cs typeface="Times New Roman" pitchFamily="18" charset="0"/>
              </a:rPr>
              <a:t> МТ трубки (РК </a:t>
            </a:r>
            <a:r>
              <a:rPr lang="ru-RU" dirty="0" err="1" smtClean="0">
                <a:latin typeface="Times New Roman" pitchFamily="18" charset="0"/>
                <a:cs typeface="Times New Roman" pitchFamily="18" charset="0"/>
              </a:rPr>
              <a:t>натиснутий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позивної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телефонної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станції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особистий</a:t>
            </a:r>
            <a:r>
              <a:rPr lang="ru-RU" dirty="0" smtClean="0">
                <a:latin typeface="Times New Roman" pitchFamily="18" charset="0"/>
                <a:cs typeface="Times New Roman" pitchFamily="18" charset="0"/>
              </a:rPr>
              <a:t> номер. Приклад: "Я Марс-21.Слухаю Вас". При </a:t>
            </a:r>
            <a:r>
              <a:rPr lang="ru-RU" dirty="0" err="1" smtClean="0">
                <a:latin typeface="Times New Roman" pitchFamily="18" charset="0"/>
                <a:cs typeface="Times New Roman" pitchFamily="18" charset="0"/>
              </a:rPr>
              <a:t>цьому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закривається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дверцята</a:t>
            </a:r>
            <a:r>
              <a:rPr lang="ru-RU" dirty="0" smtClean="0">
                <a:latin typeface="Times New Roman" pitchFamily="18" charset="0"/>
                <a:cs typeface="Times New Roman" pitchFamily="18" charset="0"/>
              </a:rPr>
              <a:t> ВВК. Абонент </a:t>
            </a:r>
            <a:r>
              <a:rPr lang="ru-RU" dirty="0" err="1" smtClean="0">
                <a:latin typeface="Times New Roman" pitchFamily="18" charset="0"/>
                <a:cs typeface="Times New Roman" pitchFamily="18" charset="0"/>
              </a:rPr>
              <a:t>робить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замовлення</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з'єднання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іншими</a:t>
            </a:r>
            <a:r>
              <a:rPr lang="ru-RU" dirty="0" smtClean="0">
                <a:latin typeface="Times New Roman" pitchFamily="18" charset="0"/>
                <a:cs typeface="Times New Roman" pitchFamily="18" charset="0"/>
              </a:rPr>
              <a:t> абонентами. Приклад: "Я Волга-1.З'єднаєте </a:t>
            </a:r>
            <a:r>
              <a:rPr lang="ru-RU" dirty="0" err="1" smtClean="0">
                <a:latin typeface="Times New Roman" pitchFamily="18" charset="0"/>
                <a:cs typeface="Times New Roman" pitchFamily="18" charset="0"/>
              </a:rPr>
              <a:t>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Дніпром-З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Виклик</a:t>
            </a:r>
            <a:r>
              <a:rPr lang="ru-RU" dirty="0" smtClean="0">
                <a:latin typeface="Times New Roman" pitchFamily="18" charset="0"/>
                <a:cs typeface="Times New Roman" pitchFamily="18" charset="0"/>
              </a:rPr>
              <a:t> абонента МБ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з'єднання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абонентів</a:t>
            </a:r>
            <a:r>
              <a:rPr lang="ru-RU" dirty="0" smtClean="0">
                <a:latin typeface="Times New Roman" pitchFamily="18" charset="0"/>
                <a:cs typeface="Times New Roman" pitchFamily="18" charset="0"/>
              </a:rPr>
              <a:t> для </a:t>
            </a:r>
            <a:r>
              <a:rPr lang="ru-RU" dirty="0" err="1" smtClean="0">
                <a:latin typeface="Times New Roman" pitchFamily="18" charset="0"/>
                <a:cs typeface="Times New Roman" pitchFamily="18" charset="0"/>
              </a:rPr>
              <a:t>розмови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між</a:t>
            </a:r>
            <a:r>
              <a:rPr lang="ru-RU" dirty="0" smtClean="0">
                <a:latin typeface="Times New Roman" pitchFamily="18" charset="0"/>
                <a:cs typeface="Times New Roman" pitchFamily="18" charset="0"/>
              </a:rPr>
              <a:t> собою Одержавши </a:t>
            </a:r>
            <a:r>
              <a:rPr lang="ru-RU" dirty="0" err="1" smtClean="0">
                <a:latin typeface="Times New Roman" pitchFamily="18" charset="0"/>
                <a:cs typeface="Times New Roman" pitchFamily="18" charset="0"/>
              </a:rPr>
              <a:t>замовлення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телефоніст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відповідає</a:t>
            </a:r>
            <a:r>
              <a:rPr lang="ru-RU" dirty="0" smtClean="0">
                <a:latin typeface="Times New Roman" pitchFamily="18" charset="0"/>
                <a:cs typeface="Times New Roman" pitchFamily="18" charset="0"/>
              </a:rPr>
              <a:t>: " Є, </a:t>
            </a:r>
            <a:r>
              <a:rPr lang="ru-RU" dirty="0" err="1" smtClean="0">
                <a:latin typeface="Times New Roman" pitchFamily="18" charset="0"/>
                <a:cs typeface="Times New Roman" pitchFamily="18" charset="0"/>
              </a:rPr>
              <a:t>з'єдную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натискає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опитувально-викличну</a:t>
            </a:r>
            <a:r>
              <a:rPr lang="ru-RU" dirty="0" smtClean="0">
                <a:latin typeface="Times New Roman" pitchFamily="18" charset="0"/>
                <a:cs typeface="Times New Roman" pitchFamily="18" charset="0"/>
              </a:rPr>
              <a:t> кнопку </a:t>
            </a:r>
            <a:r>
              <a:rPr lang="ru-RU" dirty="0" err="1" smtClean="0">
                <a:latin typeface="Times New Roman" pitchFamily="18" charset="0"/>
                <a:cs typeface="Times New Roman" pitchFamily="18" charset="0"/>
              </a:rPr>
              <a:t>абонентського</a:t>
            </a:r>
            <a:r>
              <a:rPr lang="ru-RU" dirty="0" smtClean="0">
                <a:latin typeface="Times New Roman" pitchFamily="18" charset="0"/>
                <a:cs typeface="Times New Roman" pitchFamily="18" charset="0"/>
              </a:rPr>
              <a:t> комплекту </a:t>
            </a:r>
            <a:r>
              <a:rPr lang="ru-RU" dirty="0" err="1" smtClean="0">
                <a:latin typeface="Times New Roman" pitchFamily="18" charset="0"/>
                <a:cs typeface="Times New Roman" pitchFamily="18" charset="0"/>
              </a:rPr>
              <a:t>необхідного</a:t>
            </a:r>
            <a:r>
              <a:rPr lang="ru-RU" dirty="0" smtClean="0">
                <a:latin typeface="Times New Roman" pitchFamily="18" charset="0"/>
                <a:cs typeface="Times New Roman" pitchFamily="18" charset="0"/>
              </a:rPr>
              <a:t> абонента </a:t>
            </a:r>
            <a:r>
              <a:rPr lang="ru-RU" dirty="0" err="1" smtClean="0">
                <a:latin typeface="Times New Roman" pitchFamily="18" charset="0"/>
                <a:cs typeface="Times New Roman" pitchFamily="18" charset="0"/>
              </a:rPr>
              <a:t>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обертає</a:t>
            </a:r>
            <a:r>
              <a:rPr lang="ru-RU" dirty="0" smtClean="0">
                <a:latin typeface="Times New Roman" pitchFamily="18" charset="0"/>
                <a:cs typeface="Times New Roman" pitchFamily="18" charset="0"/>
              </a:rPr>
              <a:t> ручку </a:t>
            </a:r>
            <a:r>
              <a:rPr lang="ru-RU" dirty="0" err="1" smtClean="0">
                <a:latin typeface="Times New Roman" pitchFamily="18" charset="0"/>
                <a:cs typeface="Times New Roman" pitchFamily="18" charset="0"/>
              </a:rPr>
              <a:t>індуктора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комутатора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Почувши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відповідь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викликуваного</a:t>
            </a:r>
            <a:r>
              <a:rPr lang="ru-RU" dirty="0" smtClean="0">
                <a:latin typeface="Times New Roman" pitchFamily="18" charset="0"/>
                <a:cs typeface="Times New Roman" pitchFamily="18" charset="0"/>
              </a:rPr>
              <a:t> абонента </a:t>
            </a:r>
            <a:r>
              <a:rPr lang="ru-RU" dirty="0" err="1" smtClean="0">
                <a:latin typeface="Times New Roman" pitchFamily="18" charset="0"/>
                <a:cs typeface="Times New Roman" pitchFamily="18" charset="0"/>
              </a:rPr>
              <a:t>телефоніст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попереджає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його</a:t>
            </a:r>
            <a:r>
              <a:rPr lang="ru-RU" dirty="0" smtClean="0">
                <a:latin typeface="Times New Roman" pitchFamily="18" charset="0"/>
                <a:cs typeface="Times New Roman" pitchFamily="18" charset="0"/>
              </a:rPr>
              <a:t> про </a:t>
            </a:r>
            <a:r>
              <a:rPr lang="ru-RU" dirty="0" err="1" smtClean="0">
                <a:latin typeface="Times New Roman" pitchFamily="18" charset="0"/>
                <a:cs typeface="Times New Roman" pitchFamily="18" charset="0"/>
              </a:rPr>
              <a:t>з'єднання</a:t>
            </a:r>
            <a:r>
              <a:rPr lang="ru-RU" dirty="0" smtClean="0">
                <a:latin typeface="Times New Roman" pitchFamily="18" charset="0"/>
                <a:cs typeface="Times New Roman" pitchFamily="18" charset="0"/>
              </a:rPr>
              <a:t>: Приклад: " Я Марс-21. Будете </a:t>
            </a:r>
            <a:r>
              <a:rPr lang="ru-RU" dirty="0" err="1" smtClean="0">
                <a:latin typeface="Times New Roman" pitchFamily="18" charset="0"/>
                <a:cs typeface="Times New Roman" pitchFamily="18" charset="0"/>
              </a:rPr>
              <a:t>говорити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Волгою-1". </a:t>
            </a:r>
            <a:r>
              <a:rPr lang="ru-RU" dirty="0" err="1" smtClean="0">
                <a:latin typeface="Times New Roman" pitchFamily="18" charset="0"/>
                <a:cs typeface="Times New Roman" pitchFamily="18" charset="0"/>
              </a:rPr>
              <a:t>Після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з'єднує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абонентів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між</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вимовляє</a:t>
            </a:r>
            <a:r>
              <a:rPr lang="ru-RU" dirty="0" smtClean="0">
                <a:latin typeface="Times New Roman" pitchFamily="18" charset="0"/>
                <a:cs typeface="Times New Roman" pitchFamily="18" charset="0"/>
              </a:rPr>
              <a:t>: "Говорите!". </a:t>
            </a:r>
            <a:r>
              <a:rPr lang="ru-RU" dirty="0" err="1" smtClean="0">
                <a:latin typeface="Times New Roman" pitchFamily="18" charset="0"/>
                <a:cs typeface="Times New Roman" pitchFamily="18" charset="0"/>
              </a:rPr>
              <a:t>Переконавшись</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проходженні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розмови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телефоніст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відключає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прилади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робочого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місця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натисканням</a:t>
            </a:r>
            <a:r>
              <a:rPr lang="ru-RU" dirty="0" smtClean="0">
                <a:latin typeface="Times New Roman" pitchFamily="18" charset="0"/>
                <a:cs typeface="Times New Roman" pitchFamily="18" charset="0"/>
              </a:rPr>
              <a:t> кнопки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СКИДАННЯ" ОВК</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При </a:t>
            </a:r>
            <a:r>
              <a:rPr lang="ru-RU" dirty="0" err="1" smtClean="0">
                <a:latin typeface="Times New Roman" pitchFamily="18" charset="0"/>
                <a:cs typeface="Times New Roman" pitchFamily="18" charset="0"/>
              </a:rPr>
              <a:t>цьому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опитувально-виклична</a:t>
            </a:r>
            <a:r>
              <a:rPr lang="ru-RU" dirty="0" smtClean="0">
                <a:latin typeface="Times New Roman" pitchFamily="18" charset="0"/>
                <a:cs typeface="Times New Roman" pitchFamily="18" charset="0"/>
              </a:rPr>
              <a:t> кнопка </a:t>
            </a:r>
            <a:r>
              <a:rPr lang="ru-RU" dirty="0" err="1" smtClean="0">
                <a:latin typeface="Times New Roman" pitchFamily="18" charset="0"/>
                <a:cs typeface="Times New Roman" pitchFamily="18" charset="0"/>
              </a:rPr>
              <a:t>повертається</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вихідне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положення</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2844" y="-159306"/>
            <a:ext cx="8858312" cy="4247317"/>
          </a:xfrm>
          <a:prstGeom prst="rect">
            <a:avLst/>
          </a:prstGeom>
        </p:spPr>
        <p:txBody>
          <a:bodyPr wrap="square">
            <a:spAutoFit/>
          </a:bodyPr>
          <a:lstStyle/>
          <a:p>
            <a:r>
              <a:rPr lang="ru-RU" dirty="0" smtClean="0">
                <a:latin typeface="Times New Roman" pitchFamily="18" charset="0"/>
                <a:cs typeface="Times New Roman" pitchFamily="18" charset="0"/>
              </a:rPr>
              <a:t>Контроль </a:t>
            </a:r>
            <a:r>
              <a:rPr lang="ru-RU" dirty="0" err="1" smtClean="0">
                <a:latin typeface="Times New Roman" pitchFamily="18" charset="0"/>
                <a:cs typeface="Times New Roman" pitchFamily="18" charset="0"/>
              </a:rPr>
              <a:t>проходження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розмови</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Для контролю </a:t>
            </a:r>
            <a:r>
              <a:rPr lang="ru-RU" dirty="0" err="1" smtClean="0">
                <a:latin typeface="Times New Roman" pitchFamily="18" charset="0"/>
                <a:cs typeface="Times New Roman" pitchFamily="18" charset="0"/>
              </a:rPr>
              <a:t>розмови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між</a:t>
            </a:r>
            <a:r>
              <a:rPr lang="ru-RU" dirty="0" smtClean="0">
                <a:latin typeface="Times New Roman" pitchFamily="18" charset="0"/>
                <a:cs typeface="Times New Roman" pitchFamily="18" charset="0"/>
              </a:rPr>
              <a:t> абонентами </a:t>
            </a:r>
            <a:r>
              <a:rPr lang="ru-RU" dirty="0" err="1" smtClean="0">
                <a:latin typeface="Times New Roman" pitchFamily="18" charset="0"/>
                <a:cs typeface="Times New Roman" pitchFamily="18" charset="0"/>
              </a:rPr>
              <a:t>телефоніст</a:t>
            </a:r>
            <a:r>
              <a:rPr lang="ru-RU" dirty="0" smtClean="0">
                <a:latin typeface="Times New Roman" pitchFamily="18" charset="0"/>
                <a:cs typeface="Times New Roman" pitchFamily="18" charset="0"/>
              </a:rPr>
              <a:t> повинен (</a:t>
            </a:r>
            <a:r>
              <a:rPr lang="ru-RU" dirty="0" err="1" smtClean="0">
                <a:latin typeface="Times New Roman" pitchFamily="18" charset="0"/>
                <a:cs typeface="Times New Roman" pitchFamily="18" charset="0"/>
              </a:rPr>
              <a:t>натискає</a:t>
            </a:r>
            <a:r>
              <a:rPr lang="ru-RU" dirty="0" smtClean="0">
                <a:latin typeface="Times New Roman" pitchFamily="18" charset="0"/>
                <a:cs typeface="Times New Roman" pitchFamily="18" charset="0"/>
              </a:rPr>
              <a:t> О</a:t>
            </a:r>
            <a:r>
              <a:rPr lang="en-US" dirty="0" smtClean="0">
                <a:latin typeface="Times New Roman" pitchFamily="18" charset="0"/>
                <a:cs typeface="Times New Roman" pitchFamily="18" charset="0"/>
              </a:rPr>
              <a:t>BK </a:t>
            </a:r>
            <a:r>
              <a:rPr lang="ru-RU" dirty="0" err="1" smtClean="0">
                <a:latin typeface="Times New Roman" pitchFamily="18" charset="0"/>
                <a:cs typeface="Times New Roman" pitchFamily="18" charset="0"/>
              </a:rPr>
              <a:t>зайнятого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абонентського</a:t>
            </a:r>
            <a:r>
              <a:rPr lang="ru-RU" dirty="0" smtClean="0">
                <a:latin typeface="Times New Roman" pitchFamily="18" charset="0"/>
                <a:cs typeface="Times New Roman" pitchFamily="18" charset="0"/>
              </a:rPr>
              <a:t> комплекту) </a:t>
            </a:r>
            <a:r>
              <a:rPr lang="ru-RU" dirty="0" err="1" smtClean="0">
                <a:latin typeface="Times New Roman" pitchFamily="18" charset="0"/>
                <a:cs typeface="Times New Roman" pitchFamily="18" charset="0"/>
              </a:rPr>
              <a:t>переконатися</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проходженні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розмови</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Прийом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сигналів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відбою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абонентів</a:t>
            </a:r>
            <a:r>
              <a:rPr lang="ru-RU" dirty="0" smtClean="0">
                <a:latin typeface="Times New Roman" pitchFamily="18" charset="0"/>
                <a:cs typeface="Times New Roman" pitchFamily="18" charset="0"/>
              </a:rPr>
              <a:t> МБ</a:t>
            </a:r>
          </a:p>
          <a:p>
            <a:r>
              <a:rPr lang="ru-RU" dirty="0" err="1" smtClean="0">
                <a:latin typeface="Times New Roman" pitchFamily="18" charset="0"/>
                <a:cs typeface="Times New Roman" pitchFamily="18" charset="0"/>
              </a:rPr>
              <a:t>Закінчивши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розмову</a:t>
            </a:r>
            <a:r>
              <a:rPr lang="ru-RU" dirty="0" smtClean="0">
                <a:latin typeface="Times New Roman" pitchFamily="18" charset="0"/>
                <a:cs typeface="Times New Roman" pitchFamily="18" charset="0"/>
              </a:rPr>
              <a:t>, один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абонентів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посилає</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комутатор</a:t>
            </a:r>
            <a:r>
              <a:rPr lang="ru-RU" dirty="0" smtClean="0">
                <a:latin typeface="Times New Roman" pitchFamily="18" charset="0"/>
                <a:cs typeface="Times New Roman" pitchFamily="18" charset="0"/>
              </a:rPr>
              <a:t> сигнал </a:t>
            </a:r>
            <a:r>
              <a:rPr lang="ru-RU" dirty="0" err="1" smtClean="0">
                <a:latin typeface="Times New Roman" pitchFamily="18" charset="0"/>
                <a:cs typeface="Times New Roman" pitchFamily="18" charset="0"/>
              </a:rPr>
              <a:t>відбою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обертанням</a:t>
            </a:r>
            <a:r>
              <a:rPr lang="ru-RU" dirty="0" smtClean="0">
                <a:latin typeface="Times New Roman" pitchFamily="18" charset="0"/>
                <a:cs typeface="Times New Roman" pitchFamily="18" charset="0"/>
              </a:rPr>
              <a:t> ручки </a:t>
            </a:r>
            <a:r>
              <a:rPr lang="ru-RU" dirty="0" err="1" smtClean="0">
                <a:latin typeface="Times New Roman" pitchFamily="18" charset="0"/>
                <a:cs typeface="Times New Roman" pitchFamily="18" charset="0"/>
              </a:rPr>
              <a:t>індуктора</a:t>
            </a:r>
            <a:r>
              <a:rPr lang="ru-RU" dirty="0" smtClean="0">
                <a:latin typeface="Times New Roman" pitchFamily="18" charset="0"/>
                <a:cs typeface="Times New Roman" pitchFamily="18" charset="0"/>
              </a:rPr>
              <a:t> ТА-57. При </a:t>
            </a:r>
            <a:r>
              <a:rPr lang="ru-RU" dirty="0" err="1" smtClean="0">
                <a:latin typeface="Times New Roman" pitchFamily="18" charset="0"/>
                <a:cs typeface="Times New Roman" pitchFamily="18" charset="0"/>
              </a:rPr>
              <a:t>цьому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відкидається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дверцята</a:t>
            </a:r>
            <a:r>
              <a:rPr lang="ru-RU" dirty="0" smtClean="0">
                <a:latin typeface="Times New Roman" pitchFamily="18" charset="0"/>
                <a:cs typeface="Times New Roman" pitchFamily="18" charset="0"/>
              </a:rPr>
              <a:t> ВВК </a:t>
            </a:r>
            <a:r>
              <a:rPr lang="ru-RU" dirty="0" err="1" smtClean="0">
                <a:latin typeface="Times New Roman" pitchFamily="18" charset="0"/>
                <a:cs typeface="Times New Roman" pitchFamily="18" charset="0"/>
              </a:rPr>
              <a:t>відбою</a:t>
            </a:r>
            <a:r>
              <a:rPr lang="ru-RU" dirty="0" smtClean="0">
                <a:latin typeface="Times New Roman" pitchFamily="18" charset="0"/>
                <a:cs typeface="Times New Roman" pitchFamily="18" charset="0"/>
              </a:rPr>
              <a:t> того АК, ВВШ </a:t>
            </a:r>
            <a:r>
              <a:rPr lang="ru-RU" dirty="0" err="1" smtClean="0">
                <a:latin typeface="Times New Roman" pitchFamily="18" charset="0"/>
                <a:cs typeface="Times New Roman" pitchFamily="18" charset="0"/>
              </a:rPr>
              <a:t>якого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задіяний</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даному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з'єднанні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Телефоніст</a:t>
            </a:r>
            <a:r>
              <a:rPr lang="ru-RU" dirty="0" smtClean="0">
                <a:latin typeface="Times New Roman" pitchFamily="18" charset="0"/>
                <a:cs typeface="Times New Roman" pitchFamily="18" charset="0"/>
              </a:rPr>
              <a:t>, одержавши сигнал </a:t>
            </a:r>
            <a:r>
              <a:rPr lang="ru-RU" dirty="0" err="1" smtClean="0">
                <a:latin typeface="Times New Roman" pitchFamily="18" charset="0"/>
                <a:cs typeface="Times New Roman" pitchFamily="18" charset="0"/>
              </a:rPr>
              <a:t>відбій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підключається</a:t>
            </a:r>
            <a:r>
              <a:rPr lang="ru-RU" dirty="0" smtClean="0">
                <a:latin typeface="Times New Roman" pitchFamily="18" charset="0"/>
                <a:cs typeface="Times New Roman" pitchFamily="18" charset="0"/>
              </a:rPr>
              <a:t> до </a:t>
            </a:r>
            <a:r>
              <a:rPr lang="ru-RU" dirty="0" err="1" smtClean="0">
                <a:latin typeface="Times New Roman" pitchFamily="18" charset="0"/>
                <a:cs typeface="Times New Roman" pitchFamily="18" charset="0"/>
              </a:rPr>
              <a:t>розмовного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ланцюга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абонентів</a:t>
            </a:r>
            <a:r>
              <a:rPr lang="ru-RU" dirty="0" smtClean="0">
                <a:latin typeface="Times New Roman" pitchFamily="18" charset="0"/>
                <a:cs typeface="Times New Roman" pitchFamily="18" charset="0"/>
              </a:rPr>
              <a:t> нажавши О</a:t>
            </a:r>
            <a:r>
              <a:rPr lang="en-US" dirty="0" smtClean="0">
                <a:latin typeface="Times New Roman" pitchFamily="18" charset="0"/>
                <a:cs typeface="Times New Roman" pitchFamily="18" charset="0"/>
              </a:rPr>
              <a:t>BK </a:t>
            </a:r>
            <a:r>
              <a:rPr lang="ru-RU" dirty="0" smtClean="0">
                <a:latin typeface="Times New Roman" pitchFamily="18" charset="0"/>
                <a:cs typeface="Times New Roman" pitchFamily="18" charset="0"/>
              </a:rPr>
              <a:t>кожного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комплектів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що</a:t>
            </a:r>
            <a:r>
              <a:rPr lang="ru-RU" dirty="0" smtClean="0">
                <a:latin typeface="Times New Roman" pitchFamily="18" charset="0"/>
                <a:cs typeface="Times New Roman" pitchFamily="18" charset="0"/>
              </a:rPr>
              <a:t> брали участь у </a:t>
            </a:r>
            <a:r>
              <a:rPr lang="ru-RU" dirty="0" err="1" smtClean="0">
                <a:latin typeface="Times New Roman" pitchFamily="18" charset="0"/>
                <a:cs typeface="Times New Roman" pitchFamily="18" charset="0"/>
              </a:rPr>
              <a:t>з'єднанні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вимовляє</a:t>
            </a:r>
            <a:r>
              <a:rPr lang="ru-RU" dirty="0" smtClean="0">
                <a:latin typeface="Times New Roman" pitchFamily="18" charset="0"/>
                <a:cs typeface="Times New Roman" pitchFamily="18" charset="0"/>
              </a:rPr>
              <a:t>: " ГОВОРИТЕ?" </a:t>
            </a:r>
            <a:r>
              <a:rPr lang="ru-RU" dirty="0" err="1" smtClean="0">
                <a:latin typeface="Times New Roman" pitchFamily="18" charset="0"/>
                <a:cs typeface="Times New Roman" pitchFamily="18" charset="0"/>
              </a:rPr>
              <a:t>Переконавшись</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закінченні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розмови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телефоніст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натискає</a:t>
            </a:r>
            <a:r>
              <a:rPr lang="ru-RU" dirty="0" smtClean="0">
                <a:latin typeface="Times New Roman" pitchFamily="18" charset="0"/>
                <a:cs typeface="Times New Roman" pitchFamily="18" charset="0"/>
              </a:rPr>
              <a:t> кнопку "СКИДАННЯ" О</a:t>
            </a:r>
            <a:r>
              <a:rPr lang="en-US" dirty="0" smtClean="0">
                <a:latin typeface="Times New Roman" pitchFamily="18" charset="0"/>
                <a:cs typeface="Times New Roman" pitchFamily="18" charset="0"/>
              </a:rPr>
              <a:t>BK. </a:t>
            </a:r>
            <a:r>
              <a:rPr lang="ru-RU" dirty="0" smtClean="0">
                <a:latin typeface="Times New Roman" pitchFamily="18" charset="0"/>
                <a:cs typeface="Times New Roman" pitchFamily="18" charset="0"/>
              </a:rPr>
              <a:t>При </a:t>
            </a:r>
            <a:r>
              <a:rPr lang="ru-RU" dirty="0" err="1" smtClean="0">
                <a:latin typeface="Times New Roman" pitchFamily="18" charset="0"/>
                <a:cs typeface="Times New Roman" pitchFamily="18" charset="0"/>
              </a:rPr>
              <a:t>цьому</a:t>
            </a:r>
            <a:r>
              <a:rPr lang="ru-RU" dirty="0" smtClean="0">
                <a:latin typeface="Times New Roman" pitchFamily="18" charset="0"/>
                <a:cs typeface="Times New Roman" pitchFamily="18" charset="0"/>
              </a:rPr>
              <a:t> кнопка О</a:t>
            </a:r>
            <a:r>
              <a:rPr lang="en-US" dirty="0" smtClean="0">
                <a:latin typeface="Times New Roman" pitchFamily="18" charset="0"/>
                <a:cs typeface="Times New Roman" pitchFamily="18" charset="0"/>
              </a:rPr>
              <a:t>BK </a:t>
            </a:r>
            <a:r>
              <a:rPr lang="ru-RU" dirty="0" err="1" smtClean="0">
                <a:latin typeface="Times New Roman" pitchFamily="18" charset="0"/>
                <a:cs typeface="Times New Roman" pitchFamily="18" charset="0"/>
              </a:rPr>
              <a:t>повертаються</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вихідне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положення</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Установлення</a:t>
            </a:r>
            <a:r>
              <a:rPr lang="ru-RU" dirty="0" smtClean="0">
                <a:latin typeface="Times New Roman" pitchFamily="18" charset="0"/>
                <a:cs typeface="Times New Roman" pitchFamily="18" charset="0"/>
              </a:rPr>
              <a:t> циркулярного </a:t>
            </a:r>
            <a:r>
              <a:rPr lang="ru-RU" dirty="0" err="1" smtClean="0">
                <a:latin typeface="Times New Roman" pitchFamily="18" charset="0"/>
                <a:cs typeface="Times New Roman" pitchFamily="18" charset="0"/>
              </a:rPr>
              <a:t>з'єднання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абонентів</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При </a:t>
            </a:r>
            <a:r>
              <a:rPr lang="ru-RU" dirty="0" err="1" smtClean="0">
                <a:latin typeface="Times New Roman" pitchFamily="18" charset="0"/>
                <a:cs typeface="Times New Roman" pitchFamily="18" charset="0"/>
              </a:rPr>
              <a:t>встановленні</a:t>
            </a:r>
            <a:r>
              <a:rPr lang="ru-RU" dirty="0" smtClean="0">
                <a:latin typeface="Times New Roman" pitchFamily="18" charset="0"/>
                <a:cs typeface="Times New Roman" pitchFamily="18" charset="0"/>
              </a:rPr>
              <a:t> циркулярного </a:t>
            </a:r>
            <a:r>
              <a:rPr lang="ru-RU" dirty="0" err="1" smtClean="0">
                <a:latin typeface="Times New Roman" pitchFamily="18" charset="0"/>
                <a:cs typeface="Times New Roman" pitchFamily="18" charset="0"/>
              </a:rPr>
              <a:t>з'єднання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телефоніст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підключає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всіх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абонентів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прийом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сигналів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виклику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опитування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з'єднання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абонентів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здійснюється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аналогічно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пунктів</a:t>
            </a:r>
            <a:r>
              <a:rPr lang="ru-RU" dirty="0" smtClean="0">
                <a:latin typeface="Times New Roman" pitchFamily="18" charset="0"/>
                <a:cs typeface="Times New Roman" pitchFamily="18" charset="0"/>
              </a:rPr>
              <a:t> 1-4)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вимовляє</a:t>
            </a:r>
            <a:r>
              <a:rPr lang="ru-RU" dirty="0" smtClean="0">
                <a:latin typeface="Times New Roman" pitchFamily="18" charset="0"/>
                <a:cs typeface="Times New Roman" pitchFamily="18" charset="0"/>
              </a:rPr>
              <a:t> "Говорите </a:t>
            </a:r>
            <a:r>
              <a:rPr lang="ru-RU" dirty="0" err="1" smtClean="0">
                <a:latin typeface="Times New Roman" pitchFamily="18" charset="0"/>
                <a:cs typeface="Times New Roman" pitchFamily="18" charset="0"/>
              </a:rPr>
              <a:t>циркулярно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uk-UA" sz="2400" dirty="0" smtClean="0">
                <a:solidFill>
                  <a:srgbClr val="FF0000"/>
                </a:solidFill>
                <a:latin typeface="Times New Roman" pitchFamily="18" charset="0"/>
                <a:cs typeface="Times New Roman" pitchFamily="18" charset="0"/>
              </a:rPr>
              <a:t>Контрольні питання</a:t>
            </a:r>
            <a:endParaRPr lang="ru-RU" sz="2400" dirty="0">
              <a:solidFill>
                <a:srgbClr val="FF0000"/>
              </a:solidFill>
              <a:latin typeface="Times New Roman" pitchFamily="18" charset="0"/>
              <a:cs typeface="Times New Roman" pitchFamily="18" charset="0"/>
            </a:endParaRPr>
          </a:p>
        </p:txBody>
      </p:sp>
      <p:sp>
        <p:nvSpPr>
          <p:cNvPr id="5" name="Содержимое 4"/>
          <p:cNvSpPr>
            <a:spLocks noGrp="1"/>
          </p:cNvSpPr>
          <p:nvPr>
            <p:ph idx="1"/>
          </p:nvPr>
        </p:nvSpPr>
        <p:spPr/>
        <p:txBody>
          <a:bodyPr>
            <a:normAutofit/>
          </a:bodyPr>
          <a:lstStyle/>
          <a:p>
            <a:pPr marL="0" indent="0">
              <a:buNone/>
            </a:pPr>
            <a:r>
              <a:rPr lang="uk-UA"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Надати</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скорочені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визначення</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наступних</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питань</a:t>
            </a:r>
            <a:r>
              <a:rPr lang="ru-RU" sz="2000" dirty="0" smtClean="0">
                <a:solidFill>
                  <a:schemeClr val="tx1"/>
                </a:solidFill>
                <a:latin typeface="Times New Roman" pitchFamily="18" charset="0"/>
                <a:cs typeface="Times New Roman" pitchFamily="18" charset="0"/>
              </a:rPr>
              <a:t>: </a:t>
            </a:r>
            <a:endParaRPr lang="ru-RU" sz="2000" dirty="0" smtClean="0">
              <a:solidFill>
                <a:schemeClr val="tx1"/>
              </a:solidFill>
              <a:latin typeface="Times New Roman" pitchFamily="18" charset="0"/>
              <a:cs typeface="Times New Roman" pitchFamily="18" charset="0"/>
            </a:endParaRPr>
          </a:p>
          <a:p>
            <a:pPr marL="457200" indent="-457200">
              <a:buNone/>
            </a:pPr>
            <a:r>
              <a:rPr lang="ru-RU" sz="2000" dirty="0" smtClean="0">
                <a:solidFill>
                  <a:schemeClr val="tx1"/>
                </a:solidFill>
                <a:latin typeface="Times New Roman" pitchFamily="18" charset="0"/>
                <a:cs typeface="Times New Roman" pitchFamily="18" charset="0"/>
              </a:rPr>
              <a:t>1.Зовнішній </a:t>
            </a:r>
            <a:r>
              <a:rPr lang="ru-RU" sz="2000" dirty="0" err="1" smtClean="0">
                <a:solidFill>
                  <a:schemeClr val="tx1"/>
                </a:solidFill>
                <a:latin typeface="Times New Roman" pitchFamily="18" charset="0"/>
                <a:cs typeface="Times New Roman" pitchFamily="18" charset="0"/>
              </a:rPr>
              <a:t>огляд</a:t>
            </a:r>
            <a:r>
              <a:rPr lang="ru-RU" sz="2000" dirty="0" smtClean="0">
                <a:solidFill>
                  <a:schemeClr val="tx1"/>
                </a:solidFill>
                <a:latin typeface="Times New Roman" pitchFamily="18" charset="0"/>
                <a:cs typeface="Times New Roman" pitchFamily="18" charset="0"/>
              </a:rPr>
              <a:t> телефонного </a:t>
            </a:r>
            <a:r>
              <a:rPr lang="ru-RU" sz="2000" dirty="0" err="1" smtClean="0">
                <a:solidFill>
                  <a:schemeClr val="tx1"/>
                </a:solidFill>
                <a:latin typeface="Times New Roman" pitchFamily="18" charset="0"/>
                <a:cs typeface="Times New Roman" pitchFamily="18" charset="0"/>
              </a:rPr>
              <a:t>комутатору</a:t>
            </a:r>
            <a:r>
              <a:rPr lang="ru-RU" sz="2000" dirty="0" smtClean="0">
                <a:solidFill>
                  <a:schemeClr val="tx1"/>
                </a:solidFill>
                <a:latin typeface="Times New Roman" pitchFamily="18" charset="0"/>
                <a:cs typeface="Times New Roman" pitchFamily="18" charset="0"/>
              </a:rPr>
              <a:t>. </a:t>
            </a:r>
            <a:endParaRPr lang="ru-RU" sz="2000" dirty="0" smtClean="0">
              <a:solidFill>
                <a:schemeClr val="tx1"/>
              </a:solidFill>
              <a:latin typeface="Times New Roman" pitchFamily="18" charset="0"/>
              <a:cs typeface="Times New Roman" pitchFamily="18" charset="0"/>
            </a:endParaRPr>
          </a:p>
          <a:p>
            <a:pPr marL="457200" indent="-457200">
              <a:buNone/>
            </a:pPr>
            <a:r>
              <a:rPr lang="ru-RU" sz="2000" dirty="0" smtClean="0">
                <a:solidFill>
                  <a:schemeClr val="tx1"/>
                </a:solidFill>
                <a:latin typeface="Times New Roman" pitchFamily="18" charset="0"/>
                <a:cs typeface="Times New Roman" pitchFamily="18" charset="0"/>
              </a:rPr>
              <a:t>2</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Підготовка</a:t>
            </a:r>
            <a:r>
              <a:rPr lang="ru-RU" sz="2000" dirty="0" smtClean="0">
                <a:solidFill>
                  <a:schemeClr val="tx1"/>
                </a:solidFill>
                <a:latin typeface="Times New Roman" pitchFamily="18" charset="0"/>
                <a:cs typeface="Times New Roman" pitchFamily="18" charset="0"/>
              </a:rPr>
              <a:t> до </a:t>
            </a:r>
            <a:r>
              <a:rPr lang="ru-RU" sz="2000" dirty="0" err="1" smtClean="0">
                <a:solidFill>
                  <a:schemeClr val="tx1"/>
                </a:solidFill>
                <a:latin typeface="Times New Roman" pitchFamily="18" charset="0"/>
                <a:cs typeface="Times New Roman" pitchFamily="18" charset="0"/>
              </a:rPr>
              <a:t>роботи</a:t>
            </a:r>
            <a:r>
              <a:rPr lang="ru-RU" sz="2000" dirty="0" smtClean="0">
                <a:solidFill>
                  <a:schemeClr val="tx1"/>
                </a:solidFill>
                <a:latin typeface="Times New Roman" pitchFamily="18" charset="0"/>
                <a:cs typeface="Times New Roman" pitchFamily="18" charset="0"/>
              </a:rPr>
              <a:t>: - </a:t>
            </a:r>
            <a:r>
              <a:rPr lang="ru-RU" sz="2000" dirty="0" err="1" smtClean="0">
                <a:solidFill>
                  <a:schemeClr val="tx1"/>
                </a:solidFill>
                <a:latin typeface="Times New Roman" pitchFamily="18" charset="0"/>
                <a:cs typeface="Times New Roman" pitchFamily="18" charset="0"/>
              </a:rPr>
              <a:t>підключення</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джерела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живлення</a:t>
            </a:r>
            <a:r>
              <a:rPr lang="ru-RU" sz="2000" dirty="0" smtClean="0">
                <a:solidFill>
                  <a:schemeClr val="tx1"/>
                </a:solidFill>
                <a:latin typeface="Times New Roman" pitchFamily="18" charset="0"/>
                <a:cs typeface="Times New Roman" pitchFamily="18" charset="0"/>
              </a:rPr>
              <a:t>;</a:t>
            </a:r>
          </a:p>
          <a:p>
            <a:pPr marL="457200" indent="-457200">
              <a:buNone/>
            </a:pPr>
            <a:r>
              <a:rPr lang="ru-RU" sz="2000"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підключення</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телефонних</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апаратів</a:t>
            </a:r>
            <a:r>
              <a:rPr lang="ru-RU" sz="2000" dirty="0" smtClean="0">
                <a:solidFill>
                  <a:schemeClr val="tx1"/>
                </a:solidFill>
                <a:latin typeface="Times New Roman" pitchFamily="18" charset="0"/>
                <a:cs typeface="Times New Roman" pitchFamily="18" charset="0"/>
              </a:rPr>
              <a:t> до телефонного </a:t>
            </a:r>
            <a:r>
              <a:rPr lang="ru-RU" sz="2000" dirty="0" err="1" smtClean="0">
                <a:solidFill>
                  <a:schemeClr val="tx1"/>
                </a:solidFill>
                <a:latin typeface="Times New Roman" pitchFamily="18" charset="0"/>
                <a:cs typeface="Times New Roman" pitchFamily="18" charset="0"/>
              </a:rPr>
              <a:t>комутатору</a:t>
            </a:r>
            <a:r>
              <a:rPr lang="ru-RU" sz="2000" dirty="0" smtClean="0">
                <a:solidFill>
                  <a:schemeClr val="tx1"/>
                </a:solidFill>
                <a:latin typeface="Times New Roman" pitchFamily="18" charset="0"/>
                <a:cs typeface="Times New Roman" pitchFamily="18" charset="0"/>
              </a:rPr>
              <a:t>; </a:t>
            </a:r>
            <a:endParaRPr lang="ru-RU" sz="2000" dirty="0" smtClean="0">
              <a:solidFill>
                <a:schemeClr val="tx1"/>
              </a:solidFill>
              <a:latin typeface="Times New Roman" pitchFamily="18" charset="0"/>
              <a:cs typeface="Times New Roman" pitchFamily="18" charset="0"/>
            </a:endParaRPr>
          </a:p>
          <a:p>
            <a:pPr marL="457200" indent="-457200">
              <a:buNone/>
            </a:pPr>
            <a:r>
              <a:rPr lang="ru-RU" sz="2000"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перевірка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правильності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підключення</a:t>
            </a:r>
            <a:r>
              <a:rPr lang="ru-RU" sz="2000" dirty="0" smtClean="0">
                <a:solidFill>
                  <a:schemeClr val="tx1"/>
                </a:solidFill>
                <a:latin typeface="Times New Roman" pitchFamily="18" charset="0"/>
                <a:cs typeface="Times New Roman" pitchFamily="18" charset="0"/>
              </a:rPr>
              <a:t>. </a:t>
            </a:r>
            <a:endParaRPr lang="ru-RU" sz="2000" dirty="0" smtClean="0">
              <a:solidFill>
                <a:schemeClr val="tx1"/>
              </a:solidFill>
              <a:latin typeface="Times New Roman" pitchFamily="18" charset="0"/>
              <a:cs typeface="Times New Roman" pitchFamily="18" charset="0"/>
            </a:endParaRPr>
          </a:p>
          <a:p>
            <a:pPr marL="457200" indent="-457200">
              <a:buNone/>
            </a:pPr>
            <a:r>
              <a:rPr lang="ru-RU" sz="2000" dirty="0" smtClean="0">
                <a:solidFill>
                  <a:schemeClr val="tx1"/>
                </a:solidFill>
                <a:latin typeface="Times New Roman" pitchFamily="18" charset="0"/>
                <a:cs typeface="Times New Roman" pitchFamily="18" charset="0"/>
              </a:rPr>
              <a:t>3</a:t>
            </a:r>
            <a:r>
              <a:rPr lang="ru-RU" sz="2000" dirty="0" smtClean="0">
                <a:solidFill>
                  <a:schemeClr val="tx1"/>
                </a:solidFill>
                <a:latin typeface="Times New Roman" pitchFamily="18" charset="0"/>
                <a:cs typeface="Times New Roman" pitchFamily="18" charset="0"/>
              </a:rPr>
              <a:t>. Практична робота у </a:t>
            </a:r>
            <a:r>
              <a:rPr lang="ru-RU" sz="2000" dirty="0" err="1" smtClean="0">
                <a:solidFill>
                  <a:schemeClr val="tx1"/>
                </a:solidFill>
                <a:latin typeface="Times New Roman" pitchFamily="18" charset="0"/>
                <a:cs typeface="Times New Roman" pitchFamily="18" charset="0"/>
              </a:rPr>
              <a:t>польовій</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мережі</a:t>
            </a:r>
            <a:r>
              <a:rPr lang="ru-RU" sz="2000" dirty="0" smtClean="0">
                <a:solidFill>
                  <a:schemeClr val="tx1"/>
                </a:solidFill>
                <a:latin typeface="Times New Roman" pitchFamily="18" charset="0"/>
                <a:cs typeface="Times New Roman" pitchFamily="18" charset="0"/>
              </a:rPr>
              <a:t> телефонного зв’язку</a:t>
            </a:r>
            <a:r>
              <a:rPr lang="ru-RU" sz="2000" dirty="0" smtClean="0">
                <a:solidFill>
                  <a:schemeClr val="tx1"/>
                </a:solidFill>
                <a:latin typeface="Times New Roman" pitchFamily="18" charset="0"/>
                <a:cs typeface="Times New Roman" pitchFamily="18" charset="0"/>
              </a:rPr>
              <a:t>.</a:t>
            </a:r>
          </a:p>
          <a:p>
            <a:pPr marL="457200" indent="-457200">
              <a:buNone/>
            </a:pPr>
            <a:r>
              <a:rPr lang="ru-RU" sz="2000"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прийом</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викликів</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від</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абонентів</a:t>
            </a:r>
            <a:r>
              <a:rPr lang="ru-RU" sz="2000" dirty="0" smtClean="0">
                <a:solidFill>
                  <a:schemeClr val="tx1"/>
                </a:solidFill>
                <a:latin typeface="Times New Roman" pitchFamily="18" charset="0"/>
                <a:cs typeface="Times New Roman" pitchFamily="18" charset="0"/>
              </a:rPr>
              <a:t>; </a:t>
            </a:r>
            <a:endParaRPr lang="ru-RU" sz="2000" dirty="0" smtClean="0">
              <a:solidFill>
                <a:schemeClr val="tx1"/>
              </a:solidFill>
              <a:latin typeface="Times New Roman" pitchFamily="18" charset="0"/>
              <a:cs typeface="Times New Roman" pitchFamily="18" charset="0"/>
            </a:endParaRPr>
          </a:p>
          <a:p>
            <a:pPr marL="457200" indent="-457200">
              <a:buNone/>
            </a:pPr>
            <a:r>
              <a:rPr lang="ru-RU" sz="2000" dirty="0" smtClean="0">
                <a:solidFill>
                  <a:schemeClr val="tx1"/>
                </a:solidFill>
                <a:latin typeface="Times New Roman" pitchFamily="18" charset="0"/>
                <a:cs typeface="Times New Roman" pitchFamily="18" charset="0"/>
              </a:rPr>
              <a:t> - </a:t>
            </a:r>
            <a:r>
              <a:rPr lang="ru-RU" sz="2000" dirty="0" err="1" smtClean="0">
                <a:solidFill>
                  <a:schemeClr val="tx1"/>
                </a:solidFill>
                <a:latin typeface="Times New Roman" pitchFamily="18" charset="0"/>
                <a:cs typeface="Times New Roman" pitchFamily="18" charset="0"/>
              </a:rPr>
              <a:t>опитування</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абонентів</a:t>
            </a:r>
            <a:r>
              <a:rPr lang="ru-RU" sz="2000" dirty="0" smtClean="0">
                <a:solidFill>
                  <a:schemeClr val="tx1"/>
                </a:solidFill>
                <a:latin typeface="Times New Roman" pitchFamily="18" charset="0"/>
                <a:cs typeface="Times New Roman" pitchFamily="18" charset="0"/>
              </a:rPr>
              <a:t>; </a:t>
            </a:r>
            <a:endParaRPr lang="ru-RU" sz="2000" dirty="0" smtClean="0">
              <a:solidFill>
                <a:schemeClr val="tx1"/>
              </a:solidFill>
              <a:latin typeface="Times New Roman" pitchFamily="18" charset="0"/>
              <a:cs typeface="Times New Roman" pitchFamily="18" charset="0"/>
            </a:endParaRPr>
          </a:p>
          <a:p>
            <a:pPr marL="457200" indent="-457200">
              <a:buNone/>
            </a:pPr>
            <a:r>
              <a:rPr lang="ru-RU" sz="2000" dirty="0" smtClean="0">
                <a:solidFill>
                  <a:schemeClr val="tx1"/>
                </a:solidFill>
                <a:latin typeface="Times New Roman" pitchFamily="18" charset="0"/>
                <a:cs typeface="Times New Roman" pitchFamily="18" charset="0"/>
              </a:rPr>
              <a:t> - </a:t>
            </a:r>
            <a:r>
              <a:rPr lang="ru-RU" sz="2000" dirty="0" err="1" smtClean="0">
                <a:solidFill>
                  <a:schemeClr val="tx1"/>
                </a:solidFill>
                <a:latin typeface="Times New Roman" pitchFamily="18" charset="0"/>
                <a:cs typeface="Times New Roman" pitchFamily="18" charset="0"/>
              </a:rPr>
              <a:t>прийом</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сигналів</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відбою</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від</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абонентів</a:t>
            </a:r>
            <a:r>
              <a:rPr lang="ru-RU" sz="2000" dirty="0" smtClean="0">
                <a:solidFill>
                  <a:schemeClr val="tx1"/>
                </a:solidFill>
                <a:latin typeface="Times New Roman" pitchFamily="18" charset="0"/>
                <a:cs typeface="Times New Roman" pitchFamily="18" charset="0"/>
              </a:rPr>
              <a:t> МБ; </a:t>
            </a:r>
            <a:endParaRPr lang="ru-RU" sz="2000" dirty="0" smtClean="0">
              <a:solidFill>
                <a:schemeClr val="tx1"/>
              </a:solidFill>
              <a:latin typeface="Times New Roman" pitchFamily="18" charset="0"/>
              <a:cs typeface="Times New Roman" pitchFamily="18" charset="0"/>
            </a:endParaRPr>
          </a:p>
          <a:p>
            <a:pPr marL="457200" indent="-457200">
              <a:buNone/>
            </a:pPr>
            <a:r>
              <a:rPr lang="ru-RU" sz="2000" dirty="0" smtClean="0">
                <a:solidFill>
                  <a:schemeClr val="tx1"/>
                </a:solidFill>
                <a:latin typeface="Times New Roman" pitchFamily="18" charset="0"/>
                <a:cs typeface="Times New Roman" pitchFamily="18" charset="0"/>
              </a:rPr>
              <a:t> - </a:t>
            </a:r>
            <a:r>
              <a:rPr lang="ru-RU" sz="2000" dirty="0" err="1" smtClean="0">
                <a:solidFill>
                  <a:schemeClr val="tx1"/>
                </a:solidFill>
                <a:latin typeface="Times New Roman" pitchFamily="18" charset="0"/>
                <a:cs typeface="Times New Roman" pitchFamily="18" charset="0"/>
              </a:rPr>
              <a:t>встановлення</a:t>
            </a:r>
            <a:r>
              <a:rPr lang="ru-RU" sz="2000"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циркулярного </a:t>
            </a:r>
            <a:r>
              <a:rPr lang="ru-RU" sz="2000" dirty="0" err="1" smtClean="0">
                <a:solidFill>
                  <a:schemeClr val="tx1"/>
                </a:solidFill>
                <a:latin typeface="Times New Roman" pitchFamily="18" charset="0"/>
                <a:cs typeface="Times New Roman" pitchFamily="18" charset="0"/>
              </a:rPr>
              <a:t>з'єднання</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абонентів</a:t>
            </a:r>
            <a:r>
              <a:rPr lang="ru-RU" sz="2000" dirty="0" smtClean="0">
                <a:solidFill>
                  <a:schemeClr val="tx1"/>
                </a:solidFill>
                <a:latin typeface="Times New Roman" pitchFamily="18" charset="0"/>
                <a:cs typeface="Times New Roman" pitchFamily="18" charset="0"/>
              </a:rPr>
              <a:t>. </a:t>
            </a:r>
            <a:endParaRPr lang="ru-RU" sz="2000" dirty="0" smtClean="0">
              <a:solidFill>
                <a:schemeClr val="tx1"/>
              </a:solidFill>
              <a:latin typeface="Times New Roman" pitchFamily="18" charset="0"/>
              <a:cs typeface="Times New Roman" pitchFamily="18" charset="0"/>
            </a:endParaRPr>
          </a:p>
          <a:p>
            <a:pPr marL="457200" indent="-457200">
              <a:buNone/>
            </a:pPr>
            <a:r>
              <a:rPr lang="ru-RU" sz="2000" dirty="0" smtClean="0">
                <a:solidFill>
                  <a:schemeClr val="tx1"/>
                </a:solidFill>
                <a:latin typeface="Times New Roman" pitchFamily="18" charset="0"/>
                <a:cs typeface="Times New Roman" pitchFamily="18" charset="0"/>
              </a:rPr>
              <a:t>4</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Закінчення</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роботи</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Пакування</a:t>
            </a:r>
            <a:r>
              <a:rPr lang="ru-RU" sz="2000" dirty="0" smtClean="0">
                <a:solidFill>
                  <a:schemeClr val="tx1"/>
                </a:solidFill>
                <a:latin typeface="Times New Roman" pitchFamily="18" charset="0"/>
                <a:cs typeface="Times New Roman" pitchFamily="18" charset="0"/>
              </a:rPr>
              <a:t> телефонного </a:t>
            </a:r>
            <a:r>
              <a:rPr lang="ru-RU" sz="2000" dirty="0" err="1" smtClean="0">
                <a:solidFill>
                  <a:schemeClr val="tx1"/>
                </a:solidFill>
                <a:latin typeface="Times New Roman" pitchFamily="18" charset="0"/>
                <a:cs typeface="Times New Roman" pitchFamily="18" charset="0"/>
              </a:rPr>
              <a:t>комутатору</a:t>
            </a:r>
            <a:endParaRPr lang="ru-RU" sz="2000" dirty="0">
              <a:solidFill>
                <a:schemeClr val="tx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01295"/>
            <a:ext cx="8686800" cy="1560830"/>
          </a:xfrm>
        </p:spPr>
        <p:txBody>
          <a:bodyPr>
            <a:normAutofit/>
          </a:bodyPr>
          <a:lstStyle/>
          <a:p>
            <a:pPr>
              <a:defRPr/>
            </a:pPr>
            <a:r>
              <a:rPr sz="32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Тема </a:t>
            </a:r>
            <a:r>
              <a:rPr lang="ru-RU" sz="32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3</a:t>
            </a:r>
            <a:r>
              <a:rPr sz="32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r>
              <a:rPr sz="28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Засоби </a:t>
            </a:r>
            <a:r>
              <a:rPr lang="ru-RU" sz="28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проводового зв</a:t>
            </a:r>
            <a:r>
              <a:rPr lang="en-US" sz="28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r>
              <a:rPr lang="ru-RU" sz="28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язку</a:t>
            </a:r>
            <a:r>
              <a:rPr sz="28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тактичної ланки управління</a:t>
            </a:r>
            <a:br>
              <a:rPr sz="28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endParaRPr sz="28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304800" y="1859915"/>
            <a:ext cx="8686800" cy="4233545"/>
          </a:xfrm>
        </p:spPr>
        <p:txBody>
          <a:bodyPr>
            <a:normAutofit/>
          </a:bodyPr>
          <a:lstStyle/>
          <a:p>
            <a:pPr algn="l">
              <a:buNone/>
              <a:defRPr/>
            </a:pPr>
            <a:r>
              <a:rPr b="1" dirty="0" smtClean="0">
                <a:solidFill>
                  <a:schemeClr val="tx1"/>
                </a:solidFill>
                <a:latin typeface="Times New Roman" panose="02020603050405020304" pitchFamily="18" charset="0"/>
                <a:cs typeface="Times New Roman" panose="02020603050405020304" pitchFamily="18" charset="0"/>
                <a:sym typeface="+mn-ea"/>
              </a:rPr>
              <a:t>Заняття </a:t>
            </a:r>
            <a:r>
              <a:rPr lang="ru-RU" b="1" dirty="0" smtClean="0">
                <a:solidFill>
                  <a:schemeClr val="tx1"/>
                </a:solidFill>
                <a:latin typeface="Times New Roman" panose="02020603050405020304" pitchFamily="18" charset="0"/>
                <a:cs typeface="Times New Roman" panose="02020603050405020304" pitchFamily="18" charset="0"/>
                <a:sym typeface="+mn-ea"/>
              </a:rPr>
              <a:t>2</a:t>
            </a:r>
            <a:r>
              <a:rPr b="1" dirty="0" smtClean="0">
                <a:solidFill>
                  <a:schemeClr val="tx1"/>
                </a:solidFill>
                <a:latin typeface="Times New Roman" panose="02020603050405020304" pitchFamily="18" charset="0"/>
                <a:cs typeface="Times New Roman" panose="02020603050405020304" pitchFamily="18" charset="0"/>
                <a:sym typeface="+mn-ea"/>
              </a:rPr>
              <a:t>.</a:t>
            </a:r>
            <a:r>
              <a:rPr dirty="0" smtClean="0">
                <a:solidFill>
                  <a:schemeClr val="tx1"/>
                </a:solidFill>
                <a:latin typeface="Times New Roman" panose="02020603050405020304" pitchFamily="18" charset="0"/>
                <a:cs typeface="Times New Roman" panose="02020603050405020304" pitchFamily="18" charset="0"/>
                <a:sym typeface="+mn-ea"/>
              </a:rPr>
              <a:t> (</a:t>
            </a:r>
            <a:r>
              <a:rPr lang="ru-RU" dirty="0" smtClean="0">
                <a:solidFill>
                  <a:schemeClr val="tx1"/>
                </a:solidFill>
                <a:latin typeface="Times New Roman" panose="02020603050405020304" pitchFamily="18" charset="0"/>
                <a:cs typeface="Times New Roman" panose="02020603050405020304" pitchFamily="18" charset="0"/>
                <a:sym typeface="+mn-ea"/>
              </a:rPr>
              <a:t>П</a:t>
            </a:r>
            <a:r>
              <a:rPr dirty="0" smtClean="0">
                <a:solidFill>
                  <a:schemeClr val="tx1"/>
                </a:solidFill>
                <a:latin typeface="Times New Roman" panose="02020603050405020304" pitchFamily="18" charset="0"/>
                <a:cs typeface="Times New Roman" panose="02020603050405020304" pitchFamily="18" charset="0"/>
                <a:sym typeface="+mn-ea"/>
              </a:rPr>
              <a:t>рактичне заняття – 2 години). Робота на польовій телефонній апаратурі зв’язку.</a:t>
            </a:r>
          </a:p>
          <a:p>
            <a:pPr algn="l">
              <a:buNone/>
              <a:defRPr/>
            </a:pPr>
            <a:r>
              <a:rPr dirty="0" smtClean="0">
                <a:solidFill>
                  <a:schemeClr val="tx1"/>
                </a:solidFill>
                <a:latin typeface="Times New Roman" panose="02020603050405020304" pitchFamily="18" charset="0"/>
                <a:cs typeface="Times New Roman" panose="02020603050405020304" pitchFamily="18" charset="0"/>
                <a:sym typeface="+mn-ea"/>
              </a:rPr>
              <a:t>1. Підготовка телефонної апаратури до роботи. Перевірка працездатності.</a:t>
            </a:r>
          </a:p>
          <a:p>
            <a:pPr algn="l">
              <a:buNone/>
              <a:defRPr/>
            </a:pPr>
            <a:r>
              <a:rPr dirty="0" smtClean="0">
                <a:solidFill>
                  <a:schemeClr val="tx1"/>
                </a:solidFill>
                <a:latin typeface="Times New Roman" panose="02020603050405020304" pitchFamily="18" charset="0"/>
                <a:cs typeface="Times New Roman" panose="02020603050405020304" pitchFamily="18" charset="0"/>
                <a:sym typeface="+mn-ea"/>
              </a:rPr>
              <a:t>2. Робота на апаратурі, комутація абонентів, виконання нормативів.</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01295"/>
            <a:ext cx="8686800" cy="1560830"/>
          </a:xfrm>
        </p:spPr>
        <p:txBody>
          <a:bodyPr>
            <a:normAutofit/>
          </a:bodyPr>
          <a:lstStyle/>
          <a:p>
            <a:pPr>
              <a:defRPr/>
            </a:pPr>
            <a:r>
              <a:rPr sz="32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Тема </a:t>
            </a:r>
            <a:r>
              <a:rPr lang="ru-RU" sz="32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3</a:t>
            </a:r>
            <a:r>
              <a:rPr sz="32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r>
              <a:rPr sz="28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Засоби </a:t>
            </a:r>
            <a:r>
              <a:rPr lang="ru-RU" sz="28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проводового зв</a:t>
            </a:r>
            <a:r>
              <a:rPr lang="en-US" sz="28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r>
              <a:rPr lang="ru-RU" sz="28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язку</a:t>
            </a:r>
            <a:r>
              <a:rPr sz="28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тактичної ланки управління</a:t>
            </a:r>
            <a:br>
              <a:rPr sz="28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endParaRPr sz="28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304800" y="1859915"/>
            <a:ext cx="8686800" cy="4233545"/>
          </a:xfrm>
        </p:spPr>
        <p:txBody>
          <a:bodyPr>
            <a:normAutofit/>
          </a:bodyPr>
          <a:lstStyle/>
          <a:p>
            <a:pPr algn="l">
              <a:buNone/>
              <a:defRPr/>
            </a:pPr>
            <a:r>
              <a:rPr b="1" dirty="0" smtClean="0">
                <a:solidFill>
                  <a:schemeClr val="tx1"/>
                </a:solidFill>
                <a:latin typeface="Times New Roman" panose="02020603050405020304" pitchFamily="18" charset="0"/>
                <a:cs typeface="Times New Roman" panose="02020603050405020304" pitchFamily="18" charset="0"/>
                <a:sym typeface="+mn-ea"/>
              </a:rPr>
              <a:t>Заняття </a:t>
            </a:r>
            <a:r>
              <a:rPr lang="ru-RU" b="1" dirty="0" smtClean="0">
                <a:solidFill>
                  <a:schemeClr val="tx1"/>
                </a:solidFill>
                <a:latin typeface="Times New Roman" panose="02020603050405020304" pitchFamily="18" charset="0"/>
                <a:cs typeface="Times New Roman" panose="02020603050405020304" pitchFamily="18" charset="0"/>
                <a:sym typeface="+mn-ea"/>
              </a:rPr>
              <a:t>2</a:t>
            </a:r>
            <a:r>
              <a:rPr b="1" dirty="0" smtClean="0">
                <a:solidFill>
                  <a:schemeClr val="tx1"/>
                </a:solidFill>
                <a:latin typeface="Times New Roman" panose="02020603050405020304" pitchFamily="18" charset="0"/>
                <a:cs typeface="Times New Roman" panose="02020603050405020304" pitchFamily="18" charset="0"/>
                <a:sym typeface="+mn-ea"/>
              </a:rPr>
              <a:t>.</a:t>
            </a:r>
            <a:r>
              <a:rPr dirty="0" smtClean="0">
                <a:solidFill>
                  <a:schemeClr val="tx1"/>
                </a:solidFill>
                <a:latin typeface="Times New Roman" panose="02020603050405020304" pitchFamily="18" charset="0"/>
                <a:cs typeface="Times New Roman" panose="02020603050405020304" pitchFamily="18" charset="0"/>
                <a:sym typeface="+mn-ea"/>
              </a:rPr>
              <a:t> (</a:t>
            </a:r>
            <a:r>
              <a:rPr lang="ru-RU" dirty="0" smtClean="0">
                <a:solidFill>
                  <a:schemeClr val="tx1"/>
                </a:solidFill>
                <a:latin typeface="Times New Roman" panose="02020603050405020304" pitchFamily="18" charset="0"/>
                <a:cs typeface="Times New Roman" panose="02020603050405020304" pitchFamily="18" charset="0"/>
                <a:sym typeface="+mn-ea"/>
              </a:rPr>
              <a:t>П</a:t>
            </a:r>
            <a:r>
              <a:rPr dirty="0" smtClean="0">
                <a:solidFill>
                  <a:schemeClr val="tx1"/>
                </a:solidFill>
                <a:latin typeface="Times New Roman" panose="02020603050405020304" pitchFamily="18" charset="0"/>
                <a:cs typeface="Times New Roman" panose="02020603050405020304" pitchFamily="18" charset="0"/>
                <a:sym typeface="+mn-ea"/>
              </a:rPr>
              <a:t>рактичне заняття – 2 години). Робота на польовій телефонній апаратурі зв’язку.</a:t>
            </a:r>
          </a:p>
          <a:p>
            <a:pPr algn="l">
              <a:buNone/>
              <a:defRPr/>
            </a:pPr>
            <a:r>
              <a:rPr dirty="0" smtClean="0">
                <a:solidFill>
                  <a:schemeClr val="tx1"/>
                </a:solidFill>
                <a:latin typeface="Times New Roman" panose="02020603050405020304" pitchFamily="18" charset="0"/>
                <a:cs typeface="Times New Roman" panose="02020603050405020304" pitchFamily="18" charset="0"/>
                <a:sym typeface="+mn-ea"/>
              </a:rPr>
              <a:t>1. Підготовка телефонної апаратури до роботи. Перевірка працездатності.</a:t>
            </a:r>
          </a:p>
          <a:p>
            <a:pPr algn="l">
              <a:buNone/>
              <a:defRPr/>
            </a:pPr>
            <a:r>
              <a:rPr dirty="0" smtClean="0">
                <a:solidFill>
                  <a:schemeClr val="tx1"/>
                </a:solidFill>
                <a:latin typeface="Times New Roman" panose="02020603050405020304" pitchFamily="18" charset="0"/>
                <a:cs typeface="Times New Roman" panose="02020603050405020304" pitchFamily="18" charset="0"/>
                <a:sym typeface="+mn-ea"/>
              </a:rPr>
              <a:t>2. Робота на апаратурі, комутація абонентів, виконання нормативів.</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233045" y="635"/>
            <a:ext cx="8797290" cy="6769100"/>
          </a:xfrm>
        </p:spPr>
        <p:txBody>
          <a:bodyPr>
            <a:normAutofit/>
          </a:bodyPr>
          <a:lstStyle/>
          <a:p>
            <a:pPr marL="0" indent="0">
              <a:buNone/>
            </a:pPr>
            <a:r>
              <a:rPr lang="uk-UA" altLang="ru-RU" b="1" u="sng">
                <a:solidFill>
                  <a:srgbClr val="C00000"/>
                </a:solidFill>
                <a:latin typeface="Times New Roman" panose="02020603050405020304" pitchFamily="18" charset="0"/>
                <a:cs typeface="Times New Roman" panose="02020603050405020304" pitchFamily="18" charset="0"/>
              </a:rPr>
              <a:t>1 навчальне питання</a:t>
            </a:r>
            <a:endParaRPr lang="ru-RU" altLang="en-US" sz="1800">
              <a:solidFill>
                <a:schemeClr val="tx1"/>
              </a:solidFill>
              <a:latin typeface="Times New Roman" panose="02020603050405020304" pitchFamily="18" charset="0"/>
              <a:cs typeface="Times New Roman" panose="02020603050405020304" pitchFamily="18" charset="0"/>
            </a:endParaRPr>
          </a:p>
          <a:p>
            <a:pPr marL="0" indent="0">
              <a:buNone/>
            </a:pPr>
            <a:r>
              <a:rPr lang="ru-RU" altLang="en-US" sz="2400" b="1">
                <a:solidFill>
                  <a:schemeClr val="tx1"/>
                </a:solidFill>
                <a:latin typeface="Times New Roman" panose="02020603050405020304" pitchFamily="18" charset="0"/>
                <a:cs typeface="Times New Roman" panose="02020603050405020304" pitchFamily="18" charset="0"/>
              </a:rPr>
              <a:t>Підготовка до роботи ТА-57:</a:t>
            </a:r>
          </a:p>
          <a:p>
            <a:pPr marL="0" indent="0">
              <a:buNone/>
            </a:pPr>
            <a:r>
              <a:rPr lang="ru-RU" altLang="en-US" sz="1800">
                <a:solidFill>
                  <a:schemeClr val="tx1"/>
                </a:solidFill>
                <a:latin typeface="Times New Roman" panose="02020603050405020304" pitchFamily="18" charset="0"/>
                <a:cs typeface="Times New Roman" panose="02020603050405020304" pitchFamily="18" charset="0"/>
              </a:rPr>
              <a:t>- встановити телефонний апарат у зручному для роботи місці або у спеціальний кронштейн при експлуатації в рухомих об’єктах;</a:t>
            </a:r>
          </a:p>
          <a:p>
            <a:pPr marL="0" indent="0">
              <a:buNone/>
            </a:pPr>
            <a:r>
              <a:rPr lang="ru-RU" altLang="en-US" sz="1800">
                <a:solidFill>
                  <a:schemeClr val="tx1"/>
                </a:solidFill>
                <a:latin typeface="Times New Roman" panose="02020603050405020304" pitchFamily="18" charset="0"/>
                <a:cs typeface="Times New Roman" panose="02020603050405020304" pitchFamily="18" charset="0"/>
              </a:rPr>
              <a:t>- підключити лінію зв’язку до клем Л1 та Л2.</a:t>
            </a:r>
          </a:p>
          <a:p>
            <a:pPr marL="0" indent="0">
              <a:buNone/>
            </a:pPr>
            <a:r>
              <a:rPr lang="ru-RU" altLang="en-US" sz="1800">
                <a:solidFill>
                  <a:schemeClr val="tx1"/>
                </a:solidFill>
                <a:latin typeface="Times New Roman" panose="02020603050405020304" pitchFamily="18" charset="0"/>
                <a:cs typeface="Times New Roman" panose="02020603050405020304" pitchFamily="18" charset="0"/>
              </a:rPr>
              <a:t>- виставити перемикач «РЕЖИМ РОБОТИ» в положення «МБ»; - під'єднати батарею живлення;</a:t>
            </a:r>
          </a:p>
          <a:p>
            <a:pPr marL="0" indent="0">
              <a:buNone/>
            </a:pPr>
            <a:r>
              <a:rPr lang="ru-RU" altLang="en-US" sz="1800">
                <a:solidFill>
                  <a:schemeClr val="tx1"/>
                </a:solidFill>
                <a:latin typeface="Times New Roman" panose="02020603050405020304" pitchFamily="18" charset="0"/>
                <a:cs typeface="Times New Roman" panose="02020603050405020304" pitchFamily="18" charset="0"/>
              </a:rPr>
              <a:t>- покласти трубку в гніздо на кришці.</a:t>
            </a:r>
          </a:p>
          <a:p>
            <a:pPr marL="0" indent="0">
              <a:buNone/>
            </a:pPr>
            <a:r>
              <a:rPr lang="ru-RU" altLang="en-US" sz="2400" b="1">
                <a:solidFill>
                  <a:schemeClr val="tx1"/>
                </a:solidFill>
                <a:latin typeface="Times New Roman" panose="02020603050405020304" pitchFamily="18" charset="0"/>
                <a:cs typeface="Times New Roman" panose="02020603050405020304" pitchFamily="18" charset="0"/>
              </a:rPr>
              <a:t>Порядок здійснення та отримання виклику</a:t>
            </a:r>
          </a:p>
          <a:p>
            <a:pPr marL="0" indent="0">
              <a:buNone/>
            </a:pPr>
            <a:r>
              <a:rPr lang="uk-UA" altLang="ru-RU" sz="1800">
                <a:solidFill>
                  <a:schemeClr val="tx1"/>
                </a:solidFill>
                <a:latin typeface="Times New Roman" panose="02020603050405020304" pitchFamily="18" charset="0"/>
                <a:cs typeface="Times New Roman" panose="02020603050405020304" pitchFamily="18" charset="0"/>
              </a:rPr>
              <a:t>- </a:t>
            </a:r>
            <a:r>
              <a:rPr lang="ru-RU" altLang="en-US" sz="1800">
                <a:solidFill>
                  <a:schemeClr val="tx1"/>
                </a:solidFill>
                <a:latin typeface="Times New Roman" panose="02020603050405020304" pitchFamily="18" charset="0"/>
                <a:cs typeface="Times New Roman" panose="02020603050405020304" pitchFamily="18" charset="0"/>
              </a:rPr>
              <a:t>Для здійснення виклику: підняти трубку і покрутити ручку індукторного виклику, отримати відповідь абонента.</a:t>
            </a:r>
          </a:p>
          <a:p>
            <a:pPr marL="0" indent="0">
              <a:buNone/>
            </a:pPr>
            <a:r>
              <a:rPr lang="uk-UA" altLang="ru-RU" sz="1800">
                <a:solidFill>
                  <a:schemeClr val="tx1"/>
                </a:solidFill>
                <a:latin typeface="Times New Roman" panose="02020603050405020304" pitchFamily="18" charset="0"/>
                <a:cs typeface="Times New Roman" panose="02020603050405020304" pitchFamily="18" charset="0"/>
              </a:rPr>
              <a:t>- </a:t>
            </a:r>
            <a:r>
              <a:rPr lang="ru-RU" altLang="en-US" sz="1800">
                <a:solidFill>
                  <a:schemeClr val="tx1"/>
                </a:solidFill>
                <a:latin typeface="Times New Roman" panose="02020603050405020304" pitchFamily="18" charset="0"/>
                <a:cs typeface="Times New Roman" panose="02020603050405020304" pitchFamily="18" charset="0"/>
              </a:rPr>
              <a:t>Для приймання виклику (про що свідчить акустичний сигнал): підняти трубку і натиснути тангенту на трубці, відповісти абоненту, відпустити тангенту.</a:t>
            </a:r>
          </a:p>
          <a:p>
            <a:pPr marL="0" indent="0">
              <a:buNone/>
            </a:pPr>
            <a:r>
              <a:rPr lang="uk-UA" altLang="ru-RU" sz="1800">
                <a:solidFill>
                  <a:schemeClr val="tx1"/>
                </a:solidFill>
                <a:latin typeface="Times New Roman" panose="02020603050405020304" pitchFamily="18" charset="0"/>
                <a:cs typeface="Times New Roman" panose="02020603050405020304" pitchFamily="18" charset="0"/>
              </a:rPr>
              <a:t>- </a:t>
            </a:r>
            <a:r>
              <a:rPr lang="ru-RU" altLang="en-US" sz="1800">
                <a:solidFill>
                  <a:schemeClr val="tx1"/>
                </a:solidFill>
                <a:latin typeface="Times New Roman" panose="02020603050405020304" pitchFamily="18" charset="0"/>
                <a:cs typeface="Times New Roman" panose="02020603050405020304" pitchFamily="18" charset="0"/>
              </a:rPr>
              <a:t>Для здійснення переговорів: при мовленні натискати тангенту, а при прослуховуванні абонента відпускати її. По завершенні розмови покласти слухавку на телефонний апарат на встановлене місце.</a:t>
            </a:r>
          </a:p>
          <a:p>
            <a:pPr marL="0" indent="0">
              <a:buNone/>
            </a:pPr>
            <a:r>
              <a:rPr lang="uk-UA" altLang="ru-RU" sz="1800">
                <a:solidFill>
                  <a:schemeClr val="tx1"/>
                </a:solidFill>
                <a:latin typeface="Times New Roman" panose="02020603050405020304" pitchFamily="18" charset="0"/>
                <a:cs typeface="Times New Roman" panose="02020603050405020304" pitchFamily="18" charset="0"/>
              </a:rPr>
              <a:t>- </a:t>
            </a:r>
            <a:r>
              <a:rPr lang="ru-RU" altLang="en-US" sz="1800">
                <a:solidFill>
                  <a:schemeClr val="tx1"/>
                </a:solidFill>
                <a:latin typeface="Times New Roman" panose="02020603050405020304" pitchFamily="18" charset="0"/>
                <a:cs typeface="Times New Roman" panose="02020603050405020304" pitchFamily="18" charset="0"/>
              </a:rPr>
              <a:t>При проведенні переговорів при погіршеній чутності – натиснутикнопку «У», при передаванні відпустити. </a:t>
            </a:r>
          </a:p>
          <a:p>
            <a:pPr marL="0" indent="0">
              <a:buNone/>
            </a:pPr>
            <a:r>
              <a:rPr lang="uk-UA" altLang="ru-RU" sz="1800">
                <a:solidFill>
                  <a:schemeClr val="tx1"/>
                </a:solidFill>
                <a:latin typeface="Times New Roman" panose="02020603050405020304" pitchFamily="18" charset="0"/>
                <a:cs typeface="Times New Roman" panose="02020603050405020304" pitchFamily="18" charset="0"/>
              </a:rPr>
              <a:t>- </a:t>
            </a:r>
            <a:r>
              <a:rPr lang="ru-RU" altLang="en-US" sz="1800">
                <a:solidFill>
                  <a:schemeClr val="tx1"/>
                </a:solidFill>
                <a:latin typeface="Times New Roman" panose="02020603050405020304" pitchFamily="18" charset="0"/>
                <a:cs typeface="Times New Roman" panose="02020603050405020304" pitchFamily="18" charset="0"/>
              </a:rPr>
              <a:t>При роботі по радіо на передачу натиснути тангенту трубки, при прийманні – </a:t>
            </a:r>
            <a:r>
              <a:rPr lang="uk-UA" altLang="en-US" sz="1800">
                <a:solidFill>
                  <a:schemeClr val="tx1"/>
                </a:solidFill>
                <a:latin typeface="Times New Roman" panose="02020603050405020304" pitchFamily="18" charset="0"/>
                <a:cs typeface="Times New Roman" panose="02020603050405020304" pitchFamily="18" charset="0"/>
              </a:rPr>
              <a:t>ві</a:t>
            </a:r>
            <a:r>
              <a:rPr lang="ru-RU" altLang="en-US" sz="1800">
                <a:solidFill>
                  <a:schemeClr val="tx1"/>
                </a:solidFill>
                <a:latin typeface="Times New Roman" panose="02020603050405020304" pitchFamily="18" charset="0"/>
                <a:cs typeface="Times New Roman" panose="02020603050405020304" pitchFamily="18" charset="0"/>
              </a:rPr>
              <a:t>дпустити.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212090" y="271145"/>
            <a:ext cx="8779510" cy="6368415"/>
          </a:xfrm>
        </p:spPr>
        <p:txBody>
          <a:bodyPr>
            <a:normAutofit/>
          </a:bodyPr>
          <a:lstStyle/>
          <a:p>
            <a:pPr marL="0" indent="0">
              <a:buNone/>
            </a:pPr>
            <a:r>
              <a:rPr lang="uk-UA" altLang="ru-RU" sz="2570">
                <a:solidFill>
                  <a:schemeClr val="tx1"/>
                </a:solidFill>
                <a:latin typeface="Times New Roman" panose="02020603050405020304" pitchFamily="18" charset="0"/>
                <a:cs typeface="Times New Roman" panose="02020603050405020304" pitchFamily="18" charset="0"/>
              </a:rPr>
              <a:t>    </a:t>
            </a:r>
            <a:r>
              <a:rPr lang="uk-UA" altLang="ru-RU" sz="2570" b="1">
                <a:solidFill>
                  <a:schemeClr val="tx1"/>
                </a:solidFill>
                <a:latin typeface="Times New Roman" panose="02020603050405020304" pitchFamily="18" charset="0"/>
                <a:cs typeface="Times New Roman" panose="02020603050405020304" pitchFamily="18" charset="0"/>
              </a:rPr>
              <a:t>Згортання апарата</a:t>
            </a:r>
          </a:p>
          <a:p>
            <a:pPr marL="0" indent="0">
              <a:buNone/>
            </a:pPr>
            <a:r>
              <a:rPr lang="ru-RU" altLang="en-US" sz="2570" b="1">
                <a:solidFill>
                  <a:schemeClr val="tx1"/>
                </a:solidFill>
                <a:latin typeface="Times New Roman" panose="02020603050405020304" pitchFamily="18" charset="0"/>
                <a:cs typeface="Times New Roman" panose="02020603050405020304" pitchFamily="18" charset="0"/>
              </a:rPr>
              <a:t>- </a:t>
            </a:r>
            <a:r>
              <a:rPr lang="ru-RU" altLang="en-US" sz="2000">
                <a:solidFill>
                  <a:schemeClr val="tx1"/>
                </a:solidFill>
                <a:latin typeface="Times New Roman" panose="02020603050405020304" pitchFamily="18" charset="0"/>
                <a:cs typeface="Times New Roman" panose="02020603050405020304" pitchFamily="18" charset="0"/>
              </a:rPr>
              <a:t>відключити від затискачів проводову лінію;</a:t>
            </a:r>
          </a:p>
          <a:p>
            <a:pPr marL="0" indent="0">
              <a:buNone/>
            </a:pPr>
            <a:r>
              <a:rPr lang="ru-RU" altLang="en-US" sz="2000">
                <a:solidFill>
                  <a:schemeClr val="tx1"/>
                </a:solidFill>
                <a:latin typeface="Times New Roman" panose="02020603050405020304" pitchFamily="18" charset="0"/>
                <a:cs typeface="Times New Roman" panose="02020603050405020304" pitchFamily="18" charset="0"/>
              </a:rPr>
              <a:t>-  покласти під кришку трубку</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sz="half" idx="1"/>
          </p:nvPr>
        </p:nvSpPr>
        <p:spPr>
          <a:xfrm>
            <a:off x="309245" y="217805"/>
            <a:ext cx="8834755" cy="4724400"/>
          </a:xfrm>
        </p:spPr>
        <p:txBody>
          <a:bodyPr>
            <a:normAutofit/>
          </a:bodyPr>
          <a:lstStyle/>
          <a:p>
            <a:pPr marL="0" indent="0">
              <a:buNone/>
            </a:pPr>
            <a:r>
              <a:rPr lang="ru-RU" altLang="en-US" sz="3335" b="1">
                <a:solidFill>
                  <a:schemeClr val="tx1"/>
                </a:solidFill>
                <a:latin typeface="Times New Roman" panose="02020603050405020304" pitchFamily="18" charset="0"/>
                <a:cs typeface="Times New Roman" panose="02020603050405020304" pitchFamily="18" charset="0"/>
              </a:rPr>
              <a:t>Телефонний апарат ТА-01</a:t>
            </a:r>
          </a:p>
          <a:p>
            <a:pPr marL="0" indent="0">
              <a:buNone/>
            </a:pPr>
            <a:r>
              <a:rPr lang="ru-RU" altLang="en-US" sz="3000" b="1">
                <a:solidFill>
                  <a:schemeClr val="tx1"/>
                </a:solidFill>
                <a:latin typeface="Times New Roman" panose="02020603050405020304" pitchFamily="18" charset="0"/>
                <a:cs typeface="Times New Roman" panose="02020603050405020304" pitchFamily="18" charset="0"/>
              </a:rPr>
              <a:t>Функціональне призначення органів управління</a:t>
            </a:r>
          </a:p>
        </p:txBody>
      </p:sp>
      <p:pic>
        <p:nvPicPr>
          <p:cNvPr id="4" name="Замещающее содержимое 3"/>
          <p:cNvPicPr>
            <a:picLocks noGrp="1" noChangeAspect="1"/>
          </p:cNvPicPr>
          <p:nvPr>
            <p:ph sz="half" idx="2"/>
          </p:nvPr>
        </p:nvPicPr>
        <p:blipFill>
          <a:blip r:embed="rId2" cstate="print"/>
          <a:stretch>
            <a:fillRect/>
          </a:stretch>
        </p:blipFill>
        <p:spPr>
          <a:xfrm>
            <a:off x="103505" y="1603375"/>
            <a:ext cx="2594610" cy="4573270"/>
          </a:xfrm>
          <a:prstGeom prst="rect">
            <a:avLst/>
          </a:prstGeom>
        </p:spPr>
      </p:pic>
      <p:sp>
        <p:nvSpPr>
          <p:cNvPr id="6" name="Текстовое поле 5"/>
          <p:cNvSpPr txBox="1"/>
          <p:nvPr/>
        </p:nvSpPr>
        <p:spPr>
          <a:xfrm>
            <a:off x="3250565" y="1727835"/>
            <a:ext cx="5559425" cy="2061210"/>
          </a:xfrm>
          <a:prstGeom prst="rect">
            <a:avLst/>
          </a:prstGeom>
          <a:noFill/>
        </p:spPr>
        <p:txBody>
          <a:bodyPr wrap="square" rtlCol="0" anchor="t">
            <a:spAutoFit/>
          </a:bodyPr>
          <a:lstStyle/>
          <a:p>
            <a:r>
              <a:rPr lang="ru-RU" altLang="en-US"/>
              <a:t> </a:t>
            </a:r>
            <a:r>
              <a:rPr lang="ru-RU" altLang="en-US" sz="2000" b="1">
                <a:latin typeface="Times New Roman" panose="02020603050405020304" pitchFamily="18" charset="0"/>
                <a:cs typeface="Times New Roman" panose="02020603050405020304" pitchFamily="18" charset="0"/>
              </a:rPr>
              <a:t>Тастатура телефонного апарата:</a:t>
            </a:r>
            <a:r>
              <a:rPr lang="ru-RU" altLang="en-US">
                <a:latin typeface="Times New Roman" panose="02020603050405020304" pitchFamily="18" charset="0"/>
                <a:cs typeface="Times New Roman" panose="02020603050405020304" pitchFamily="18" charset="0"/>
              </a:rPr>
              <a:t> </a:t>
            </a:r>
          </a:p>
          <a:p>
            <a:r>
              <a:rPr lang="ru-RU" altLang="en-US">
                <a:latin typeface="Times New Roman" panose="02020603050405020304" pitchFamily="18" charset="0"/>
                <a:cs typeface="Times New Roman" panose="02020603050405020304" pitchFamily="18" charset="0"/>
              </a:rPr>
              <a:t>1 – світлодіод індикації вхідного виклику;</a:t>
            </a:r>
          </a:p>
          <a:p>
            <a:r>
              <a:rPr lang="ru-RU" altLang="en-US">
                <a:latin typeface="Times New Roman" panose="02020603050405020304" pitchFamily="18" charset="0"/>
                <a:cs typeface="Times New Roman" panose="02020603050405020304" pitchFamily="18" charset="0"/>
              </a:rPr>
              <a:t>2 – світлодіод індикації розряду батареї;</a:t>
            </a:r>
          </a:p>
          <a:p>
            <a:r>
              <a:rPr lang="ru-RU" altLang="en-US">
                <a:latin typeface="Times New Roman" panose="02020603050405020304" pitchFamily="18" charset="0"/>
                <a:cs typeface="Times New Roman" panose="02020603050405020304" pitchFamily="18" charset="0"/>
              </a:rPr>
              <a:t>3 – світлодіод індикації наявності лінії у режимі «ЦБ»;</a:t>
            </a:r>
          </a:p>
          <a:p>
            <a:r>
              <a:rPr lang="ru-RU" altLang="en-US">
                <a:latin typeface="Times New Roman" panose="02020603050405020304" pitchFamily="18" charset="0"/>
                <a:cs typeface="Times New Roman" panose="02020603050405020304" pitchFamily="18" charset="0"/>
              </a:rPr>
              <a:t>4 – перемикач режимів роботи;</a:t>
            </a:r>
          </a:p>
          <a:p>
            <a:r>
              <a:rPr lang="ru-RU" altLang="en-US">
                <a:latin typeface="Times New Roman" panose="02020603050405020304" pitchFamily="18" charset="0"/>
                <a:cs typeface="Times New Roman" panose="02020603050405020304" pitchFamily="18" charset="0"/>
              </a:rPr>
              <a:t>5 – перемикач гучності прийому розмови;</a:t>
            </a:r>
          </a:p>
          <a:p>
            <a:r>
              <a:rPr lang="ru-RU" altLang="en-US">
                <a:latin typeface="Times New Roman" panose="02020603050405020304" pitchFamily="18" charset="0"/>
                <a:cs typeface="Times New Roman" panose="02020603050405020304" pitchFamily="18" charset="0"/>
              </a:rPr>
              <a:t>6 – перемикач гучності прийому виклику</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77470" y="242570"/>
            <a:ext cx="8988425" cy="6476365"/>
          </a:xfrm>
        </p:spPr>
        <p:txBody>
          <a:bodyPr>
            <a:normAutofit/>
          </a:bodyPr>
          <a:lstStyle/>
          <a:p>
            <a:pPr marL="0" indent="0">
              <a:buFont typeface="Wingdings" panose="05000000000000000000" charset="0"/>
              <a:buNone/>
            </a:pPr>
            <a:r>
              <a:rPr lang="uk-UA" altLang="en-US" sz="2000" b="1" dirty="0">
                <a:solidFill>
                  <a:schemeClr val="tx1"/>
                </a:solidFill>
                <a:latin typeface="Times New Roman" panose="02020603050405020304" pitchFamily="18" charset="0"/>
                <a:cs typeface="Times New Roman" panose="02020603050405020304" pitchFamily="18" charset="0"/>
                <a:sym typeface="+mn-ea"/>
              </a:rPr>
              <a:t>ЗП</a:t>
            </a:r>
            <a:r>
              <a:rPr lang="uk-UA" altLang="en-US" sz="2000" dirty="0">
                <a:solidFill>
                  <a:schemeClr val="tx1"/>
                </a:solidFill>
                <a:latin typeface="Times New Roman" panose="02020603050405020304" pitchFamily="18" charset="0"/>
                <a:cs typeface="Times New Roman" panose="02020603050405020304" pitchFamily="18" charset="0"/>
                <a:sym typeface="+mn-ea"/>
              </a:rPr>
              <a:t> – кнопка занесення до пам’яті апарата номера абонента;</a:t>
            </a:r>
          </a:p>
          <a:p>
            <a:pPr marL="0" indent="0">
              <a:buFont typeface="Wingdings" panose="05000000000000000000" charset="0"/>
              <a:buNone/>
            </a:pPr>
            <a:r>
              <a:rPr lang="uk-UA" altLang="en-US" sz="2000" b="1" dirty="0" err="1">
                <a:solidFill>
                  <a:schemeClr val="tx1"/>
                </a:solidFill>
                <a:latin typeface="Times New Roman" panose="02020603050405020304" pitchFamily="18" charset="0"/>
                <a:cs typeface="Times New Roman" panose="02020603050405020304" pitchFamily="18" charset="0"/>
                <a:sym typeface="+mn-ea"/>
              </a:rPr>
              <a:t>ПЧ</a:t>
            </a:r>
            <a:r>
              <a:rPr lang="uk-UA" altLang="en-US" sz="2000" dirty="0">
                <a:solidFill>
                  <a:schemeClr val="tx1"/>
                </a:solidFill>
                <a:latin typeface="Times New Roman" panose="02020603050405020304" pitchFamily="18" charset="0"/>
                <a:cs typeface="Times New Roman" panose="02020603050405020304" pitchFamily="18" charset="0"/>
                <a:sym typeface="+mn-ea"/>
              </a:rPr>
              <a:t> – кнопка виклику абонента, номер якого записано в пам'ять;</a:t>
            </a:r>
          </a:p>
          <a:p>
            <a:pPr marL="0" indent="0">
              <a:buFont typeface="Wingdings" panose="05000000000000000000" charset="0"/>
              <a:buNone/>
            </a:pPr>
            <a:r>
              <a:rPr lang="uk-UA" altLang="en-US" sz="2000" b="1" dirty="0">
                <a:solidFill>
                  <a:schemeClr val="tx1"/>
                </a:solidFill>
                <a:latin typeface="Times New Roman" panose="02020603050405020304" pitchFamily="18" charset="0"/>
                <a:cs typeface="Times New Roman" panose="02020603050405020304" pitchFamily="18" charset="0"/>
                <a:sym typeface="+mn-ea"/>
              </a:rPr>
              <a:t>ПОВТ</a:t>
            </a:r>
            <a:r>
              <a:rPr lang="uk-UA" altLang="en-US" sz="2000" dirty="0">
                <a:solidFill>
                  <a:schemeClr val="tx1"/>
                </a:solidFill>
                <a:latin typeface="Times New Roman" panose="02020603050405020304" pitchFamily="18" charset="0"/>
                <a:cs typeface="Times New Roman" panose="02020603050405020304" pitchFamily="18" charset="0"/>
                <a:sym typeface="+mn-ea"/>
              </a:rPr>
              <a:t> – кнопка повторного посилання виклику абоненту;</a:t>
            </a:r>
          </a:p>
          <a:p>
            <a:pPr marL="0" indent="0">
              <a:buFont typeface="Wingdings" panose="05000000000000000000" charset="0"/>
              <a:buNone/>
            </a:pPr>
            <a:r>
              <a:rPr lang="uk-UA" altLang="en-US" sz="2000" b="1" dirty="0">
                <a:solidFill>
                  <a:schemeClr val="tx1"/>
                </a:solidFill>
                <a:latin typeface="Times New Roman" panose="02020603050405020304" pitchFamily="18" charset="0"/>
                <a:cs typeface="Times New Roman" panose="02020603050405020304" pitchFamily="18" charset="0"/>
                <a:sym typeface="+mn-ea"/>
              </a:rPr>
              <a:t>КВ</a:t>
            </a:r>
            <a:r>
              <a:rPr lang="uk-UA" altLang="en-US" sz="2000" dirty="0">
                <a:solidFill>
                  <a:schemeClr val="tx1"/>
                </a:solidFill>
                <a:latin typeface="Times New Roman" panose="02020603050405020304" pitchFamily="18" charset="0"/>
                <a:cs typeface="Times New Roman" panose="02020603050405020304" pitchFamily="18" charset="0"/>
                <a:sym typeface="+mn-ea"/>
              </a:rPr>
              <a:t> – кнопка короткого відбою, яка виконує функції посилання у лінію </a:t>
            </a:r>
          </a:p>
          <a:p>
            <a:pPr marL="0" indent="0">
              <a:buFont typeface="Wingdings" panose="05000000000000000000" charset="0"/>
              <a:buNone/>
            </a:pPr>
            <a:r>
              <a:rPr lang="uk-UA" altLang="en-US" sz="2000" dirty="0">
                <a:solidFill>
                  <a:schemeClr val="tx1"/>
                </a:solidFill>
                <a:latin typeface="Times New Roman" panose="02020603050405020304" pitchFamily="18" charset="0"/>
                <a:cs typeface="Times New Roman" panose="02020603050405020304" pitchFamily="18" charset="0"/>
                <a:sym typeface="+mn-ea"/>
              </a:rPr>
              <a:t>сигналів покладеної та знятої слухавки;</a:t>
            </a:r>
          </a:p>
          <a:p>
            <a:pPr marL="0" indent="0">
              <a:buFont typeface="Wingdings" panose="05000000000000000000" charset="0"/>
              <a:buNone/>
            </a:pPr>
            <a:r>
              <a:rPr lang="uk-UA" altLang="en-US" sz="2000" b="1" dirty="0">
                <a:solidFill>
                  <a:schemeClr val="tx1"/>
                </a:solidFill>
                <a:latin typeface="Times New Roman" panose="02020603050405020304" pitchFamily="18" charset="0"/>
                <a:cs typeface="Times New Roman" panose="02020603050405020304" pitchFamily="18" charset="0"/>
                <a:sym typeface="+mn-ea"/>
              </a:rPr>
              <a:t>1-9,0</a:t>
            </a:r>
            <a:r>
              <a:rPr lang="uk-UA" altLang="en-US" sz="2000" dirty="0">
                <a:solidFill>
                  <a:schemeClr val="tx1"/>
                </a:solidFill>
                <a:latin typeface="Times New Roman" panose="02020603050405020304" pitchFamily="18" charset="0"/>
                <a:cs typeface="Times New Roman" panose="02020603050405020304" pitchFamily="18" charset="0"/>
                <a:sym typeface="+mn-ea"/>
              </a:rPr>
              <a:t> – введення цифр;</a:t>
            </a:r>
          </a:p>
          <a:p>
            <a:pPr marL="0" indent="0">
              <a:buFont typeface="Wingdings" panose="05000000000000000000" charset="0"/>
              <a:buNone/>
            </a:pPr>
            <a:r>
              <a:rPr lang="uk-UA" altLang="en-US" sz="2400" b="1" dirty="0">
                <a:solidFill>
                  <a:schemeClr val="tx1"/>
                </a:solidFill>
                <a:latin typeface="Times New Roman" panose="02020603050405020304" pitchFamily="18" charset="0"/>
                <a:cs typeface="Times New Roman" panose="02020603050405020304" pitchFamily="18" charset="0"/>
                <a:sym typeface="+mn-ea"/>
              </a:rPr>
              <a:t> –</a:t>
            </a:r>
            <a:r>
              <a:rPr lang="uk-UA" altLang="en-US" sz="2000" dirty="0">
                <a:solidFill>
                  <a:schemeClr val="tx1"/>
                </a:solidFill>
                <a:latin typeface="Times New Roman" panose="02020603050405020304" pitchFamily="18" charset="0"/>
                <a:cs typeface="Times New Roman" panose="02020603050405020304" pitchFamily="18" charset="0"/>
                <a:sym typeface="+mn-ea"/>
              </a:rPr>
              <a:t> кнопка посилання індукторного виклику в системі «МБ»;</a:t>
            </a:r>
          </a:p>
          <a:p>
            <a:pPr marL="0" indent="0">
              <a:buFont typeface="Wingdings" panose="05000000000000000000" charset="0"/>
              <a:buNone/>
            </a:pPr>
            <a:r>
              <a:rPr lang="uk-UA" altLang="en-US" sz="2400" b="1" dirty="0">
                <a:solidFill>
                  <a:schemeClr val="tx1"/>
                </a:solidFill>
                <a:latin typeface="Times New Roman" panose="02020603050405020304" pitchFamily="18" charset="0"/>
                <a:cs typeface="Times New Roman" panose="02020603050405020304" pitchFamily="18" charset="0"/>
                <a:sym typeface="+mn-ea"/>
              </a:rPr>
              <a:t>#</a:t>
            </a:r>
            <a:r>
              <a:rPr lang="uk-UA" altLang="en-US" sz="2000" dirty="0">
                <a:solidFill>
                  <a:schemeClr val="tx1"/>
                </a:solidFill>
                <a:latin typeface="Times New Roman" panose="02020603050405020304" pitchFamily="18" charset="0"/>
                <a:cs typeface="Times New Roman" panose="02020603050405020304" pitchFamily="18" charset="0"/>
                <a:sym typeface="+mn-ea"/>
              </a:rPr>
              <a:t> – кнопки додаткових видів обслуговування при роботі в режимі «ЦБ».</a:t>
            </a:r>
          </a:p>
          <a:p>
            <a:pPr marL="0" indent="0">
              <a:buFont typeface="Wingdings" panose="05000000000000000000" charset="0"/>
              <a:buNone/>
            </a:pPr>
            <a:r>
              <a:rPr lang="uk-UA" altLang="en-US" sz="2000" b="1" dirty="0">
                <a:solidFill>
                  <a:schemeClr val="tx1"/>
                </a:solidFill>
                <a:latin typeface="Times New Roman" panose="02020603050405020304" pitchFamily="18" charset="0"/>
                <a:cs typeface="Times New Roman" panose="02020603050405020304" pitchFamily="18" charset="0"/>
                <a:sym typeface="+mn-ea"/>
              </a:rPr>
              <a:t>Порядок роботи</a:t>
            </a:r>
          </a:p>
          <a:p>
            <a:pPr marL="0" indent="0">
              <a:buFont typeface="Wingdings" panose="05000000000000000000" charset="0"/>
              <a:buNone/>
            </a:pPr>
            <a:r>
              <a:rPr lang="uk-UA" altLang="en-US" sz="2000" b="1" dirty="0">
                <a:solidFill>
                  <a:schemeClr val="tx1"/>
                </a:solidFill>
                <a:latin typeface="Times New Roman" panose="02020603050405020304" pitchFamily="18" charset="0"/>
                <a:cs typeface="Times New Roman" panose="02020603050405020304" pitchFamily="18" charset="0"/>
                <a:sym typeface="+mn-ea"/>
              </a:rPr>
              <a:t>Техніка безпеки</a:t>
            </a:r>
            <a:endParaRPr lang="uk-UA" altLang="en-US" sz="2000" dirty="0">
              <a:solidFill>
                <a:schemeClr val="tx1"/>
              </a:solidFill>
              <a:latin typeface="Times New Roman" panose="02020603050405020304" pitchFamily="18" charset="0"/>
              <a:cs typeface="Times New Roman" panose="02020603050405020304" pitchFamily="18" charset="0"/>
              <a:sym typeface="+mn-ea"/>
            </a:endParaRPr>
          </a:p>
          <a:p>
            <a:pPr marL="0" indent="0">
              <a:buFont typeface="Wingdings" panose="05000000000000000000" charset="0"/>
              <a:buNone/>
            </a:pPr>
            <a:r>
              <a:rPr lang="uk-UA" altLang="en-US" sz="2000" dirty="0">
                <a:solidFill>
                  <a:schemeClr val="tx1"/>
                </a:solidFill>
                <a:latin typeface="Times New Roman" panose="02020603050405020304" pitchFamily="18" charset="0"/>
                <a:cs typeface="Times New Roman" panose="02020603050405020304" pitchFamily="18" charset="0"/>
                <a:sym typeface="+mn-ea"/>
              </a:rPr>
              <a:t>При експлуатації телефонного апарата в стаціонарних та рухомих об’єктах необхідно до підключення електромережі надійно з’єднати клему заземлення на корпусі телефонного апарата з шиною заземлення об’єкта, при експлуатації апарата, як виносного з екранованим кабелем з’єднати клему заземлення на корпусі телефонного апарату з екраном кабелю. При здійсненні індукторного виклику ЗАБОРОНЯЄТЬСЯ торкатися клем (напруга на клемах лінії – до 100 В).</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ее содержимое 1"/>
          <p:cNvSpPr>
            <a:spLocks noGrp="1"/>
          </p:cNvSpPr>
          <p:nvPr>
            <p:ph sz="half" idx="2"/>
          </p:nvPr>
        </p:nvSpPr>
        <p:spPr/>
        <p:txBody>
          <a:bodyPr/>
          <a:lstStyle/>
          <a:p>
            <a:endParaRPr lang="ru-RU" altLang="en-US"/>
          </a:p>
        </p:txBody>
      </p:sp>
      <p:sp>
        <p:nvSpPr>
          <p:cNvPr id="3" name="Текстовое поле 2"/>
          <p:cNvSpPr txBox="1"/>
          <p:nvPr/>
        </p:nvSpPr>
        <p:spPr>
          <a:xfrm>
            <a:off x="232410" y="368300"/>
            <a:ext cx="8679815" cy="2614930"/>
          </a:xfrm>
          <a:prstGeom prst="rect">
            <a:avLst/>
          </a:prstGeom>
          <a:noFill/>
        </p:spPr>
        <p:txBody>
          <a:bodyPr wrap="square" rtlCol="0" anchor="t">
            <a:spAutoFit/>
          </a:bodyPr>
          <a:lstStyle/>
          <a:p>
            <a:r>
              <a:rPr lang="ru-RU" altLang="en-US" sz="2000" b="1">
                <a:latin typeface="Times New Roman" panose="02020603050405020304" pitchFamily="18" charset="0"/>
                <a:cs typeface="Times New Roman" panose="02020603050405020304" pitchFamily="18" charset="0"/>
              </a:rPr>
              <a:t>Підготовка до роботи:</a:t>
            </a:r>
          </a:p>
          <a:p>
            <a:r>
              <a:rPr lang="ru-RU" altLang="en-US">
                <a:latin typeface="Times New Roman" panose="02020603050405020304" pitchFamily="18" charset="0"/>
                <a:cs typeface="Times New Roman" panose="02020603050405020304" pitchFamily="18" charset="0"/>
              </a:rPr>
              <a:t>- встановити телефонний апарат у зручному для роботи місці або у </a:t>
            </a:r>
          </a:p>
          <a:p>
            <a:r>
              <a:rPr lang="ru-RU" altLang="en-US">
                <a:latin typeface="Times New Roman" panose="02020603050405020304" pitchFamily="18" charset="0"/>
                <a:cs typeface="Times New Roman" panose="02020603050405020304" pitchFamily="18" charset="0"/>
              </a:rPr>
              <a:t>спеціальний кронштейн при експлуатації в рухомих об’єктах;</a:t>
            </a:r>
          </a:p>
          <a:p>
            <a:r>
              <a:rPr lang="ru-RU" altLang="en-US">
                <a:latin typeface="Times New Roman" panose="02020603050405020304" pitchFamily="18" charset="0"/>
                <a:cs typeface="Times New Roman" panose="02020603050405020304" pitchFamily="18" charset="0"/>
              </a:rPr>
              <a:t>- при роботі в режимі «</a:t>
            </a:r>
            <a:r>
              <a:rPr lang="ru-RU" altLang="en-US" b="1">
                <a:latin typeface="Times New Roman" panose="02020603050405020304" pitchFamily="18" charset="0"/>
                <a:cs typeface="Times New Roman" panose="02020603050405020304" pitchFamily="18" charset="0"/>
              </a:rPr>
              <a:t>МБ</a:t>
            </a:r>
            <a:r>
              <a:rPr lang="ru-RU" altLang="en-US">
                <a:latin typeface="Times New Roman" panose="02020603050405020304" pitchFamily="18" charset="0"/>
                <a:cs typeface="Times New Roman" panose="02020603050405020304" pitchFamily="18" charset="0"/>
              </a:rPr>
              <a:t>» вставити тубус з елементами живлення або</a:t>
            </a:r>
          </a:p>
          <a:p>
            <a:r>
              <a:rPr lang="ru-RU" altLang="en-US">
                <a:latin typeface="Times New Roman" panose="02020603050405020304" pitchFamily="18" charset="0"/>
                <a:cs typeface="Times New Roman" panose="02020603050405020304" pitchFamily="18" charset="0"/>
              </a:rPr>
              <a:t>підключити джерело постійного струму напругою </a:t>
            </a:r>
            <a:r>
              <a:rPr lang="ru-RU" altLang="en-US" b="1">
                <a:latin typeface="Times New Roman" panose="02020603050405020304" pitchFamily="18" charset="0"/>
                <a:cs typeface="Times New Roman" panose="02020603050405020304" pitchFamily="18" charset="0"/>
              </a:rPr>
              <a:t>27 В</a:t>
            </a:r>
            <a:r>
              <a:rPr lang="ru-RU" altLang="en-US">
                <a:latin typeface="Times New Roman" panose="02020603050405020304" pitchFamily="18" charset="0"/>
                <a:cs typeface="Times New Roman" panose="02020603050405020304" pitchFamily="18" charset="0"/>
              </a:rPr>
              <a:t> від бортової мережі;</a:t>
            </a:r>
          </a:p>
          <a:p>
            <a:r>
              <a:rPr lang="ru-RU" altLang="en-US">
                <a:latin typeface="Times New Roman" panose="02020603050405020304" pitchFamily="18" charset="0"/>
                <a:cs typeface="Times New Roman" panose="02020603050405020304" pitchFamily="18" charset="0"/>
              </a:rPr>
              <a:t>- підключити лінію зв’язку до клем </a:t>
            </a:r>
            <a:r>
              <a:rPr lang="ru-RU" altLang="en-US" b="1">
                <a:latin typeface="Times New Roman" panose="02020603050405020304" pitchFamily="18" charset="0"/>
                <a:cs typeface="Times New Roman" panose="02020603050405020304" pitchFamily="18" charset="0"/>
              </a:rPr>
              <a:t>Л1 та Л2</a:t>
            </a:r>
            <a:r>
              <a:rPr lang="ru-RU" altLang="en-US">
                <a:latin typeface="Times New Roman" panose="02020603050405020304" pitchFamily="18" charset="0"/>
                <a:cs typeface="Times New Roman" panose="02020603050405020304" pitchFamily="18" charset="0"/>
              </a:rPr>
              <a:t>.;</a:t>
            </a:r>
          </a:p>
          <a:p>
            <a:r>
              <a:rPr lang="ru-RU" altLang="en-US">
                <a:latin typeface="Times New Roman" panose="02020603050405020304" pitchFamily="18" charset="0"/>
                <a:cs typeface="Times New Roman" panose="02020603050405020304" pitchFamily="18" charset="0"/>
              </a:rPr>
              <a:t>- перемикачі на передній панелі виставити у положення: перемикач </a:t>
            </a:r>
          </a:p>
          <a:p>
            <a:r>
              <a:rPr lang="ru-RU" altLang="en-US">
                <a:latin typeface="Times New Roman" panose="02020603050405020304" pitchFamily="18" charset="0"/>
                <a:cs typeface="Times New Roman" panose="02020603050405020304" pitchFamily="18" charset="0"/>
              </a:rPr>
              <a:t>«</a:t>
            </a:r>
            <a:r>
              <a:rPr lang="ru-RU" altLang="en-US" b="1">
                <a:latin typeface="Times New Roman" panose="02020603050405020304" pitchFamily="18" charset="0"/>
                <a:cs typeface="Times New Roman" panose="02020603050405020304" pitchFamily="18" charset="0"/>
              </a:rPr>
              <a:t>ВИКЛИК</a:t>
            </a:r>
            <a:r>
              <a:rPr lang="ru-RU" altLang="en-US">
                <a:latin typeface="Times New Roman" panose="02020603050405020304" pitchFamily="18" charset="0"/>
                <a:cs typeface="Times New Roman" panose="02020603050405020304" pitchFamily="18" charset="0"/>
              </a:rPr>
              <a:t>» – у праве крайнє положення, перемикач «</a:t>
            </a:r>
            <a:r>
              <a:rPr lang="ru-RU" altLang="en-US" b="1">
                <a:latin typeface="Times New Roman" panose="02020603050405020304" pitchFamily="18" charset="0"/>
                <a:cs typeface="Times New Roman" panose="02020603050405020304" pitchFamily="18" charset="0"/>
              </a:rPr>
              <a:t>ГУЧНІСТЬ</a:t>
            </a:r>
            <a:r>
              <a:rPr lang="ru-RU" altLang="en-US">
                <a:latin typeface="Times New Roman" panose="02020603050405020304" pitchFamily="18" charset="0"/>
                <a:cs typeface="Times New Roman" panose="02020603050405020304" pitchFamily="18" charset="0"/>
              </a:rPr>
              <a:t>» – у праве</a:t>
            </a:r>
          </a:p>
          <a:p>
            <a:r>
              <a:rPr lang="ru-RU" altLang="en-US">
                <a:latin typeface="Times New Roman" panose="02020603050405020304" pitchFamily="18" charset="0"/>
                <a:cs typeface="Times New Roman" panose="02020603050405020304" pitchFamily="18" charset="0"/>
              </a:rPr>
              <a:t>крайнє положення, перемикач «</a:t>
            </a:r>
            <a:r>
              <a:rPr lang="ru-RU" altLang="en-US" b="1">
                <a:latin typeface="Times New Roman" panose="02020603050405020304" pitchFamily="18" charset="0"/>
                <a:cs typeface="Times New Roman" panose="02020603050405020304" pitchFamily="18" charset="0"/>
              </a:rPr>
              <a:t>РЕЖИМ РОБОТИ</a:t>
            </a:r>
            <a:r>
              <a:rPr lang="ru-RU" altLang="en-US">
                <a:latin typeface="Times New Roman" panose="02020603050405020304" pitchFamily="18" charset="0"/>
                <a:cs typeface="Times New Roman" panose="02020603050405020304" pitchFamily="18" charset="0"/>
              </a:rPr>
              <a:t>» – у положення «</a:t>
            </a:r>
            <a:r>
              <a:rPr lang="ru-RU" altLang="en-US" b="1">
                <a:latin typeface="Times New Roman" panose="02020603050405020304" pitchFamily="18" charset="0"/>
                <a:cs typeface="Times New Roman" panose="02020603050405020304" pitchFamily="18" charset="0"/>
              </a:rPr>
              <a:t>МБ»</a:t>
            </a:r>
            <a:r>
              <a:rPr lang="ru-RU" altLang="en-US">
                <a:latin typeface="Times New Roman" panose="02020603050405020304" pitchFamily="18" charset="0"/>
                <a:cs typeface="Times New Roman" panose="02020603050405020304" pitchFamily="18" charset="0"/>
              </a:rPr>
              <a:t>.</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42</TotalTime>
  <Words>2304</Words>
  <Application>Microsoft Office PowerPoint</Application>
  <PresentationFormat>Экран (4:3)</PresentationFormat>
  <Paragraphs>193</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Трек</vt:lpstr>
      <vt:lpstr>Миколаївський національний університет імені В.О. Сухомлинського  Кафедра військової підготовки</vt:lpstr>
      <vt:lpstr>Слайд 2</vt:lpstr>
      <vt:lpstr>Тема 3. Засоби проводового зв'язку тактичної ланки управління </vt:lpstr>
      <vt:lpstr>Тема 3. Засоби проводового зв'язку тактичної ланки управління </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Контрольні питання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cp:lastModifiedBy>user</cp:lastModifiedBy>
  <cp:revision>68</cp:revision>
  <dcterms:created xsi:type="dcterms:W3CDTF">2020-12-24T10:51:00Z</dcterms:created>
  <dcterms:modified xsi:type="dcterms:W3CDTF">2023-04-07T15:16:44Z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1049-11.2.0.9635</vt:lpwstr>
  </property>
</Properties>
</file>