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1" r:id="rId2"/>
    <p:sldId id="262" r:id="rId3"/>
    <p:sldId id="380" r:id="rId4"/>
    <p:sldId id="381" r:id="rId5"/>
    <p:sldId id="382" r:id="rId6"/>
    <p:sldId id="383" r:id="rId7"/>
    <p:sldId id="302" r:id="rId8"/>
    <p:sldId id="369" r:id="rId9"/>
    <p:sldId id="303" r:id="rId10"/>
    <p:sldId id="334" r:id="rId11"/>
    <p:sldId id="304" r:id="rId12"/>
    <p:sldId id="305" r:id="rId13"/>
    <p:sldId id="306" r:id="rId14"/>
    <p:sldId id="308" r:id="rId15"/>
    <p:sldId id="371" r:id="rId16"/>
    <p:sldId id="373" r:id="rId17"/>
    <p:sldId id="309" r:id="rId18"/>
    <p:sldId id="333" r:id="rId19"/>
    <p:sldId id="359" r:id="rId20"/>
    <p:sldId id="374" r:id="rId21"/>
    <p:sldId id="379" r:id="rId22"/>
    <p:sldId id="378" r:id="rId23"/>
    <p:sldId id="377" r:id="rId24"/>
    <p:sldId id="375" r:id="rId25"/>
    <p:sldId id="3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5" autoAdjust="0"/>
    <p:restoredTop sz="93662" autoAdjust="0"/>
  </p:normalViewPr>
  <p:slideViewPr>
    <p:cSldViewPr>
      <p:cViewPr>
        <p:scale>
          <a:sx n="100" d="100"/>
          <a:sy n="100" d="100"/>
        </p:scale>
        <p:origin x="-690" y="66"/>
      </p:cViewPr>
      <p:guideLst>
        <p:guide orient="horz" pos="2176"/>
        <p:guide pos="2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7F76-AAFE-4247-B341-3415A9BFE01E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F895-B604-432E-B117-D6E217B91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rmilitary.com/2019/08/command-vehicles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CDR\for_mida\Фл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2"/>
            <a:ext cx="9144000" cy="68595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ct val="60000"/>
              </a:spcAft>
            </a:pPr>
            <a:r>
              <a:rPr lang="uk-UA" sz="2400" b="1" dirty="0" smtClean="0">
                <a:solidFill>
                  <a:srgbClr val="FFFF00"/>
                </a:solidFill>
              </a:rPr>
              <a:t>Миколаївський національний університет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імені В.О. Сухомлинського</a:t>
            </a:r>
            <a:br>
              <a:rPr lang="uk-UA" sz="2400" b="1" dirty="0" smtClean="0">
                <a:solidFill>
                  <a:srgbClr val="FFFF00"/>
                </a:solidFill>
              </a:rPr>
            </a:br>
            <a:r>
              <a:rPr lang="uk-UA" sz="2400" b="1" dirty="0" smtClean="0">
                <a:solidFill>
                  <a:srgbClr val="FFFF00"/>
                </a:solidFill>
              </a:rPr>
              <a:t> Кафедра військової підготовки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4100" y="1066800"/>
            <a:ext cx="7246938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428736"/>
            <a:ext cx="7772400" cy="12144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військового зв’язку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43446"/>
            <a:ext cx="864096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Управління десантними підрозділами в тактичних діях за допомогою технічних засобів зв’язку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382905" y="148590"/>
            <a:ext cx="8604885" cy="2419350"/>
          </a:xfrm>
        </p:spPr>
        <p:txBody>
          <a:bodyPr>
            <a:normAutofit fontScale="50000" lnSpcReduction="20000"/>
          </a:bodyPr>
          <a:lstStyle/>
          <a:p>
            <a:pPr marL="0" indent="0">
              <a:buNone/>
            </a:pPr>
            <a:r>
              <a:rPr lang="ru-RU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Р-142</a:t>
            </a:r>
          </a:p>
          <a:p>
            <a:pPr marL="0" indent="0">
              <a:buNone/>
            </a:pPr>
            <a:r>
              <a:rPr lang="ru-RU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командно-штабная машина КШМ  “Деймос” (ЯГ1.201.032). Шасси ГАЗ-66 с кузовом-фургоном КФ-1М или К66Н.Командно-штабна машина (КШМ) Р-142 призначена для забезпечення управління військами і організації радіозв'язку в оперативно-тактичному ланці управління по одному КВ і трьом УКХ </a:t>
            </a:r>
            <a:r>
              <a:rPr lang="ru-RU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каналах, </a:t>
            </a:r>
            <a:r>
              <a:rPr lang="ru-RU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 русі, так і на стоянці, при цьому по одній з р / станцій може вестися зв'язок із застосуванням СА. КШМ може працювати як в системі УС ПУ, так і автономно.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Замещающее содержимое 1" descr="Р-142-2 (1)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55115" y="2539990"/>
            <a:ext cx="5588653" cy="4191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7470" y="242570"/>
            <a:ext cx="8988425" cy="6476365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charset="0"/>
              <a:buNone/>
            </a:pPr>
            <a:r>
              <a:rPr lang="ru-RU" altLang="uk-UA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25425" y="-771525"/>
            <a:ext cx="8840470" cy="70161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b="0" dirty="0"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endParaRPr lang="en-US" b="0" dirty="0"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endParaRPr lang="en-US" b="0" dirty="0"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endParaRPr lang="en-US" b="0" dirty="0"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    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Дальність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радіозв'язку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однотипними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наземними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радіостанціями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оптимальних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хвилях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обраних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відповідно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іоносферними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даними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: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телеграфної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слуховий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2000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;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2.-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стоянці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буквопечатанія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або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однополосним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одноканальним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телефоном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- 1000-1500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;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3.-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русі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дуплексну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дахове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антенну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систему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-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300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КШМ Р-142 "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Деймос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"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змонтована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кузові-фургоні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типу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К-66н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шасі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автомобіля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підвищеної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прохідності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ГАЗ-66-04.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Основне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обладнання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Р-142Н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розміщується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двох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відсіках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: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передньому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(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апаратному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);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2.-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задньому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(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штабному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),</a:t>
            </a:r>
          </a:p>
          <a:p>
            <a:r>
              <a:rPr lang="uk-UA" b="0" dirty="0" smtClean="0">
                <a:latin typeface="Times New Roman" panose="02020603050405020304" pitchFamily="18" charset="0"/>
                <a:cs typeface="Segoe UI" panose="020B0502040204020203" charset="0"/>
              </a:rPr>
              <a:t>3. </a:t>
            </a:r>
            <a:r>
              <a:rPr lang="en-US" b="0" dirty="0" smtClean="0">
                <a:latin typeface="Times New Roman" panose="02020603050405020304" pitchFamily="18" charset="0"/>
                <a:cs typeface="Segoe UI" panose="020B0502040204020203" charset="0"/>
              </a:rPr>
              <a:t>а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також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кабіні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водія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перебиранні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між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боку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апаратного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є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розсувне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вікно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шторкою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uk-UA" b="0" dirty="0" smtClean="0">
                <a:latin typeface="Times New Roman" panose="02020603050405020304" pitchFamily="18" charset="0"/>
                <a:cs typeface="Segoe UI" panose="020B0502040204020203" charset="0"/>
              </a:rPr>
              <a:t>      </a:t>
            </a:r>
            <a:r>
              <a:rPr lang="en-US" b="0" dirty="0" smtClean="0">
                <a:latin typeface="Times New Roman" panose="02020603050405020304" pitchFamily="18" charset="0"/>
                <a:cs typeface="Segoe UI" panose="020B0502040204020203" charset="0"/>
              </a:rPr>
              <a:t>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апаратному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кузова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машини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розташовані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два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робочих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радистів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розміщена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основна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частина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радіообладнання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КШМ: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1.- р / с Р-111 "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Біном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-М" - 2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комплекти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;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2.- р / с Р-130М "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Самшит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"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блоками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живлення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САУ;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3.- р / с Р-123МТ «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Магнолія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»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блоком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живлення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БП-26,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4.-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апаратура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Р-011 і Р-012,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5.-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пульт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радиста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ПР.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6.- ЗАС Т-219 "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Яхта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" </a:t>
            </a:r>
            <a:endParaRPr lang="ru-RU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48285" y="508000"/>
            <a:ext cx="86474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42845" y="0"/>
            <a:ext cx="9001156" cy="7294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можливості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: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одночасне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незалежне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ведення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зв'язку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русі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стоянці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станціями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основного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комплекту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2.-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взяття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управління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підготовленої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А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станцією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самостійно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будь-яким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членом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екіпажу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безпосередньо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свого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робочого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3.-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дистанційне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керування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А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двома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станціями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двох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лініях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ДУ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винесених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телефонних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апаратів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ТА-57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відстань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500м,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4.-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дистанційне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керування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Б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винесеного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ТФ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відстань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500м,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5.-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взяття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командиром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офіцером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управління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підготовленої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Б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6.-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тільки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командиром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замовлення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через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радиста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робочого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Р1, - -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7.-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гучномовний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прийом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перше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робоче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командира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апаратній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8.-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сигналізацію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командному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відсіку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готовність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радіоканалу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Б,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9.-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сигналізацію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зайнятості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радіоканалу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режимі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Б,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10.-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внутрішню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виборчу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зв'язок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між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усіма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членами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екіпажу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11.-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циркулярну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внутрішній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зв'язок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командирами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офіцера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членами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екіпажу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12.-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циркулярну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виборчу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передачу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прийом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сигналів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виклику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чотирьом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радіостанціям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допомогою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пристрою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Р-012М.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13.-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однотипними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р /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станціями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будь-який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час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доби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среднепересеченной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місцевості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залежності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умов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обраних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частот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типу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застосовуваних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антен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відстані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: Р-130М 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350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; Р-111 -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75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км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·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Екіпаж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- 3-4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людини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(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командир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механік-радіотелефоніст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радіотелеграфіст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водій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)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·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Время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розгортання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згортання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більше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15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хвилин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·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Масса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- 5970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кг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  <a:endParaRPr lang="ru-RU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328295" y="4845685"/>
            <a:ext cx="8660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8295" y="301625"/>
            <a:ext cx="86614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93675" y="2072640"/>
            <a:ext cx="86817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28295" y="3459480"/>
            <a:ext cx="8547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47980" y="441960"/>
            <a:ext cx="879602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u="sng">
                <a:latin typeface="Times New Roman" panose="02020603050405020304" pitchFamily="18" charset="0"/>
                <a:cs typeface="Segoe UI" panose="020B0502040204020203" charset="0"/>
              </a:rPr>
              <a:t>ТЕХНІЧНІ ДАНІ </a:t>
            </a:r>
            <a:r>
              <a:rPr lang="ru-RU" altLang="en-US" b="1" u="sng">
                <a:latin typeface="Times New Roman" panose="02020603050405020304" pitchFamily="18" charset="0"/>
                <a:cs typeface="Segoe UI" panose="020B0502040204020203" charset="0"/>
              </a:rPr>
              <a:t>КШМ Р-142Н</a:t>
            </a:r>
            <a:endParaRPr lang="en-US" b="1" u="sng">
              <a:latin typeface="Times New Roman" panose="02020603050405020304" pitchFamily="18" charset="0"/>
              <a:cs typeface="Segoe UI" panose="020B0502040204020203" charset="0"/>
            </a:endParaRPr>
          </a:p>
          <a:p>
            <a:pPr indent="0"/>
            <a:endParaRPr lang="en-US" b="0">
              <a:latin typeface="Times New Roman" panose="02020603050405020304" pitchFamily="18" charset="0"/>
              <a:cs typeface="Segoe UI" panose="020B0502040204020203" charset="0"/>
            </a:endParaRP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      </a:t>
            </a:r>
            <a:r>
              <a:rPr lang="en-US" b="1">
                <a:latin typeface="Times New Roman" panose="02020603050405020304" pitchFamily="18" charset="0"/>
                <a:cs typeface="Segoe UI" panose="020B0502040204020203" charset="0"/>
              </a:rPr>
              <a:t> Командно-штабна машина Р-142Н</a:t>
            </a:r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 забезпечує двосторонній радіозв'язок з однотипними радіостанціями в умовах среднепересеченной місцевості в будь-який час доби і року на частотах, вільних від радіоперешкод, обраних відповідно до таблиці вибору частот і радіопрогнози на відстанях,</a:t>
            </a:r>
          </a:p>
          <a:p>
            <a:pPr indent="0"/>
            <a:r>
              <a:rPr lang="en-US" b="1">
                <a:latin typeface="Times New Roman" panose="02020603050405020304" pitchFamily="18" charset="0"/>
                <a:cs typeface="Segoe UI" panose="020B0502040204020203" charset="0"/>
              </a:rPr>
              <a:t>Радіоапаратура КШМ забезпечує:</a:t>
            </a: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• симплексну радіотелефонний зв'язок в режимі А радіостанціями Р-111, Р-123МТ і Р-130М з робочих місць пультів командира, офіцера і радиста, розташованих в кабіні, задньому і передньому відсіках;</a:t>
            </a: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• радіотелефонний зв'язок в режимі Л радіостанціями Р-111, Р-123МТ і Р-130М з телефонного апарату ТА-57 по провідній лінії Л2 довжиною до 500 м;</a:t>
            </a: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• симплексну радіотелефонний зв'язок в режимі Б радіостанціями Р-111, Р-123МТ і Р-130М з робочих місць пультів командира, радиста (Робоче місце Р1) і телефонного апарату ТА-57 по провідній лінії Л1 довжиною до 500 м;</a:t>
            </a: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• передачу і прийом сигналів селективного виклику радіостанціями Р-111, Р-123МТ і Р-130М з допомогою пристрою Р-012М;</a:t>
            </a:r>
          </a:p>
          <a:p>
            <a:r>
              <a:rPr lang="en-US" b="0">
                <a:latin typeface="Times New Roman" panose="02020603050405020304" pitchFamily="18" charset="0"/>
                <a:cs typeface="Segoe UI" panose="020B0502040204020203" charset="0"/>
              </a:rPr>
              <a:t>• слухову телеграфний зв'язок радіостанціями Р-111, Р-123МТ за допомогою телекодової приставки Р-011М;</a:t>
            </a:r>
          </a:p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381000" y="354965"/>
            <a:ext cx="8605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 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50825" y="2798445"/>
            <a:ext cx="87356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3340100" y="723265"/>
            <a:ext cx="20092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71145" y="278765"/>
            <a:ext cx="88728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слухову телеграфний зв'язок радіостанцією Р-130М;</a:t>
            </a:r>
          </a:p>
          <a:p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внутрішню виборчу і циркулярну зв'язок між членами екіпажу;</a:t>
            </a:r>
          </a:p>
          <a:p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запис і відтворення диктофоном П-180м прийнятої і переданої інформації радіостанціями Р-111, Р-123МТ, Р-130М в режимі А;</a:t>
            </a:r>
          </a:p>
          <a:p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радіотелефонний зв'язок зовнішньої радіостанцією з телефонного апарату ТА-57, встановленого в задньому відсіку, в режимі Б (при з'єднанні клем ВТА КШМ і зовнішньої радіостанції кабелем П274М);</a:t>
            </a:r>
          </a:p>
          <a:p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слухову телеграфний зв'язок зовнішньої радіостанцією (при з'єднанні роз'ємів ТФ КШМ і зовнішньої радіостанції кабелем ПТРК 5 × 2);</a:t>
            </a:r>
          </a:p>
          <a:p>
            <a:r>
              <a:rPr 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радіотелефонний зв'язок в режимі А з усіх робочих місць або в режимі Б з робочих місць пультів командира і радиста (Р1) зовнішньої р</a:t>
            </a:r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.ст.</a:t>
            </a:r>
          </a:p>
          <a:p>
            <a:pPr indent="0"/>
            <a:endParaRPr lang="ru-RU" altLang="en-US">
              <a:latin typeface="Times New Roman" panose="02020603050405020304" pitchFamily="18" charset="0"/>
              <a:cs typeface="Segoe UI" panose="020B0502040204020203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4800" y="225425"/>
            <a:ext cx="8535035" cy="4724400"/>
          </a:xfrm>
        </p:spPr>
        <p:txBody>
          <a:bodyPr>
            <a:normAutofit fontScale="47500" lnSpcReduction="10000"/>
          </a:bodyPr>
          <a:lstStyle/>
          <a:p>
            <a:pPr marL="0" indent="0">
              <a:buNone/>
            </a:pPr>
            <a:r>
              <a:rPr lang="uk-UA" alt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Командно-штабна машина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Р-145БМ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призначена для організації радіозв'язку на рухомих пунктах управління по одному каналу KB і трьох каналах УКХ.</a:t>
            </a:r>
            <a:r>
              <a:rPr lang="uk-UA" alt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К-1450-03 на базі БМП-1КШ1 українська заміна КШМ Р-145БМ)</a:t>
            </a:r>
          </a:p>
          <a:p>
            <a:pPr marL="0" indent="0">
              <a:buNone/>
            </a:pP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Командно-штабна машина являє собою рухливий комплекс, змонтований в бронетранспортері ГАЗ 49-07 (без вежі) і включає в себе</a:t>
            </a: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uk-UA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здвоєний симплексний варіант УКВ радіостанції Р-111,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УКВ радіостанцію Р-123МТ, 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KB радіостанцію Р-130М, 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пристрій виклику Р-012М , 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апаратуру СА, 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комплект комутаційної апаратури,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uk-UA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комплект антенно-щоглових пристроїв і систему електроживлення.</a:t>
            </a:r>
            <a:endParaRPr lang="uk-UA" alt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Командно-штабна машина забезпечує ведення радіозв'язку на стоянці і в русі автомобіля зі швидкістю до 40 км / ч в умовах среднепересеченной місцевості з наявністю населених пунктів водних басейнів, лісів і т.п.</a:t>
            </a:r>
            <a:endParaRPr lang="ru-RU" altLang="en-US" sz="4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4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 flipV="1">
            <a:off x="457200" y="225425"/>
            <a:ext cx="8686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ru-RU" altLang="uk-UA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927" y="457200"/>
            <a:ext cx="8686800" cy="841248"/>
          </a:xfrm>
        </p:spPr>
        <p:txBody>
          <a:bodyPr/>
          <a:lstStyle/>
          <a:p>
            <a:r>
              <a:rPr lang="ru-RU" altLang="en-US"/>
              <a:t>                      </a:t>
            </a:r>
            <a:r>
              <a:rPr lang="ru-RU" altLang="en-US" sz="2400"/>
              <a:t> </a:t>
            </a:r>
            <a:r>
              <a:rPr lang="ru-RU" altLang="en-US" sz="240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7" name="Замещающее содержимое 6" descr="Бронетехника-СССР_-Р-145-БМ-Чайка-командно-штабная-машина.-Передвижной-комплекс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3045" y="956945"/>
            <a:ext cx="6384925" cy="4253865"/>
          </a:xfrm>
          <a:prstGeom prst="rect">
            <a:avLst/>
          </a:prstGeom>
        </p:spPr>
      </p:pic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>
          <a:xfrm>
            <a:off x="386080" y="109855"/>
            <a:ext cx="8371205" cy="842010"/>
          </a:xfrm>
        </p:spPr>
        <p:txBody>
          <a:bodyPr/>
          <a:lstStyle/>
          <a:p>
            <a:pPr marL="0" indent="0">
              <a:buNone/>
            </a:pPr>
            <a:r>
              <a:rPr lang="uk-UA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Командно-штабна машина </a:t>
            </a:r>
            <a:r>
              <a:rPr lang="uk-UA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Р-145БМ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331470" y="3010535"/>
            <a:ext cx="85420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31165" y="4209415"/>
            <a:ext cx="84423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31470" y="146685"/>
            <a:ext cx="8865235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ru-RU" altLang="en-US" sz="2000" b="1" u="sng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СКЛАД ОБЛАДНАННЯ КШМ</a:t>
            </a:r>
            <a:r>
              <a:rPr lang="ru-RU" altLang="en-US" sz="2400" b="1" u="sng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 Р-145БМ</a:t>
            </a:r>
          </a:p>
          <a:p>
            <a:pPr indent="0"/>
            <a:endParaRPr lang="ru-RU" altLang="en-US" sz="2400" b="1" u="sng">
              <a:latin typeface="Times New Roman" panose="02020603050405020304" pitchFamily="18" charset="0"/>
              <a:cs typeface="Segoe UI" panose="020B0502040204020203" charset="0"/>
              <a:sym typeface="+mn-ea"/>
            </a:endParaRPr>
          </a:p>
          <a:p>
            <a:pPr indent="0"/>
            <a:r>
              <a:rPr lang="ru-RU" altLang="en-US" b="1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До складу обладнання КШМ  входить: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радіостанція Р-111 (РС-1 і РС-2) - 2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блок живлення радіостанції Р-111 (БП-УМ) - 2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погоджує антенний пристрій радіостанції Р-111 - 1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радіостанція Р-130М (РС-3)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блок живлення радіостанції Р-130М (БП-260)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виносне пристрій, що погодить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радіостанції Р-130М (ВСУ-А)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блок узгодження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блок регулювання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радіостанція Р-123МТ (РС-4)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блок живлення радіостанції Р-123МТ (БП-26) - 1 шт .;</a:t>
            </a:r>
          </a:p>
          <a:p>
            <a:pPr indent="0"/>
            <a:r>
              <a:rPr lang="ru-RU" altLang="en-US"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• телефонний апарат ТА-57 - 2 шт .;</a:t>
            </a:r>
            <a:endParaRPr lang="ru-R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18770" y="171450"/>
            <a:ext cx="8729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uk-UA" sz="2800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 навчальне питання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318135" y="951230"/>
            <a:ext cx="8729980" cy="5200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Segoe UI" panose="020B0502040204020203" charset="0"/>
              </a:rPr>
              <a:t>ПОРЯДОК РОЗГОРТАННЯ КШМ Р-142Н</a:t>
            </a:r>
          </a:p>
          <a:p>
            <a:pPr indent="0"/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Segoe UI" panose="020B0502040204020203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Вибір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місця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charset="0"/>
              </a:rPr>
              <a:t>розгортання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Для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забезпечення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стійкого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радіозв'язку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УКХ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каналах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встановлюйте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відкритому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можливості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височини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установці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лісі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вибирайте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ділянки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з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висотою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дерев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вище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10 ... 11 м,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тобто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нижче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висоти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розгорнутої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телескопічної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щогли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Встановлювати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поблизу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будівель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високих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будівель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рекомендується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Якщо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ж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умовами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роботи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це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виконати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важко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встановлюйте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так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щоб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місцеві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предмети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перебували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в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напрямку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найбільш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віддаленого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кореспондента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веденні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радіозв'язку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через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зовнішню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радіостанцію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необхідно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встановлювати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відстанях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менше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50 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зовнішньої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радіостанції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установки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має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бути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віддалене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сильних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радіоперешкод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на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відстань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500 ... 1000 м</a:t>
            </a:r>
          </a:p>
          <a:p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(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Джерелами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радіозавад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є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високовольтні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лінії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передач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потужні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радіостанції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,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електрозварювальні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апарати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і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т.п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.).</a:t>
            </a:r>
          </a:p>
          <a:p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установці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КШМ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необхідно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передбачати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можливість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її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маскування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місцевими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предметами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або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маскувальними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Segoe UI" panose="020B0502040204020203" charset="0"/>
              </a:rPr>
              <a:t>мережами</a:t>
            </a:r>
            <a:r>
              <a:rPr lang="en-US" b="0" dirty="0">
                <a:latin typeface="Times New Roman" panose="02020603050405020304" pitchFamily="18" charset="0"/>
                <a:cs typeface="Segoe UI" panose="020B0502040204020203" charset="0"/>
              </a:rPr>
              <a:t>.</a:t>
            </a:r>
          </a:p>
          <a:p>
            <a:endParaRPr lang="ru-RU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286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     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Segoe UI" panose="020B0502040204020203" charset="0"/>
                <a:sym typeface="+mn-ea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розгортання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телескопічною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щогли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необхідний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майданчик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× 10 м, а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розгортання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антени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симетричний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вібратор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10 × 10 м.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Оцінка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обраного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забезпечення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стійкого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радіозв'язку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УКХ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каналах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необхідно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вибрати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установки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КШМ.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Вибір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і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оцінка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місць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установки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проводиться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топографічних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картах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масштабу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1:50 000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або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100 000.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Робота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картою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складається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оцінки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місцевості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і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попереднього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вибору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розміщення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Можна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рекомендувати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таку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послідовність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операцій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виборі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оцінці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напрямку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зв'язку.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відзначаються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пункти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установки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Потім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горизонталях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визначаються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 шляхом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напівсуми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підйому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установки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напівсумою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дуги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кривизни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перша величина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закритим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закриття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1295"/>
            <a:ext cx="8686800" cy="15608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Управління десантними підрозділами в тактичних діях за допомогою технічних засобів зв’язку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9915"/>
            <a:ext cx="8686800" cy="4233545"/>
          </a:xfrm>
        </p:spPr>
        <p:txBody>
          <a:bodyPr>
            <a:normAutofit/>
          </a:bodyPr>
          <a:lstStyle/>
          <a:p>
            <a:pPr algn="l">
              <a:buNone/>
              <a:defRPr/>
            </a:pPr>
            <a:endParaRPr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buNone/>
              <a:defRPr/>
            </a:pPr>
            <a:r>
              <a:rPr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Заняття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</a:t>
            </a:r>
            <a:r>
              <a:rPr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Засоби зв’язку КШМ. </a:t>
            </a:r>
          </a:p>
          <a:p>
            <a:pPr marL="833120" indent="-833120" algn="l"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питання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Призначення, ТТД та склад КШМ.</a:t>
            </a:r>
          </a:p>
          <a:p>
            <a:pPr marL="833120" indent="-833120" algn="l">
              <a:buNone/>
              <a:defRPr/>
            </a:pP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питання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Порядок підготовки до роботи та перевірка працездатності радіостанцій КШМ.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18465"/>
            <a:ext cx="8265795" cy="41846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10808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altLang="en-US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КШМ до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стоянці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стоянці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в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 КШМ;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тривалій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стоянці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маскується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ставиться в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капонір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апарель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для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ресор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коліс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стоянках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уздовж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колодки;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винести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електроагрегат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... 10 м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вбитого в землю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з'єднувального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проводу;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лінійним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щитів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ЩЛ-1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ЩЛ-2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симетричний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вібратор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підніміть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штирові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АЗВ (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Р-111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Р-123МТ через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штирові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кореспондента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спрямованості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штирьових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18465"/>
            <a:ext cx="8265795" cy="41846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10808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alt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КШМ до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в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ходової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пально-мастильними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електроагрегат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інструкціями</a:t>
            </a:r>
            <a:endParaRPr lang="ru-RU" alt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настановних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штирові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зенітного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комплекту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кореспондентом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прямуємо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опорів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КШМ.</a:t>
            </a:r>
            <a:endParaRPr lang="ru-RU" alt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18465"/>
            <a:ext cx="8265795" cy="418465"/>
          </a:xfrm>
        </p:spPr>
        <p:txBody>
          <a:bodyPr>
            <a:normAutofit fontScale="90000"/>
          </a:bodyPr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-110808"/>
            <a:ext cx="8686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alt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в </a:t>
            </a:r>
            <a:r>
              <a:rPr lang="ru-RU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ходової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пально-мастильними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електроагрегат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інструкціямиПідготовка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до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в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акумулятори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справність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ходової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пально-мастильними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електроагрегат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інструкціями</a:t>
            </a:r>
            <a:endParaRPr lang="ru-RU" alt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на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настановних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штирові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зенітного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комплекту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кореспондентом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прямуємо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 при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перехідних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опорів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КШМ, </a:t>
            </a:r>
            <a:r>
              <a:rPr lang="ru-RU" alt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кріплення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настановних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штирові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антену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зенітного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комплекту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апаратури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кореспондентом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прямуємо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перехідних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опорів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7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alt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КШМ, по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279082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Підготовка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 до </a:t>
            </a:r>
            <a:r>
              <a:rPr lang="ru-RU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ведення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радіозв'язку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русі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радіозв'язку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русі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необхідно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підготувати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наступному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порядку: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зарядити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акумулятори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справність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ходової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частини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автомобіля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заправити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пально-мастильними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матеріалами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автомобіль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електроагрегат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згідно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інструкціями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них;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кріплення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складових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частин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настановних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місцях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розгорнути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штирові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антени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антену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зенітного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випромінювання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налаштувати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радіостанції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перевірити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працездатність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всього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комплекту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апаратури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встановити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зв'язок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кореспондентом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прямуємо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до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призначення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дальність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зв'язку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русі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впливають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контактні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перешкоди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виникають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зміні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перехідних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опорів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між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окремими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елементами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КШМ,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пояким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протікають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високочастотні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Перехідні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опору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змінюються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виникненням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вібрацій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русі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автомобіля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між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окремими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обертовими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частинами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автомобіля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4800" y="947737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виїздом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перемичок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блоками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шиною </a:t>
            </a:r>
            <a:r>
              <a:rPr lang="uk-UA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аземлення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кузова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з'єднаної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шасі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на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почергове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передачу, так як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радиоприема в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розносу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КШМ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передачу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зниженою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 для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радіостанціями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таблицею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576195" y="133350"/>
            <a:ext cx="4192270" cy="601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навчальне питання</a:t>
            </a:r>
            <a:endParaRPr lang="ru-RU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4460" y="554355"/>
            <a:ext cx="891095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8777318" cy="525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інформацією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наданою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в 2019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зв’язку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 Генерального штабу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Силах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застарілих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КШМ типу БТР-70КШ та К1Ш1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БТР-80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зразки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К-1450, К1450-01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К-1450-02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БТР-70ДІ, БТР-3ДА та БТР-4К.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Р-145БМ на бронетранспортерах БТР-60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замінюються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К-1450-04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модернізованому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БТР-60МК, а Р-125 на УАЗ-3151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командно-штабні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К1450-06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КІА КМ-450.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71438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Застарілі зразки КШМ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Сучасні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зразки КШМ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43834" y="2786058"/>
            <a:ext cx="1347766" cy="35385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КШМ НОВІ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6327"/>
            <a:ext cx="7786742" cy="565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Застарілі зразки КШМ                         Сучасні зразки КШМ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ШМ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643865" cy="5732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45708" cy="78581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Застарілі зразки КШМ           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Сучасні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зразки КШМ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ШМ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82247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576195" y="133350"/>
            <a:ext cx="4192270" cy="601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навчальне питання</a:t>
            </a:r>
            <a:endParaRPr lang="ru-RU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24460" y="554355"/>
            <a:ext cx="891095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Кома́ндно-штабна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маши́на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(КШМ)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бронетанковій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радіозв'язку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Командно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штабна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К-1450 на </a:t>
            </a:r>
            <a:r>
              <a:rPr lang="ru-RU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БТР-70ДІ-02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астарілих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КШМ БТР-70КШ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для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управління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плаву)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стоянці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автономно, так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зв'язку.</a:t>
            </a:r>
          </a:p>
          <a:p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ЗС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Міноборони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№91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року.</a:t>
            </a: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191222_kshmtelekard_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4415" y="2735580"/>
            <a:ext cx="7275830" cy="3948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165" y="1465580"/>
            <a:ext cx="8687435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КШМ</a:t>
            </a:r>
            <a:r>
              <a:rPr lang="ru-RU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оснащена:</a:t>
            </a:r>
          </a:p>
          <a:p>
            <a:pPr>
              <a:buFont typeface="Wingdings" pitchFamily="2" charset="2"/>
              <a:buChar char="§"/>
            </a:pP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засобами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зв'язку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автоматизації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itchFamily="2" charset="2"/>
              <a:buChar char="§"/>
            </a:pPr>
            <a:r>
              <a:rPr lang="ru-RU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персональними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комп'ютерами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що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забезпечують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командиру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можливість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управляти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підпорядкованими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підрозділами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здійснювати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набір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відображення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реєстрацію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обробку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текстової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відеоінформації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зберігання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баз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даних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також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визначення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розташування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машини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місцевості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автоматичне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відображення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координат на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електронній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карті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12090" y="271145"/>
            <a:ext cx="8779510" cy="6368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altLang="ru-RU" sz="25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Командно-штабна машина К-1450 забезпечує:</a:t>
            </a:r>
            <a:endParaRPr lang="ru-RU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організацію радіомереж передачі даних і голосових повідомлень в КХ і УКХ мережах по протоколу ІР;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внутрішній службовий зв'язок з використанням комплекту АВЗК;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радіотелефонний зв'язок між кореспондентами радіомереж і абонентами телефонної мережі пункту управління при розміщенні КШМ на ПК;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передачу даних в локальної обчислювальної мережі КШМ;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доступ до телефонної і локальної обчислювальної мережі пункту управління;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розгортання виносних робочих місць;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використання електронних карт місцевості;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нанесення на електронні карти оперативно-тактичної обстановки з можливістю її передачі по каналах зв'язку (опціонально, за допомогою додаткового ПЗ);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автоматичне визначення координат свого місця розташування, обробка та відображення даних навігації, відстеження на карті положення рухливих об'єктів;</a:t>
            </a:r>
          </a:p>
          <a:p>
            <a:pPr marL="0" indent="0">
              <a:buNone/>
            </a:pPr>
            <a:r>
              <a:rPr lang="uk-UA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формування, зберігання, пошук і обробку бойових документів;</a:t>
            </a:r>
          </a:p>
          <a:p>
            <a:pPr marL="0" indent="0">
              <a:buNone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передачу і прийом інформації з використанням апаратури конфіденційного зв'язку.  </a:t>
            </a:r>
            <a:r>
              <a:rPr lang="ru-RU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2555</Words>
  <Application>Microsoft Office PowerPoint</Application>
  <PresentationFormat>Экран (4:3)</PresentationFormat>
  <Paragraphs>216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Миколаївський національний університет імені В.О. Сухомлинського  Кафедра військової підготовки</vt:lpstr>
      <vt:lpstr>Тема 4. Управління десантними підрозділами в тактичних діях за допомогою технічних засобів зв’язку.</vt:lpstr>
      <vt:lpstr>Слайд 3</vt:lpstr>
      <vt:lpstr>Застарілі зразки КШМ             Сучасні зразки КШМ</vt:lpstr>
      <vt:lpstr>Застарілі зразки КШМ                         Сучасні зразки КШМ</vt:lpstr>
      <vt:lpstr>Застарілі зразки КШМ                Сучасні зразки КШМ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         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user</cp:lastModifiedBy>
  <cp:revision>89</cp:revision>
  <dcterms:created xsi:type="dcterms:W3CDTF">2020-12-24T10:51:00Z</dcterms:created>
  <dcterms:modified xsi:type="dcterms:W3CDTF">2023-05-02T11:07:12Z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